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96" r:id="rId3"/>
    <p:sldId id="260" r:id="rId4"/>
    <p:sldId id="297" r:id="rId5"/>
    <p:sldId id="298" r:id="rId6"/>
    <p:sldId id="299" r:id="rId7"/>
    <p:sldId id="300" r:id="rId8"/>
    <p:sldId id="304" r:id="rId9"/>
    <p:sldId id="305" r:id="rId10"/>
    <p:sldId id="301" r:id="rId11"/>
    <p:sldId id="302" r:id="rId12"/>
    <p:sldId id="303" r:id="rId13"/>
    <p:sldId id="315" r:id="rId14"/>
    <p:sldId id="306" r:id="rId15"/>
    <p:sldId id="307" r:id="rId16"/>
    <p:sldId id="308" r:id="rId17"/>
    <p:sldId id="309" r:id="rId18"/>
    <p:sldId id="310" r:id="rId19"/>
    <p:sldId id="312" r:id="rId20"/>
    <p:sldId id="313" r:id="rId21"/>
    <p:sldId id="314" r:id="rId22"/>
    <p:sldId id="311" r:id="rId23"/>
    <p:sldId id="271"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330"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1D37355-C1B9-4DAA-B9EE-CF294D006B58}" type="datetimeFigureOut">
              <a:rPr lang="en-US"/>
              <a:pPr>
                <a:defRPr/>
              </a:pPr>
              <a:t>10/13/2016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D5E654C-0D2F-4D9B-860A-B8CF909AAF9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A1D825B-8460-44FF-BAF9-DF47CE804FA5}" type="datetimeFigureOut">
              <a:rPr lang="en-US"/>
              <a:pPr>
                <a:defRPr/>
              </a:pPr>
              <a:t>10/13/2016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A0F2703-EAF0-4FEF-8C87-BB00F3566B2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896CB00-2F30-454E-A7EB-B9D236FC8678}" type="datetimeFigureOut">
              <a:rPr lang="en-US"/>
              <a:pPr>
                <a:defRPr/>
              </a:pPr>
              <a:t>10/13/2016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1D002F4-63DE-49F7-9CA3-0F5FF069B0A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9733C30-DF64-43CA-9897-7AAD9E655CC1}" type="datetimeFigureOut">
              <a:rPr lang="en-US"/>
              <a:pPr>
                <a:defRPr/>
              </a:pPr>
              <a:t>10/13/2016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20F0723-44E0-43DF-86C5-4B2424E9D40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BEA2FC8-D9F9-4FEE-A54D-A8888160FFCE}" type="datetimeFigureOut">
              <a:rPr lang="en-US"/>
              <a:pPr>
                <a:defRPr/>
              </a:pPr>
              <a:t>10/13/2016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FC76213-AB55-4315-8627-AE37BB18C42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267DB1E-DA6D-4DF0-A454-2D0297705368}" type="datetimeFigureOut">
              <a:rPr lang="en-US"/>
              <a:pPr>
                <a:defRPr/>
              </a:pPr>
              <a:t>10/13/2016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A92E158-1AFB-4339-9226-8776B192EE5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4684470-C580-4158-95DE-BA5BC73DA8CC}" type="datetimeFigureOut">
              <a:rPr lang="en-US"/>
              <a:pPr>
                <a:defRPr/>
              </a:pPr>
              <a:t>10/13/2016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4D9A31A-47DB-4EAE-B29D-4097A59F515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DFA5717-2B80-4A98-BB59-F8FB4E8078BE}" type="datetimeFigureOut">
              <a:rPr lang="en-US"/>
              <a:pPr>
                <a:defRPr/>
              </a:pPr>
              <a:t>10/13/2016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00AAAD5-1D3C-41AE-9251-F2588B65890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F6C9DCA-007B-490B-9EA6-C62AB7A03DA8}" type="datetimeFigureOut">
              <a:rPr lang="en-US"/>
              <a:pPr>
                <a:defRPr/>
              </a:pPr>
              <a:t>10/13/2016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EC81277-9D1C-4CC4-881D-CB5747A941A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3CCDABA-96B5-4D77-B314-12DD014C1D6B}" type="datetimeFigureOut">
              <a:rPr lang="en-US"/>
              <a:pPr>
                <a:defRPr/>
              </a:pPr>
              <a:t>10/13/2016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981E36D-2C13-47EC-8C0B-F5E146D3943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0EF33A0-8081-4A63-90AF-D33194DA6104}" type="datetimeFigureOut">
              <a:rPr lang="en-US"/>
              <a:pPr>
                <a:defRPr/>
              </a:pPr>
              <a:t>10/13/2016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35F496-07F9-4CC0-A974-A2D7CC23F87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FD9BED81-1BE1-4BBF-A06A-E3E59053E4E0}" type="datetimeFigureOut">
              <a:rPr lang="en-US"/>
              <a:pPr>
                <a:defRPr/>
              </a:pPr>
              <a:t>10/13/2016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898ABA51-22EF-4291-8E16-84C8F45B459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endParaRPr lang="en-US" smtClean="0"/>
          </a:p>
        </p:txBody>
      </p:sp>
      <p:sp>
        <p:nvSpPr>
          <p:cNvPr id="3" name="Subtitle 2"/>
          <p:cNvSpPr>
            <a:spLocks noGrp="1"/>
          </p:cNvSpPr>
          <p:nvPr>
            <p:ph type="subTitle" idx="1"/>
          </p:nvPr>
        </p:nvSpPr>
        <p:spPr/>
        <p:txBody>
          <a:bodyPr rtlCol="0">
            <a:normAutofit/>
          </a:bodyPr>
          <a:lstStyle/>
          <a:p>
            <a:pPr fontAlgn="auto">
              <a:spcAft>
                <a:spcPts val="0"/>
              </a:spcAft>
              <a:buFont typeface="Arial" pitchFamily="34" charset="0"/>
              <a:buNone/>
              <a:defRPr/>
            </a:pPr>
            <a:endParaRPr lang="en-US"/>
          </a:p>
        </p:txBody>
      </p:sp>
      <p:pic>
        <p:nvPicPr>
          <p:cNvPr id="2052" name="Picture 2"/>
          <p:cNvPicPr>
            <a:picLocks noChangeAspect="1" noChangeArrowheads="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7" name="Title 1"/>
          <p:cNvSpPr txBox="1">
            <a:spLocks/>
          </p:cNvSpPr>
          <p:nvPr/>
        </p:nvSpPr>
        <p:spPr>
          <a:xfrm>
            <a:off x="685800" y="2130425"/>
            <a:ext cx="7772400" cy="1470025"/>
          </a:xfrm>
          <a:prstGeom prst="rect">
            <a:avLst/>
          </a:prstGeom>
        </p:spPr>
        <p:txBody>
          <a:bodyPr anchor="ctr">
            <a:normAutofit/>
          </a:bodyPr>
          <a:lstStyle/>
          <a:p>
            <a:pPr algn="ctr" fontAlgn="auto">
              <a:spcAft>
                <a:spcPts val="0"/>
              </a:spcAft>
              <a:defRPr/>
            </a:pPr>
            <a:r>
              <a:rPr lang="es-CO" sz="4400" dirty="0" smtClean="0">
                <a:latin typeface="+mn-lt"/>
                <a:cs typeface="+mn-cs"/>
              </a:rPr>
              <a:t>SUKOT - </a:t>
            </a:r>
            <a:r>
              <a:rPr lang="he-IL" sz="4400" dirty="0"/>
              <a:t> סוכות‎ </a:t>
            </a:r>
            <a:r>
              <a:rPr lang="en-US" sz="4400" dirty="0" smtClean="0"/>
              <a:t>o </a:t>
            </a:r>
            <a:r>
              <a:rPr lang="he-IL" sz="4400" dirty="0"/>
              <a:t>סֻכּוֹת</a:t>
            </a:r>
            <a:endParaRPr lang="es-CO" sz="4400" b="1" dirty="0">
              <a:latin typeface="+mn-lt"/>
              <a:cs typeface="+mn-cs"/>
            </a:endParaRPr>
          </a:p>
          <a:p>
            <a:pPr algn="ctr" fontAlgn="auto">
              <a:spcAft>
                <a:spcPts val="0"/>
              </a:spcAft>
              <a:defRPr/>
            </a:pPr>
            <a:r>
              <a:rPr lang="es-CO" sz="3600" dirty="0" smtClean="0">
                <a:latin typeface="+mj-lt"/>
                <a:ea typeface="+mj-ea"/>
                <a:cs typeface="+mj-cs"/>
              </a:rPr>
              <a:t>Fiesta de las Cabañas</a:t>
            </a:r>
            <a:endParaRPr lang="en-US" sz="3600" dirty="0">
              <a:latin typeface="+mj-lt"/>
              <a:ea typeface="+mj-ea"/>
              <a:cs typeface="+mj-cs"/>
            </a:endParaRPr>
          </a:p>
        </p:txBody>
      </p:sp>
      <p:sp>
        <p:nvSpPr>
          <p:cNvPr id="8" name="Subtitle 2"/>
          <p:cNvSpPr txBox="1">
            <a:spLocks/>
          </p:cNvSpPr>
          <p:nvPr/>
        </p:nvSpPr>
        <p:spPr>
          <a:xfrm>
            <a:off x="1371600" y="3886200"/>
            <a:ext cx="6400800" cy="1752600"/>
          </a:xfrm>
          <a:prstGeom prst="rect">
            <a:avLst/>
          </a:prstGeom>
        </p:spPr>
        <p:txBody>
          <a:bodyPr>
            <a:normAutofit/>
          </a:bodyPr>
          <a:lstStyle/>
          <a:p>
            <a:pPr algn="ctr" fontAlgn="auto">
              <a:spcBef>
                <a:spcPct val="20000"/>
              </a:spcBef>
              <a:spcAft>
                <a:spcPts val="0"/>
              </a:spcAft>
              <a:buFont typeface="Arial" pitchFamily="34" charset="0"/>
              <a:buNone/>
              <a:defRPr/>
            </a:pPr>
            <a:r>
              <a:rPr lang="es-CO" sz="3200">
                <a:latin typeface="+mn-lt"/>
                <a:cs typeface="+mn-cs"/>
              </a:rPr>
              <a:t>Por: Eliyahu BaYonah</a:t>
            </a:r>
          </a:p>
          <a:p>
            <a:pPr algn="ctr" fontAlgn="auto">
              <a:spcBef>
                <a:spcPct val="20000"/>
              </a:spcBef>
              <a:spcAft>
                <a:spcPts val="0"/>
              </a:spcAft>
              <a:buFont typeface="Arial" pitchFamily="34" charset="0"/>
              <a:buNone/>
              <a:defRPr/>
            </a:pPr>
            <a:r>
              <a:rPr lang="es-CO" sz="3200">
                <a:latin typeface="+mn-lt"/>
                <a:cs typeface="+mn-cs"/>
              </a:rPr>
              <a:t>Director Shalom Haverim Org</a:t>
            </a:r>
          </a:p>
          <a:p>
            <a:pPr algn="ctr" fontAlgn="auto">
              <a:spcBef>
                <a:spcPct val="20000"/>
              </a:spcBef>
              <a:spcAft>
                <a:spcPts val="0"/>
              </a:spcAft>
              <a:buFont typeface="Arial" pitchFamily="34" charset="0"/>
              <a:buNone/>
              <a:defRPr/>
            </a:pPr>
            <a:r>
              <a:rPr lang="es-CO" sz="3200">
                <a:latin typeface="+mn-lt"/>
                <a:cs typeface="+mn-cs"/>
              </a:rPr>
              <a:t>New York</a:t>
            </a:r>
            <a:endParaRPr lang="en-US" sz="3200">
              <a:latin typeface="+mn-lt"/>
              <a:cs typeface="+mn-cs"/>
            </a:endParaRPr>
          </a:p>
          <a:p>
            <a:pPr algn="ctr" fontAlgn="auto">
              <a:spcBef>
                <a:spcPct val="20000"/>
              </a:spcBef>
              <a:spcAft>
                <a:spcPts val="0"/>
              </a:spcAft>
              <a:buFont typeface="Arial" pitchFamily="34" charset="0"/>
              <a:buNone/>
              <a:defRPr/>
            </a:pPr>
            <a:endParaRPr lang="en-US" sz="3200" dirty="0">
              <a:solidFill>
                <a:schemeClr val="tx1">
                  <a:tint val="75000"/>
                </a:schemeClr>
              </a:solidFill>
              <a:latin typeface="+mn-lt"/>
              <a:cs typeface="+mn-cs"/>
            </a:endParaRPr>
          </a:p>
        </p:txBody>
      </p:sp>
      <p:pic>
        <p:nvPicPr>
          <p:cNvPr id="2055" name="Picture 1"/>
          <p:cNvPicPr>
            <a:picLocks noChangeAspect="1" noChangeArrowheads="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noChangeArrowheads="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pPr fontAlgn="auto">
              <a:spcAft>
                <a:spcPts val="0"/>
              </a:spcAft>
              <a:buFont typeface="Arial" pitchFamily="34" charset="0"/>
              <a:buChar char="•"/>
              <a:defRPr/>
            </a:pPr>
            <a:r>
              <a:rPr lang="en-US" dirty="0" smtClean="0"/>
              <a:t>Es </a:t>
            </a:r>
            <a:r>
              <a:rPr lang="en-US" dirty="0" err="1" smtClean="0"/>
              <a:t>una</a:t>
            </a:r>
            <a:r>
              <a:rPr lang="en-US" dirty="0" smtClean="0"/>
              <a:t> de </a:t>
            </a:r>
            <a:r>
              <a:rPr lang="en-US" dirty="0" err="1" smtClean="0"/>
              <a:t>las</a:t>
            </a:r>
            <a:r>
              <a:rPr lang="en-US" dirty="0" smtClean="0"/>
              <a:t> 3  </a:t>
            </a:r>
            <a:r>
              <a:rPr lang="he-IL" dirty="0" smtClean="0"/>
              <a:t> שלוש רגלים‎ </a:t>
            </a:r>
            <a:r>
              <a:rPr lang="en-US" i="1" dirty="0" err="1" smtClean="0"/>
              <a:t>shalosh</a:t>
            </a:r>
            <a:r>
              <a:rPr lang="en-US" i="1" dirty="0" smtClean="0"/>
              <a:t> </a:t>
            </a:r>
            <a:r>
              <a:rPr lang="en-US" i="1" dirty="0" err="1" smtClean="0"/>
              <a:t>regalim</a:t>
            </a:r>
            <a:endParaRPr lang="en-US" i="1" dirty="0" smtClean="0"/>
          </a:p>
          <a:p>
            <a:pPr fontAlgn="auto">
              <a:spcAft>
                <a:spcPts val="0"/>
              </a:spcAft>
              <a:buFont typeface="Arial" pitchFamily="34" charset="0"/>
              <a:buChar char="•"/>
              <a:defRPr/>
            </a:pPr>
            <a:r>
              <a:rPr lang="en-US" i="1" dirty="0" smtClean="0"/>
              <a:t>Se </a:t>
            </a:r>
            <a:r>
              <a:rPr lang="en-US" i="1" dirty="0" err="1" smtClean="0"/>
              <a:t>deriva</a:t>
            </a:r>
            <a:r>
              <a:rPr lang="en-US" i="1" dirty="0" smtClean="0"/>
              <a:t> de la </a:t>
            </a:r>
            <a:r>
              <a:rPr lang="en-US" i="1" dirty="0" err="1" smtClean="0"/>
              <a:t>palabra</a:t>
            </a:r>
            <a:r>
              <a:rPr lang="en-US" i="1" dirty="0" smtClean="0"/>
              <a:t> </a:t>
            </a:r>
            <a:r>
              <a:rPr lang="en-US" i="1" dirty="0" err="1" smtClean="0"/>
              <a:t>hebrea</a:t>
            </a:r>
            <a:r>
              <a:rPr lang="en-US" i="1" dirty="0" smtClean="0"/>
              <a:t> </a:t>
            </a:r>
            <a:r>
              <a:rPr lang="en-US" b="1" i="1" dirty="0" err="1" smtClean="0"/>
              <a:t>S’jaj</a:t>
            </a:r>
            <a:r>
              <a:rPr lang="en-US" i="1" dirty="0" smtClean="0"/>
              <a:t> ó </a:t>
            </a:r>
            <a:r>
              <a:rPr lang="en-US" b="1" dirty="0" smtClean="0"/>
              <a:t>S‘kaj -</a:t>
            </a:r>
            <a:r>
              <a:rPr lang="en-US" dirty="0" smtClean="0"/>
              <a:t> </a:t>
            </a:r>
            <a:r>
              <a:rPr lang="he-IL" b="1" dirty="0" smtClean="0"/>
              <a:t>סכך</a:t>
            </a:r>
            <a:r>
              <a:rPr lang="es-CO" b="1" dirty="0" smtClean="0"/>
              <a:t> </a:t>
            </a:r>
          </a:p>
          <a:p>
            <a:pPr fontAlgn="auto">
              <a:spcAft>
                <a:spcPts val="0"/>
              </a:spcAft>
              <a:buFont typeface="Arial" pitchFamily="34" charset="0"/>
              <a:buChar char="•"/>
              <a:defRPr/>
            </a:pPr>
            <a:r>
              <a:rPr lang="en-US" dirty="0" err="1" smtClean="0"/>
              <a:t>Que</a:t>
            </a:r>
            <a:r>
              <a:rPr lang="en-US" dirty="0" smtClean="0"/>
              <a:t> </a:t>
            </a:r>
            <a:r>
              <a:rPr lang="en-US" dirty="0" err="1" smtClean="0"/>
              <a:t>es</a:t>
            </a:r>
            <a:r>
              <a:rPr lang="en-US" dirty="0" smtClean="0"/>
              <a:t> el material </a:t>
            </a:r>
            <a:r>
              <a:rPr lang="en-US" dirty="0" err="1" smtClean="0"/>
              <a:t>usado</a:t>
            </a:r>
            <a:r>
              <a:rPr lang="en-US" dirty="0" smtClean="0"/>
              <a:t> </a:t>
            </a:r>
            <a:r>
              <a:rPr lang="en-US" dirty="0" err="1" smtClean="0"/>
              <a:t>para</a:t>
            </a:r>
            <a:r>
              <a:rPr lang="en-US" dirty="0" smtClean="0"/>
              <a:t> </a:t>
            </a:r>
            <a:r>
              <a:rPr lang="en-US" dirty="0" err="1" smtClean="0"/>
              <a:t>cubrir</a:t>
            </a:r>
            <a:r>
              <a:rPr lang="en-US" dirty="0" smtClean="0"/>
              <a:t> el </a:t>
            </a:r>
            <a:r>
              <a:rPr lang="en-US" dirty="0" err="1" smtClean="0"/>
              <a:t>techo</a:t>
            </a:r>
            <a:r>
              <a:rPr lang="en-US" dirty="0" smtClean="0"/>
              <a:t> de </a:t>
            </a:r>
            <a:r>
              <a:rPr lang="en-US" dirty="0" err="1" smtClean="0"/>
              <a:t>algo</a:t>
            </a:r>
            <a:r>
              <a:rPr lang="en-US" dirty="0" smtClean="0"/>
              <a:t>.</a:t>
            </a:r>
          </a:p>
          <a:p>
            <a:pPr fontAlgn="auto">
              <a:spcAft>
                <a:spcPts val="0"/>
              </a:spcAft>
              <a:buFont typeface="Arial" pitchFamily="34" charset="0"/>
              <a:buChar char="•"/>
              <a:defRPr/>
            </a:pPr>
            <a:r>
              <a:rPr lang="es-ES" dirty="0" smtClean="0"/>
              <a:t>S’kaj tiene que derivarse de las cosas que han "crecido de la tierra", como hojas de palma, palos de bambú y ramas de los árboles de pino.</a:t>
            </a:r>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410200" cy="4572000"/>
          </a:xfrm>
        </p:spPr>
        <p:txBody>
          <a:bodyPr rtlCol="0">
            <a:noAutofit/>
          </a:bodyPr>
          <a:lstStyle/>
          <a:p>
            <a:pPr fontAlgn="auto">
              <a:spcAft>
                <a:spcPts val="0"/>
              </a:spcAft>
              <a:buFont typeface="Arial" pitchFamily="34" charset="0"/>
              <a:buChar char="•"/>
              <a:defRPr/>
            </a:pPr>
            <a:r>
              <a:rPr lang="es-ES" sz="2300" dirty="0" smtClean="0"/>
              <a:t>El </a:t>
            </a:r>
            <a:r>
              <a:rPr lang="es-ES" sz="2300" b="1" dirty="0" err="1" smtClean="0"/>
              <a:t>s’jaj</a:t>
            </a:r>
            <a:r>
              <a:rPr lang="es-ES" sz="2300" dirty="0" smtClean="0"/>
              <a:t> debe haber sido desconectado de la tierra para que, por ejemplo, la colocación de una sucá bajo las ramas de un árbol la haría no válida. </a:t>
            </a:r>
          </a:p>
          <a:p>
            <a:pPr fontAlgn="auto">
              <a:spcAft>
                <a:spcPts val="0"/>
              </a:spcAft>
              <a:buFont typeface="Arial" pitchFamily="34" charset="0"/>
              <a:buChar char="•"/>
              <a:defRPr/>
            </a:pPr>
            <a:r>
              <a:rPr lang="es-ES" sz="2300" dirty="0" smtClean="0"/>
              <a:t>Como mínimo, el </a:t>
            </a:r>
            <a:r>
              <a:rPr lang="es-ES" sz="2300" dirty="0" err="1" smtClean="0"/>
              <a:t>s’jaj</a:t>
            </a:r>
            <a:r>
              <a:rPr lang="es-ES" sz="2300" dirty="0" smtClean="0"/>
              <a:t> debe tener el espesor suficiente que ofrezca más sombra que luz dentro de la sucá. </a:t>
            </a:r>
          </a:p>
          <a:p>
            <a:pPr fontAlgn="auto">
              <a:spcAft>
                <a:spcPts val="0"/>
              </a:spcAft>
              <a:buFont typeface="Arial" pitchFamily="34" charset="0"/>
              <a:buChar char="•"/>
              <a:defRPr/>
            </a:pPr>
            <a:r>
              <a:rPr lang="es-ES" sz="2300" dirty="0" smtClean="0"/>
              <a:t>Como máximo, el concepto es que uno sea capaz de ver las estrellas a través de la </a:t>
            </a:r>
            <a:r>
              <a:rPr lang="es-ES" sz="2300" dirty="0" err="1" smtClean="0"/>
              <a:t>s’jaj</a:t>
            </a:r>
            <a:r>
              <a:rPr lang="es-ES" sz="2300" dirty="0" smtClean="0"/>
              <a:t>, aunque el máximo absoluto es que la lluvia sea capaz de penetrar en la sucá.</a:t>
            </a:r>
            <a:endParaRPr lang="en-US" sz="2300" dirty="0" smtClean="0"/>
          </a:p>
        </p:txBody>
      </p:sp>
      <p:pic>
        <p:nvPicPr>
          <p:cNvPr id="3078" name="Picture 6" descr="https://upload.wikimedia.org/wikipedia/commons/thumb/0/09/Jerusalem_Arabs_selling_sechach.tif/lossless-page1-250px-Jerusalem_Arabs_selling_sechach.tif.png"/>
          <p:cNvPicPr>
            <a:picLocks noChangeAspect="1" noChangeArrowheads="1"/>
          </p:cNvPicPr>
          <p:nvPr/>
        </p:nvPicPr>
        <p:blipFill>
          <a:blip r:embed="rId3" cstate="print"/>
          <a:srcRect/>
          <a:stretch>
            <a:fillRect/>
          </a:stretch>
        </p:blipFill>
        <p:spPr bwMode="auto">
          <a:xfrm>
            <a:off x="6400800" y="1905000"/>
            <a:ext cx="2381250" cy="2905125"/>
          </a:xfrm>
          <a:prstGeom prst="rect">
            <a:avLst/>
          </a:prstGeom>
          <a:noFill/>
        </p:spPr>
      </p:pic>
      <p:sp>
        <p:nvSpPr>
          <p:cNvPr id="6" name="5 CuadroTexto"/>
          <p:cNvSpPr txBox="1"/>
          <p:nvPr/>
        </p:nvSpPr>
        <p:spPr>
          <a:xfrm>
            <a:off x="6400800" y="5029200"/>
            <a:ext cx="2514600" cy="923330"/>
          </a:xfrm>
          <a:prstGeom prst="rect">
            <a:avLst/>
          </a:prstGeom>
          <a:noFill/>
        </p:spPr>
        <p:txBody>
          <a:bodyPr wrap="square" rtlCol="0">
            <a:spAutoFit/>
          </a:bodyPr>
          <a:lstStyle/>
          <a:p>
            <a:r>
              <a:rPr lang="es-ES" dirty="0" smtClean="0"/>
              <a:t>Árabes venden </a:t>
            </a:r>
            <a:r>
              <a:rPr lang="es-ES" dirty="0" err="1" smtClean="0"/>
              <a:t>sjaj</a:t>
            </a:r>
            <a:r>
              <a:rPr lang="es-ES" dirty="0" smtClean="0"/>
              <a:t> a </a:t>
            </a:r>
            <a:r>
              <a:rPr lang="es-ES" dirty="0" err="1" smtClean="0"/>
              <a:t>Judios</a:t>
            </a:r>
            <a:r>
              <a:rPr lang="es-ES" dirty="0" smtClean="0"/>
              <a:t> jasídicos en Jerusalén, 1930</a:t>
            </a:r>
            <a:endParaRPr lang="es-CO"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rmAutofit lnSpcReduction="10000"/>
          </a:bodyPr>
          <a:lstStyle/>
          <a:p>
            <a:pPr fontAlgn="auto">
              <a:spcAft>
                <a:spcPts val="0"/>
              </a:spcAft>
              <a:buFont typeface="Arial" pitchFamily="34" charset="0"/>
              <a:buChar char="•"/>
              <a:defRPr/>
            </a:pPr>
            <a:r>
              <a:rPr lang="es-ES" sz="1800" dirty="0" smtClean="0"/>
              <a:t>En el libro de Levítico, Dios le dijo a Moisés que mandara al pueblo:</a:t>
            </a:r>
          </a:p>
          <a:p>
            <a:r>
              <a:rPr lang="es-CO" sz="1800" b="1" dirty="0" smtClean="0"/>
              <a:t>23:34   </a:t>
            </a:r>
            <a:r>
              <a:rPr lang="es-CO" sz="1800" dirty="0" smtClean="0"/>
              <a:t>Habla a los hijos de Israel y diles: A los quince días de este séptimo mes, será la fiesta de las cabañas, por siete días, para el Eterno.</a:t>
            </a:r>
          </a:p>
          <a:p>
            <a:r>
              <a:rPr lang="es-CO" sz="1800" b="1" dirty="0" err="1" smtClean="0"/>
              <a:t>Daber</a:t>
            </a:r>
            <a:r>
              <a:rPr lang="es-CO" sz="1800" b="1" dirty="0" smtClean="0"/>
              <a:t> el-</a:t>
            </a:r>
            <a:r>
              <a:rPr lang="es-CO" sz="1800" b="1" dirty="0" err="1" smtClean="0"/>
              <a:t>beney</a:t>
            </a:r>
            <a:r>
              <a:rPr lang="es-CO" sz="1800" b="1" dirty="0" smtClean="0"/>
              <a:t> </a:t>
            </a:r>
            <a:r>
              <a:rPr lang="es-CO" sz="1800" b="1" dirty="0" err="1" smtClean="0"/>
              <a:t>Yisra'el</a:t>
            </a:r>
            <a:r>
              <a:rPr lang="es-CO" sz="1800" b="1" dirty="0" smtClean="0"/>
              <a:t> </a:t>
            </a:r>
            <a:r>
              <a:rPr lang="es-CO" sz="1800" b="1" dirty="0" err="1" smtClean="0"/>
              <a:t>lemor</a:t>
            </a:r>
            <a:r>
              <a:rPr lang="es-CO" sz="1800" b="1" dirty="0" smtClean="0"/>
              <a:t> </a:t>
            </a:r>
            <a:r>
              <a:rPr lang="es-CO" sz="1800" b="1" dirty="0" err="1" smtClean="0"/>
              <a:t>bajamishah</a:t>
            </a:r>
            <a:r>
              <a:rPr lang="es-CO" sz="1800" b="1" dirty="0" smtClean="0"/>
              <a:t> asar </a:t>
            </a:r>
            <a:r>
              <a:rPr lang="es-CO" sz="1800" b="1" dirty="0" err="1" smtClean="0"/>
              <a:t>yom</a:t>
            </a:r>
            <a:r>
              <a:rPr lang="es-CO" sz="1800" b="1" dirty="0" smtClean="0"/>
              <a:t> </a:t>
            </a:r>
            <a:r>
              <a:rPr lang="es-CO" sz="1800" b="1" dirty="0" err="1" smtClean="0"/>
              <a:t>lajodesh</a:t>
            </a:r>
            <a:r>
              <a:rPr lang="es-CO" sz="1800" b="1" dirty="0" smtClean="0"/>
              <a:t> </a:t>
            </a:r>
            <a:r>
              <a:rPr lang="es-CO" sz="1800" b="1" dirty="0" err="1" smtClean="0"/>
              <a:t>hashvi'i</a:t>
            </a:r>
            <a:r>
              <a:rPr lang="es-CO" sz="1800" b="1" dirty="0" smtClean="0"/>
              <a:t> </a:t>
            </a:r>
            <a:r>
              <a:rPr lang="es-CO" sz="1800" b="1" dirty="0" err="1" smtClean="0"/>
              <a:t>hazeh</a:t>
            </a:r>
            <a:r>
              <a:rPr lang="es-CO" sz="1800" b="1" dirty="0" smtClean="0"/>
              <a:t> Jag </a:t>
            </a:r>
            <a:r>
              <a:rPr lang="es-CO" sz="1800" b="1" dirty="0" err="1" smtClean="0"/>
              <a:t>haSukot</a:t>
            </a:r>
            <a:r>
              <a:rPr lang="es-CO" sz="1800" b="1" dirty="0" smtClean="0"/>
              <a:t> </a:t>
            </a:r>
            <a:r>
              <a:rPr lang="es-CO" sz="1800" b="1" dirty="0" err="1" smtClean="0"/>
              <a:t>shiv'at</a:t>
            </a:r>
            <a:r>
              <a:rPr lang="es-CO" sz="1800" b="1" dirty="0" smtClean="0"/>
              <a:t> yamim </a:t>
            </a:r>
            <a:r>
              <a:rPr lang="es-CO" sz="1800" b="1" dirty="0" err="1" smtClean="0"/>
              <a:t>l'Adonay</a:t>
            </a:r>
            <a:r>
              <a:rPr lang="es-CO" sz="1800" b="1" dirty="0" smtClean="0"/>
              <a:t>.</a:t>
            </a:r>
            <a:endParaRPr lang="es-CO" sz="1800" dirty="0" smtClean="0"/>
          </a:p>
          <a:p>
            <a:r>
              <a:rPr lang="es-CO" sz="1800" b="1" dirty="0" smtClean="0"/>
              <a:t> </a:t>
            </a:r>
            <a:endParaRPr lang="es-CO" sz="1800" dirty="0" smtClean="0"/>
          </a:p>
          <a:p>
            <a:r>
              <a:rPr lang="es-CO" sz="1800" b="1" dirty="0" smtClean="0"/>
              <a:t>23:35   </a:t>
            </a:r>
            <a:r>
              <a:rPr lang="es-CO" sz="1800" dirty="0" smtClean="0"/>
              <a:t>En el día primero habrá convocación santa; ningún trabajo servil habéis de hacer.</a:t>
            </a:r>
          </a:p>
          <a:p>
            <a:r>
              <a:rPr lang="es-CO" sz="1800" b="1" dirty="0" err="1" smtClean="0"/>
              <a:t>Bayom</a:t>
            </a:r>
            <a:r>
              <a:rPr lang="es-CO" sz="1800" b="1" dirty="0" smtClean="0"/>
              <a:t> </a:t>
            </a:r>
            <a:r>
              <a:rPr lang="es-CO" sz="1800" b="1" dirty="0" err="1" smtClean="0"/>
              <a:t>harishon</a:t>
            </a:r>
            <a:r>
              <a:rPr lang="es-CO" sz="1800" b="1" dirty="0" smtClean="0"/>
              <a:t> </a:t>
            </a:r>
            <a:r>
              <a:rPr lang="es-CO" sz="1800" b="1" dirty="0" err="1" smtClean="0"/>
              <a:t>mikra-kodesh</a:t>
            </a:r>
            <a:r>
              <a:rPr lang="es-CO" sz="1800" b="1" dirty="0" smtClean="0"/>
              <a:t> </a:t>
            </a:r>
            <a:r>
              <a:rPr lang="es-CO" sz="1800" b="1" dirty="0" err="1" smtClean="0"/>
              <a:t>kol-melejet</a:t>
            </a:r>
            <a:r>
              <a:rPr lang="es-CO" sz="1800" b="1" dirty="0" smtClean="0"/>
              <a:t> </a:t>
            </a:r>
            <a:r>
              <a:rPr lang="es-CO" sz="1800" b="1" dirty="0" err="1" smtClean="0"/>
              <a:t>avodah</a:t>
            </a:r>
            <a:r>
              <a:rPr lang="es-CO" sz="1800" b="1" dirty="0" smtClean="0"/>
              <a:t> lo </a:t>
            </a:r>
            <a:r>
              <a:rPr lang="es-CO" sz="1800" b="1" dirty="0" err="1" smtClean="0"/>
              <a:t>ta'asu</a:t>
            </a:r>
            <a:r>
              <a:rPr lang="es-CO" sz="1800" b="1" dirty="0" smtClean="0"/>
              <a:t>.</a:t>
            </a:r>
            <a:endParaRPr lang="es-CO" sz="1800" dirty="0" smtClean="0"/>
          </a:p>
          <a:p>
            <a:r>
              <a:rPr lang="es-CO" sz="1800" b="1" dirty="0" smtClean="0"/>
              <a:t> </a:t>
            </a:r>
            <a:endParaRPr lang="es-CO" sz="1800" dirty="0" smtClean="0"/>
          </a:p>
          <a:p>
            <a:r>
              <a:rPr lang="es-CO" sz="1800" b="1" dirty="0" smtClean="0"/>
              <a:t>23:36   </a:t>
            </a:r>
            <a:r>
              <a:rPr lang="es-CO" sz="1800" dirty="0" smtClean="0"/>
              <a:t>Siete días presentaréis ofrendas de fuego al Eterno; y en el día octavo tendréis santa convocación para vosotros, y presentaréis ofrendas de fuego al Eterno; asamblea solemne es, ningún trabajo servil habréis de hacer.</a:t>
            </a:r>
          </a:p>
          <a:p>
            <a:r>
              <a:rPr lang="es-CO" sz="1800" b="1" dirty="0" err="1" smtClean="0"/>
              <a:t>Shiv'at</a:t>
            </a:r>
            <a:r>
              <a:rPr lang="es-CO" sz="1800" b="1" dirty="0" smtClean="0"/>
              <a:t> yamim </a:t>
            </a:r>
            <a:r>
              <a:rPr lang="es-CO" sz="1800" b="1" dirty="0" err="1" smtClean="0"/>
              <a:t>takrivu</a:t>
            </a:r>
            <a:r>
              <a:rPr lang="es-CO" sz="1800" b="1" dirty="0" smtClean="0"/>
              <a:t> </a:t>
            </a:r>
            <a:r>
              <a:rPr lang="es-CO" sz="1800" b="1" dirty="0" err="1" smtClean="0"/>
              <a:t>isheh</a:t>
            </a:r>
            <a:r>
              <a:rPr lang="es-CO" sz="1800" b="1" dirty="0" smtClean="0"/>
              <a:t> </a:t>
            </a:r>
            <a:r>
              <a:rPr lang="es-CO" sz="1800" b="1" dirty="0" err="1" smtClean="0"/>
              <a:t>l'Adonay</a:t>
            </a:r>
            <a:r>
              <a:rPr lang="es-CO" sz="1800" b="1" dirty="0" smtClean="0"/>
              <a:t> </a:t>
            </a:r>
            <a:r>
              <a:rPr lang="es-CO" sz="1800" b="1" dirty="0" err="1" smtClean="0"/>
              <a:t>bayom</a:t>
            </a:r>
            <a:r>
              <a:rPr lang="es-CO" sz="1800" b="1" dirty="0" smtClean="0"/>
              <a:t> </a:t>
            </a:r>
            <a:r>
              <a:rPr lang="es-CO" sz="1800" b="1" dirty="0" err="1" smtClean="0"/>
              <a:t>hashmini</a:t>
            </a:r>
            <a:r>
              <a:rPr lang="es-CO" sz="1800" b="1" dirty="0" smtClean="0"/>
              <a:t> </a:t>
            </a:r>
            <a:r>
              <a:rPr lang="es-CO" sz="1800" b="1" dirty="0" err="1" smtClean="0"/>
              <a:t>mikra-kodesh</a:t>
            </a:r>
            <a:r>
              <a:rPr lang="es-CO" sz="1800" b="1" dirty="0" smtClean="0"/>
              <a:t> </a:t>
            </a:r>
            <a:r>
              <a:rPr lang="es-CO" sz="1800" b="1" dirty="0" err="1" smtClean="0"/>
              <a:t>yihyeh</a:t>
            </a:r>
            <a:r>
              <a:rPr lang="es-CO" sz="1800" b="1" dirty="0" smtClean="0"/>
              <a:t> </a:t>
            </a:r>
            <a:r>
              <a:rPr lang="es-CO" sz="1800" b="1" dirty="0" err="1" smtClean="0"/>
              <a:t>lajem</a:t>
            </a:r>
            <a:r>
              <a:rPr lang="es-CO" sz="1800" b="1" dirty="0" smtClean="0"/>
              <a:t> </a:t>
            </a:r>
            <a:r>
              <a:rPr lang="es-CO" sz="1800" b="1" dirty="0" err="1" smtClean="0"/>
              <a:t>vehikravtem</a:t>
            </a:r>
            <a:r>
              <a:rPr lang="es-CO" sz="1800" b="1" dirty="0" smtClean="0"/>
              <a:t> </a:t>
            </a:r>
            <a:r>
              <a:rPr lang="es-CO" sz="1800" b="1" dirty="0" err="1" smtClean="0"/>
              <a:t>isheh</a:t>
            </a:r>
            <a:r>
              <a:rPr lang="es-CO" sz="1800" b="1" dirty="0" smtClean="0"/>
              <a:t> </a:t>
            </a:r>
            <a:r>
              <a:rPr lang="es-CO" sz="1800" b="1" dirty="0" err="1" smtClean="0"/>
              <a:t>l'Adonay</a:t>
            </a:r>
            <a:r>
              <a:rPr lang="es-CO" sz="1800" b="1" dirty="0" smtClean="0"/>
              <a:t> </a:t>
            </a:r>
            <a:r>
              <a:rPr lang="es-CO" sz="1800" b="1" dirty="0" err="1" smtClean="0"/>
              <a:t>atseret</a:t>
            </a:r>
            <a:r>
              <a:rPr lang="es-CO" sz="1800" b="1" dirty="0" smtClean="0"/>
              <a:t> </a:t>
            </a:r>
            <a:r>
              <a:rPr lang="es-CO" sz="1800" b="1" dirty="0" err="1" smtClean="0"/>
              <a:t>hi</a:t>
            </a:r>
            <a:r>
              <a:rPr lang="es-CO" sz="1800" b="1" dirty="0" smtClean="0"/>
              <a:t> </a:t>
            </a:r>
            <a:r>
              <a:rPr lang="es-CO" sz="1800" b="1" dirty="0" err="1" smtClean="0"/>
              <a:t>kol-melejet</a:t>
            </a:r>
            <a:r>
              <a:rPr lang="es-CO" sz="1800" b="1" dirty="0" smtClean="0"/>
              <a:t> </a:t>
            </a:r>
            <a:r>
              <a:rPr lang="es-CO" sz="1800" b="1" dirty="0" err="1" smtClean="0"/>
              <a:t>avodah</a:t>
            </a:r>
            <a:r>
              <a:rPr lang="es-CO" sz="1800" b="1" dirty="0" smtClean="0"/>
              <a:t> lo </a:t>
            </a:r>
            <a:r>
              <a:rPr lang="es-CO" sz="1800" b="1" dirty="0" err="1" smtClean="0"/>
              <a:t>ta'asu</a:t>
            </a:r>
            <a:r>
              <a:rPr lang="es-CO" sz="1800" b="1" dirty="0" smtClean="0"/>
              <a:t>.</a:t>
            </a:r>
            <a:endParaRPr lang="es-CO" sz="1800" dirty="0" smtClean="0"/>
          </a:p>
          <a:p>
            <a:pPr fontAlgn="auto">
              <a:spcAft>
                <a:spcPts val="0"/>
              </a:spcAft>
              <a:buFont typeface="Arial" pitchFamily="34" charset="0"/>
              <a:buChar char="•"/>
              <a:defRPr/>
            </a:pPr>
            <a:endParaRPr lang="es-E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CO" sz="2200" b="1" dirty="0" smtClean="0"/>
              <a:t>23:38</a:t>
            </a:r>
            <a:r>
              <a:rPr lang="es-CO" sz="2200" dirty="0" smtClean="0"/>
              <a:t>   además de las ofrendas sabáticas del Eterno y además de vuestras dádivas, y además de todos vuestros votos y además de todas vuestras ofrendas voluntarias que diereis al Eterno.</a:t>
            </a:r>
          </a:p>
          <a:p>
            <a:r>
              <a:rPr lang="es-CO" sz="2200" b="1" dirty="0" err="1" smtClean="0"/>
              <a:t>Milvad</a:t>
            </a:r>
            <a:r>
              <a:rPr lang="es-CO" sz="2200" b="1" dirty="0" smtClean="0"/>
              <a:t> </a:t>
            </a:r>
            <a:r>
              <a:rPr lang="es-CO" sz="2200" b="1" dirty="0" err="1" smtClean="0"/>
              <a:t>shabtot</a:t>
            </a:r>
            <a:r>
              <a:rPr lang="es-CO" sz="2200" b="1" dirty="0" smtClean="0"/>
              <a:t> Adonay </a:t>
            </a:r>
            <a:r>
              <a:rPr lang="es-CO" sz="2200" b="1" dirty="0" err="1" smtClean="0"/>
              <a:t>umilvad</a:t>
            </a:r>
            <a:r>
              <a:rPr lang="es-CO" sz="2200" b="1" dirty="0" smtClean="0"/>
              <a:t> </a:t>
            </a:r>
            <a:r>
              <a:rPr lang="es-CO" sz="2200" b="1" dirty="0" err="1" smtClean="0"/>
              <a:t>matnoteyjem</a:t>
            </a:r>
            <a:r>
              <a:rPr lang="es-CO" sz="2200" b="1" dirty="0" smtClean="0"/>
              <a:t> </a:t>
            </a:r>
            <a:r>
              <a:rPr lang="es-CO" sz="2200" b="1" dirty="0" err="1" smtClean="0"/>
              <a:t>umilvad</a:t>
            </a:r>
            <a:r>
              <a:rPr lang="es-CO" sz="2200" b="1" dirty="0" smtClean="0"/>
              <a:t> </a:t>
            </a:r>
            <a:r>
              <a:rPr lang="es-CO" sz="2200" b="1" dirty="0" err="1" smtClean="0"/>
              <a:t>kol-nidreyjem</a:t>
            </a:r>
            <a:r>
              <a:rPr lang="es-CO" sz="2200" b="1" dirty="0" smtClean="0"/>
              <a:t> </a:t>
            </a:r>
            <a:r>
              <a:rPr lang="es-CO" sz="2200" b="1" dirty="0" err="1" smtClean="0"/>
              <a:t>umilvad</a:t>
            </a:r>
            <a:r>
              <a:rPr lang="es-CO" sz="2200" b="1" dirty="0" smtClean="0"/>
              <a:t> </a:t>
            </a:r>
            <a:r>
              <a:rPr lang="es-CO" sz="2200" b="1" dirty="0" err="1" smtClean="0"/>
              <a:t>kol-nidvoteyjem</a:t>
            </a:r>
            <a:r>
              <a:rPr lang="es-CO" sz="2200" b="1" dirty="0" smtClean="0"/>
              <a:t> asher </a:t>
            </a:r>
            <a:r>
              <a:rPr lang="es-CO" sz="2200" b="1" dirty="0" err="1" smtClean="0"/>
              <a:t>titnu</a:t>
            </a:r>
            <a:r>
              <a:rPr lang="es-CO" sz="2200" b="1" dirty="0" smtClean="0"/>
              <a:t> </a:t>
            </a:r>
            <a:r>
              <a:rPr lang="es-CO" sz="2200" b="1" dirty="0" err="1" smtClean="0"/>
              <a:t>l'Adonay</a:t>
            </a:r>
            <a:r>
              <a:rPr lang="es-CO" sz="2200" b="1" dirty="0" smtClean="0"/>
              <a:t>.</a:t>
            </a:r>
            <a:endParaRPr lang="es-CO" sz="2200" dirty="0" smtClean="0"/>
          </a:p>
          <a:p>
            <a:r>
              <a:rPr lang="es-CO" sz="2200" b="1" dirty="0" smtClean="0"/>
              <a:t> </a:t>
            </a:r>
            <a:endParaRPr lang="es-CO" sz="2200" dirty="0" smtClean="0"/>
          </a:p>
          <a:p>
            <a:r>
              <a:rPr lang="es-CO" sz="2200" b="1" dirty="0" smtClean="0"/>
              <a:t>23:39   </a:t>
            </a:r>
            <a:r>
              <a:rPr lang="es-CO" sz="2200" dirty="0" smtClean="0"/>
              <a:t>Mas a los quince días del séptimo mes, cuando recojáis el producto de la tierra, celebraréis la fiesta del Eterno por siete días. En el primer día habrá descanso solemne, y el día octavo será descanso solemne.</a:t>
            </a:r>
          </a:p>
          <a:p>
            <a:r>
              <a:rPr lang="es-CO" sz="2200" b="1" dirty="0" smtClean="0"/>
              <a:t>Aj </a:t>
            </a:r>
            <a:r>
              <a:rPr lang="es-CO" sz="2200" b="1" dirty="0" err="1" smtClean="0"/>
              <a:t>bajamishah</a:t>
            </a:r>
            <a:r>
              <a:rPr lang="es-CO" sz="2200" b="1" dirty="0" smtClean="0"/>
              <a:t> asar </a:t>
            </a:r>
            <a:r>
              <a:rPr lang="es-CO" sz="2200" b="1" dirty="0" err="1" smtClean="0"/>
              <a:t>yom</a:t>
            </a:r>
            <a:r>
              <a:rPr lang="es-CO" sz="2200" b="1" dirty="0" smtClean="0"/>
              <a:t> </a:t>
            </a:r>
            <a:r>
              <a:rPr lang="es-CO" sz="2200" b="1" dirty="0" err="1" smtClean="0"/>
              <a:t>lajodesh</a:t>
            </a:r>
            <a:r>
              <a:rPr lang="es-CO" sz="2200" b="1" dirty="0" smtClean="0"/>
              <a:t> </a:t>
            </a:r>
            <a:r>
              <a:rPr lang="es-CO" sz="2200" b="1" dirty="0" err="1" smtClean="0"/>
              <a:t>hashvi'i</a:t>
            </a:r>
            <a:r>
              <a:rPr lang="es-CO" sz="2200" b="1" dirty="0" smtClean="0"/>
              <a:t> </a:t>
            </a:r>
            <a:r>
              <a:rPr lang="es-CO" sz="2200" b="1" dirty="0" err="1" smtClean="0"/>
              <a:t>be'ospejem</a:t>
            </a:r>
            <a:r>
              <a:rPr lang="es-CO" sz="2200" b="1" dirty="0" smtClean="0"/>
              <a:t> et-</a:t>
            </a:r>
            <a:r>
              <a:rPr lang="es-CO" sz="2200" b="1" dirty="0" err="1" smtClean="0"/>
              <a:t>tvu'at</a:t>
            </a:r>
            <a:r>
              <a:rPr lang="es-CO" sz="2200" b="1" dirty="0" smtClean="0"/>
              <a:t> </a:t>
            </a:r>
            <a:r>
              <a:rPr lang="es-CO" sz="2200" b="1" dirty="0" err="1" smtClean="0"/>
              <a:t>ha'arets</a:t>
            </a:r>
            <a:r>
              <a:rPr lang="es-CO" sz="2200" b="1" dirty="0" smtClean="0"/>
              <a:t> </a:t>
            </a:r>
            <a:r>
              <a:rPr lang="es-CO" sz="2200" b="1" dirty="0" err="1" smtClean="0"/>
              <a:t>tajogu</a:t>
            </a:r>
            <a:r>
              <a:rPr lang="es-CO" sz="2200" b="1" dirty="0" smtClean="0"/>
              <a:t> et </a:t>
            </a:r>
            <a:r>
              <a:rPr lang="es-CO" sz="2200" b="1" dirty="0" err="1" smtClean="0"/>
              <a:t>jag</a:t>
            </a:r>
            <a:r>
              <a:rPr lang="es-CO" sz="2200" b="1" dirty="0" smtClean="0"/>
              <a:t>-Adonay </a:t>
            </a:r>
            <a:r>
              <a:rPr lang="es-CO" sz="2200" b="1" dirty="0" err="1" smtClean="0"/>
              <a:t>shiv'at</a:t>
            </a:r>
            <a:r>
              <a:rPr lang="es-CO" sz="2200" b="1" dirty="0" smtClean="0"/>
              <a:t> yamim </a:t>
            </a:r>
            <a:r>
              <a:rPr lang="es-CO" sz="2200" b="1" dirty="0" err="1" smtClean="0"/>
              <a:t>bayom</a:t>
            </a:r>
            <a:r>
              <a:rPr lang="es-CO" sz="2200" b="1" dirty="0" smtClean="0"/>
              <a:t> </a:t>
            </a:r>
            <a:r>
              <a:rPr lang="es-CO" sz="2200" b="1" dirty="0" err="1" smtClean="0"/>
              <a:t>harishon</a:t>
            </a:r>
            <a:r>
              <a:rPr lang="es-CO" sz="2200" b="1" dirty="0" smtClean="0"/>
              <a:t> </a:t>
            </a:r>
            <a:r>
              <a:rPr lang="es-CO" sz="2200" b="1" dirty="0" err="1" smtClean="0"/>
              <a:t>Shabaton</a:t>
            </a:r>
            <a:r>
              <a:rPr lang="es-CO" sz="2200" b="1" dirty="0" smtClean="0"/>
              <a:t> </a:t>
            </a:r>
            <a:r>
              <a:rPr lang="es-CO" sz="2200" b="1" dirty="0" err="1" smtClean="0"/>
              <a:t>uvayom</a:t>
            </a:r>
            <a:r>
              <a:rPr lang="es-CO" sz="2200" b="1" dirty="0" smtClean="0"/>
              <a:t> </a:t>
            </a:r>
            <a:r>
              <a:rPr lang="es-CO" sz="2200" b="1" dirty="0" err="1" smtClean="0"/>
              <a:t>hashmini</a:t>
            </a:r>
            <a:r>
              <a:rPr lang="es-CO" sz="2200" b="1" dirty="0" smtClean="0"/>
              <a:t> </a:t>
            </a:r>
            <a:r>
              <a:rPr lang="es-CO" sz="2200" b="1" dirty="0" err="1" smtClean="0"/>
              <a:t>Shabaton</a:t>
            </a:r>
            <a:r>
              <a:rPr lang="es-CO" sz="2200" b="1" dirty="0" smtClean="0"/>
              <a:t>.</a:t>
            </a:r>
            <a:endParaRPr lang="es-CO" sz="22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CO" sz="2200" b="1" dirty="0" smtClean="0"/>
              <a:t>23:40   </a:t>
            </a:r>
            <a:r>
              <a:rPr lang="es-CO" sz="2200" dirty="0" smtClean="0"/>
              <a:t>Y tomaréis para vosotros en el día primero, fruto de árbol hermoso (</a:t>
            </a:r>
            <a:r>
              <a:rPr lang="es-CO" sz="2200" dirty="0" err="1" smtClean="0"/>
              <a:t>etrog</a:t>
            </a:r>
            <a:r>
              <a:rPr lang="es-CO" sz="2200" dirty="0" smtClean="0"/>
              <a:t> citrus), ramas de palmeras y ramas de mirto y de sauces de los arroyos; y os regocijareis ante el Eterno, vuestro Dios, por espacio de siete días,</a:t>
            </a:r>
          </a:p>
          <a:p>
            <a:r>
              <a:rPr lang="es-CO" sz="2200" b="1" dirty="0" err="1" smtClean="0"/>
              <a:t>Ulekajtem</a:t>
            </a:r>
            <a:r>
              <a:rPr lang="es-CO" sz="2200" b="1" dirty="0" smtClean="0"/>
              <a:t> </a:t>
            </a:r>
            <a:r>
              <a:rPr lang="es-CO" sz="2200" b="1" dirty="0" err="1" smtClean="0"/>
              <a:t>lajem</a:t>
            </a:r>
            <a:r>
              <a:rPr lang="es-CO" sz="2200" b="1" dirty="0" smtClean="0"/>
              <a:t> </a:t>
            </a:r>
            <a:r>
              <a:rPr lang="es-CO" sz="2200" b="1" dirty="0" err="1" smtClean="0"/>
              <a:t>bayom</a:t>
            </a:r>
            <a:r>
              <a:rPr lang="es-CO" sz="2200" b="1" dirty="0" smtClean="0"/>
              <a:t> </a:t>
            </a:r>
            <a:r>
              <a:rPr lang="es-CO" sz="2200" b="1" dirty="0" err="1" smtClean="0"/>
              <a:t>harishon</a:t>
            </a:r>
            <a:r>
              <a:rPr lang="es-CO" sz="2200" b="1" dirty="0" smtClean="0"/>
              <a:t> peri </a:t>
            </a:r>
            <a:r>
              <a:rPr lang="es-CO" sz="2200" b="1" dirty="0" err="1" smtClean="0"/>
              <a:t>ets</a:t>
            </a:r>
            <a:r>
              <a:rPr lang="es-CO" sz="2200" b="1" dirty="0" smtClean="0"/>
              <a:t> hadar </a:t>
            </a:r>
            <a:r>
              <a:rPr lang="es-CO" sz="2200" b="1" dirty="0" err="1" smtClean="0"/>
              <a:t>kapot</a:t>
            </a:r>
            <a:r>
              <a:rPr lang="es-CO" sz="2200" b="1" dirty="0" smtClean="0"/>
              <a:t> </a:t>
            </a:r>
            <a:r>
              <a:rPr lang="es-CO" sz="2200" b="1" dirty="0" err="1" smtClean="0"/>
              <a:t>tmarim</a:t>
            </a:r>
            <a:r>
              <a:rPr lang="es-CO" sz="2200" b="1" dirty="0" smtClean="0"/>
              <a:t> </a:t>
            </a:r>
            <a:r>
              <a:rPr lang="es-CO" sz="2200" b="1" dirty="0" err="1" smtClean="0"/>
              <a:t>va'anaf</a:t>
            </a:r>
            <a:r>
              <a:rPr lang="es-CO" sz="2200" b="1" dirty="0" smtClean="0"/>
              <a:t> </a:t>
            </a:r>
            <a:r>
              <a:rPr lang="es-CO" sz="2200" b="1" dirty="0" err="1" smtClean="0"/>
              <a:t>ets-avot</a:t>
            </a:r>
            <a:r>
              <a:rPr lang="es-CO" sz="2200" b="1" dirty="0" smtClean="0"/>
              <a:t> </a:t>
            </a:r>
            <a:r>
              <a:rPr lang="es-CO" sz="2200" b="1" dirty="0" err="1" smtClean="0"/>
              <a:t>ve'arvey-najal</a:t>
            </a:r>
            <a:r>
              <a:rPr lang="es-CO" sz="2200" b="1" dirty="0" smtClean="0"/>
              <a:t> </a:t>
            </a:r>
            <a:r>
              <a:rPr lang="es-CO" sz="2200" b="1" dirty="0" err="1" smtClean="0"/>
              <a:t>usmajtem</a:t>
            </a:r>
            <a:r>
              <a:rPr lang="es-CO" sz="2200" b="1" dirty="0" smtClean="0"/>
              <a:t> </a:t>
            </a:r>
            <a:r>
              <a:rPr lang="es-CO" sz="2200" b="1" dirty="0" err="1" smtClean="0"/>
              <a:t>lifney</a:t>
            </a:r>
            <a:r>
              <a:rPr lang="es-CO" sz="2200" b="1" dirty="0" smtClean="0"/>
              <a:t> Adonay </a:t>
            </a:r>
            <a:r>
              <a:rPr lang="es-CO" sz="2200" b="1" dirty="0" err="1" smtClean="0"/>
              <a:t>Eloheyjem</a:t>
            </a:r>
            <a:r>
              <a:rPr lang="es-CO" sz="2200" b="1" dirty="0" smtClean="0"/>
              <a:t> </a:t>
            </a:r>
            <a:r>
              <a:rPr lang="es-CO" sz="2200" b="1" dirty="0" err="1" smtClean="0"/>
              <a:t>shiv'at</a:t>
            </a:r>
            <a:r>
              <a:rPr lang="es-CO" sz="2200" b="1" dirty="0" smtClean="0"/>
              <a:t> yamim.</a:t>
            </a:r>
            <a:endParaRPr lang="es-CO" sz="2200" dirty="0" smtClean="0"/>
          </a:p>
          <a:p>
            <a:pPr fontAlgn="auto">
              <a:spcAft>
                <a:spcPts val="0"/>
              </a:spcAft>
              <a:buFont typeface="Arial" pitchFamily="34" charset="0"/>
              <a:buChar char="•"/>
              <a:defRPr/>
            </a:pPr>
            <a:endParaRPr lang="es-ES" sz="2200" dirty="0" smtClean="0"/>
          </a:p>
          <a:p>
            <a:r>
              <a:rPr lang="es-CO" sz="2200" b="1" dirty="0" smtClean="0"/>
              <a:t>23:41   </a:t>
            </a:r>
            <a:r>
              <a:rPr lang="es-CO" sz="2200" dirty="0" smtClean="0"/>
              <a:t>y celebraréis esta fiesta, como fiesta al Eterno, siete días en cada año; estatuto perpetuo será en todas vuestras generaciones: en el mes séptimo la celebraréis.</a:t>
            </a:r>
          </a:p>
          <a:p>
            <a:r>
              <a:rPr lang="es-CO" sz="2200" b="1" dirty="0" err="1" smtClean="0"/>
              <a:t>Vejagotem</a:t>
            </a:r>
            <a:r>
              <a:rPr lang="es-CO" sz="2200" b="1" dirty="0" smtClean="0"/>
              <a:t> </a:t>
            </a:r>
            <a:r>
              <a:rPr lang="es-CO" sz="2200" b="1" dirty="0" err="1" smtClean="0"/>
              <a:t>oto</a:t>
            </a:r>
            <a:r>
              <a:rPr lang="es-CO" sz="2200" b="1" dirty="0" smtClean="0"/>
              <a:t> </a:t>
            </a:r>
            <a:r>
              <a:rPr lang="es-CO" sz="2200" b="1" dirty="0" err="1" smtClean="0"/>
              <a:t>jag</a:t>
            </a:r>
            <a:r>
              <a:rPr lang="es-CO" sz="2200" b="1" dirty="0" smtClean="0"/>
              <a:t> </a:t>
            </a:r>
            <a:r>
              <a:rPr lang="es-CO" sz="2200" b="1" dirty="0" err="1" smtClean="0"/>
              <a:t>l'Adonay</a:t>
            </a:r>
            <a:r>
              <a:rPr lang="es-CO" sz="2200" b="1" dirty="0" smtClean="0"/>
              <a:t> </a:t>
            </a:r>
            <a:r>
              <a:rPr lang="es-CO" sz="2200" b="1" dirty="0" err="1" smtClean="0"/>
              <a:t>shiv'at</a:t>
            </a:r>
            <a:r>
              <a:rPr lang="es-CO" sz="2200" b="1" dirty="0" smtClean="0"/>
              <a:t> yamim </a:t>
            </a:r>
            <a:r>
              <a:rPr lang="es-CO" sz="2200" b="1" dirty="0" err="1" smtClean="0"/>
              <a:t>bashanah</a:t>
            </a:r>
            <a:r>
              <a:rPr lang="es-CO" sz="2200" b="1" dirty="0" smtClean="0"/>
              <a:t> </a:t>
            </a:r>
            <a:r>
              <a:rPr lang="es-CO" sz="2200" b="1" dirty="0" err="1" smtClean="0"/>
              <a:t>jukat</a:t>
            </a:r>
            <a:r>
              <a:rPr lang="es-CO" sz="2200" b="1" dirty="0" smtClean="0"/>
              <a:t> </a:t>
            </a:r>
            <a:r>
              <a:rPr lang="es-CO" sz="2200" b="1" dirty="0" err="1" smtClean="0"/>
              <a:t>olam</a:t>
            </a:r>
            <a:r>
              <a:rPr lang="es-CO" sz="2200" b="1" dirty="0" smtClean="0"/>
              <a:t> </a:t>
            </a:r>
            <a:r>
              <a:rPr lang="es-CO" sz="2200" b="1" dirty="0" err="1" smtClean="0"/>
              <a:t>ledoroteyjem</a:t>
            </a:r>
            <a:r>
              <a:rPr lang="es-CO" sz="2200" b="1" dirty="0" smtClean="0"/>
              <a:t> </a:t>
            </a:r>
            <a:r>
              <a:rPr lang="es-CO" sz="2200" b="1" dirty="0" err="1" smtClean="0"/>
              <a:t>bajodesh</a:t>
            </a:r>
            <a:r>
              <a:rPr lang="es-CO" sz="2200" b="1" dirty="0" smtClean="0"/>
              <a:t> </a:t>
            </a:r>
            <a:r>
              <a:rPr lang="es-CO" sz="2200" b="1" dirty="0" err="1" smtClean="0"/>
              <a:t>hashvi'i</a:t>
            </a:r>
            <a:r>
              <a:rPr lang="es-CO" sz="2200" b="1" dirty="0" smtClean="0"/>
              <a:t> </a:t>
            </a:r>
            <a:r>
              <a:rPr lang="es-CO" sz="2200" b="1" dirty="0" err="1" smtClean="0"/>
              <a:t>tajogu</a:t>
            </a:r>
            <a:r>
              <a:rPr lang="es-CO" sz="2200" b="1" dirty="0" smtClean="0"/>
              <a:t> </a:t>
            </a:r>
            <a:r>
              <a:rPr lang="es-CO" sz="2200" b="1" dirty="0" err="1" smtClean="0"/>
              <a:t>oto</a:t>
            </a:r>
            <a:r>
              <a:rPr lang="es-CO" sz="2200" b="1" dirty="0" smtClean="0"/>
              <a:t>.</a:t>
            </a:r>
            <a:endParaRPr lang="es-CO" sz="22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rmAutofit/>
          </a:bodyPr>
          <a:lstStyle/>
          <a:p>
            <a:r>
              <a:rPr lang="es-CO" sz="2400" b="1" dirty="0" smtClean="0"/>
              <a:t>23:42</a:t>
            </a:r>
            <a:r>
              <a:rPr lang="es-CO" sz="2400" dirty="0" smtClean="0"/>
              <a:t>   En las cabañas habitaréis por siete días; todo nativo de la casa de Israel habitará en las cabañas,</a:t>
            </a:r>
          </a:p>
          <a:p>
            <a:r>
              <a:rPr lang="es-CO" sz="2400" b="1" dirty="0" err="1" smtClean="0"/>
              <a:t>Basukot</a:t>
            </a:r>
            <a:r>
              <a:rPr lang="es-CO" sz="2400" b="1" dirty="0" smtClean="0"/>
              <a:t> </a:t>
            </a:r>
            <a:r>
              <a:rPr lang="es-CO" sz="2400" b="1" dirty="0" err="1" smtClean="0"/>
              <a:t>teshvu</a:t>
            </a:r>
            <a:r>
              <a:rPr lang="es-CO" sz="2400" b="1" dirty="0" smtClean="0"/>
              <a:t> </a:t>
            </a:r>
            <a:r>
              <a:rPr lang="es-CO" sz="2400" b="1" dirty="0" err="1" smtClean="0"/>
              <a:t>shiv'at</a:t>
            </a:r>
            <a:r>
              <a:rPr lang="es-CO" sz="2400" b="1" dirty="0" smtClean="0"/>
              <a:t> yamim </a:t>
            </a:r>
            <a:r>
              <a:rPr lang="es-CO" sz="2400" b="1" dirty="0" err="1" smtClean="0"/>
              <a:t>kol-ha'ezraj</a:t>
            </a:r>
            <a:r>
              <a:rPr lang="es-CO" sz="2400" b="1" dirty="0" smtClean="0"/>
              <a:t> </a:t>
            </a:r>
            <a:r>
              <a:rPr lang="es-CO" sz="2400" b="1" dirty="0" err="1" smtClean="0"/>
              <a:t>beYisra'el</a:t>
            </a:r>
            <a:r>
              <a:rPr lang="es-CO" sz="2400" b="1" dirty="0" smtClean="0"/>
              <a:t> </a:t>
            </a:r>
            <a:r>
              <a:rPr lang="es-CO" sz="2400" b="1" dirty="0" err="1" smtClean="0"/>
              <a:t>yeshvu</a:t>
            </a:r>
            <a:r>
              <a:rPr lang="es-CO" sz="2400" b="1" dirty="0" smtClean="0"/>
              <a:t> </a:t>
            </a:r>
            <a:r>
              <a:rPr lang="es-CO" sz="2400" b="1" dirty="0" err="1" smtClean="0"/>
              <a:t>basukot</a:t>
            </a:r>
            <a:r>
              <a:rPr lang="es-CO" sz="2400" b="1" dirty="0" smtClean="0"/>
              <a:t>.</a:t>
            </a:r>
            <a:endParaRPr lang="es-CO" sz="2400" dirty="0" smtClean="0"/>
          </a:p>
          <a:p>
            <a:r>
              <a:rPr lang="es-CO" sz="2400" b="1" dirty="0" smtClean="0"/>
              <a:t> </a:t>
            </a:r>
            <a:endParaRPr lang="es-CO" sz="2400" dirty="0" smtClean="0"/>
          </a:p>
          <a:p>
            <a:r>
              <a:rPr lang="es-CO" sz="2400" b="1" dirty="0" smtClean="0"/>
              <a:t>23:43   </a:t>
            </a:r>
            <a:r>
              <a:rPr lang="es-CO" sz="2400" dirty="0" smtClean="0"/>
              <a:t>para que vuestras generaciones venideras sepan que en cabañas hice Yo habitar a los hijos de Israel cuando los saqué de la tierra de Egipto; Yo soy el Eterno, vuestro Dios.</a:t>
            </a:r>
          </a:p>
          <a:p>
            <a:r>
              <a:rPr lang="es-CO" sz="2400" b="1" dirty="0" err="1" smtClean="0"/>
              <a:t>Lema'an</a:t>
            </a:r>
            <a:r>
              <a:rPr lang="es-CO" sz="2400" b="1" dirty="0" smtClean="0"/>
              <a:t> </a:t>
            </a:r>
            <a:r>
              <a:rPr lang="es-CO" sz="2400" b="1" dirty="0" err="1" smtClean="0"/>
              <a:t>yed'u</a:t>
            </a:r>
            <a:r>
              <a:rPr lang="es-CO" sz="2400" b="1" dirty="0" smtClean="0"/>
              <a:t> </a:t>
            </a:r>
            <a:r>
              <a:rPr lang="es-CO" sz="2400" b="1" dirty="0" err="1" smtClean="0"/>
              <a:t>doroteyjem</a:t>
            </a:r>
            <a:r>
              <a:rPr lang="es-CO" sz="2400" b="1" dirty="0" smtClean="0"/>
              <a:t> ki </a:t>
            </a:r>
            <a:r>
              <a:rPr lang="es-CO" sz="2400" b="1" dirty="0" err="1" smtClean="0"/>
              <a:t>vasukot</a:t>
            </a:r>
            <a:r>
              <a:rPr lang="es-CO" sz="2400" b="1" dirty="0" smtClean="0"/>
              <a:t> </a:t>
            </a:r>
            <a:r>
              <a:rPr lang="es-CO" sz="2400" b="1" dirty="0" err="1" smtClean="0"/>
              <a:t>hoshavti</a:t>
            </a:r>
            <a:r>
              <a:rPr lang="es-CO" sz="2400" b="1" dirty="0" smtClean="0"/>
              <a:t> et-</a:t>
            </a:r>
            <a:r>
              <a:rPr lang="es-CO" sz="2400" b="1" dirty="0" err="1" smtClean="0"/>
              <a:t>beney</a:t>
            </a:r>
            <a:r>
              <a:rPr lang="es-CO" sz="2400" b="1" dirty="0" smtClean="0"/>
              <a:t> </a:t>
            </a:r>
            <a:r>
              <a:rPr lang="es-CO" sz="2400" b="1" dirty="0" err="1" smtClean="0"/>
              <a:t>Yisra'el</a:t>
            </a:r>
            <a:r>
              <a:rPr lang="es-CO" sz="2400" b="1" dirty="0" smtClean="0"/>
              <a:t> </a:t>
            </a:r>
            <a:r>
              <a:rPr lang="es-CO" sz="2400" b="1" dirty="0" err="1" smtClean="0"/>
              <a:t>behotsi'i</a:t>
            </a:r>
            <a:r>
              <a:rPr lang="es-CO" sz="2400" b="1" dirty="0" smtClean="0"/>
              <a:t> </a:t>
            </a:r>
            <a:r>
              <a:rPr lang="es-CO" sz="2400" b="1" dirty="0" err="1" smtClean="0"/>
              <a:t>otam</a:t>
            </a:r>
            <a:r>
              <a:rPr lang="es-CO" sz="2400" b="1" dirty="0" smtClean="0"/>
              <a:t> </a:t>
            </a:r>
            <a:r>
              <a:rPr lang="es-CO" sz="2400" b="1" dirty="0" err="1" smtClean="0"/>
              <a:t>me'erets</a:t>
            </a:r>
            <a:r>
              <a:rPr lang="es-CO" sz="2400" b="1" dirty="0" smtClean="0"/>
              <a:t> </a:t>
            </a:r>
            <a:r>
              <a:rPr lang="es-CO" sz="2400" b="1" dirty="0" err="1" smtClean="0"/>
              <a:t>Mitsrayim</a:t>
            </a:r>
            <a:r>
              <a:rPr lang="es-CO" sz="2400" b="1" dirty="0" smtClean="0"/>
              <a:t> </a:t>
            </a:r>
            <a:r>
              <a:rPr lang="es-CO" sz="2400" b="1" dirty="0" err="1" smtClean="0"/>
              <a:t>ani</a:t>
            </a:r>
            <a:r>
              <a:rPr lang="es-CO" sz="2400" b="1" dirty="0" smtClean="0"/>
              <a:t> Adonay </a:t>
            </a:r>
            <a:r>
              <a:rPr lang="es-CO" sz="2400" b="1" dirty="0" err="1" smtClean="0"/>
              <a:t>Eloheyjem</a:t>
            </a:r>
            <a:r>
              <a:rPr lang="es-CO" sz="2400" b="1" dirty="0" smtClean="0"/>
              <a:t>.</a:t>
            </a:r>
            <a:endParaRPr lang="es-CO" sz="24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rmAutofit fontScale="85000" lnSpcReduction="10000"/>
          </a:bodyPr>
          <a:lstStyle/>
          <a:p>
            <a:r>
              <a:rPr lang="es-ES" dirty="0" smtClean="0"/>
              <a:t>En el "Tur Shulján Aruj" está escrito lo siguiente:</a:t>
            </a:r>
            <a:br>
              <a:rPr lang="es-ES" dirty="0" smtClean="0"/>
            </a:br>
            <a:r>
              <a:rPr lang="es-ES" dirty="0" smtClean="0"/>
              <a:t/>
            </a:r>
            <a:br>
              <a:rPr lang="es-ES" dirty="0" smtClean="0"/>
            </a:br>
            <a:r>
              <a:rPr lang="es-ES" dirty="0" smtClean="0"/>
              <a:t>"Las Sucot en las que la Torá dice que Dios nos hizo habitar se refieren a las Nubes de Gloria divinas, que nos rodearon a fin de que recordemos Sus milagros y portentos. Y aun cuando salimos de Egipto en el mes de Nisán, (Dios) no nos ordenó que construyéramos las Sucot en esa época, ya que son días primaverales y la costumbre de la gente es construir una cabaña (Sucá) para resguardarse del sol; por tanto, nuestra construcción de la Sucá no sería reconocible que es debido a un precepto del Creador, Bendito sea.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400" dirty="0" smtClean="0"/>
              <a:t>Así, pues, (Dios) nos ordenó que la construyéramos en el séptimo mes (Tishrei), ya que ésta es una época de lluvias y la costumbre de la gente es salir de sus cabañas (</a:t>
            </a:r>
            <a:r>
              <a:rPr lang="es-ES" sz="2400" dirty="0" err="1" smtClean="0"/>
              <a:t>sucot</a:t>
            </a:r>
            <a:r>
              <a:rPr lang="es-ES" sz="2400" dirty="0" smtClean="0"/>
              <a:t>) y permanecer en sus casas, pero nosotros salimos de nuestras casas para habitar en las Sucot. De este modo será evidente para todos que éste es un precepto del Rey que nos incumbe cumplir" (</a:t>
            </a:r>
            <a:r>
              <a:rPr lang="es-ES" sz="2400" dirty="0" err="1" smtClean="0"/>
              <a:t>Oraj</a:t>
            </a:r>
            <a:r>
              <a:rPr lang="es-ES" sz="2400" dirty="0" smtClean="0"/>
              <a:t> </a:t>
            </a:r>
            <a:r>
              <a:rPr lang="es-ES" sz="2400" dirty="0" err="1" smtClean="0"/>
              <a:t>Jaím</a:t>
            </a:r>
            <a:r>
              <a:rPr lang="es-ES" sz="2400" dirty="0" smtClean="0"/>
              <a:t> 625).</a:t>
            </a:r>
            <a:br>
              <a:rPr lang="es-ES" sz="2400" dirty="0" smtClean="0"/>
            </a:br>
            <a:r>
              <a:rPr lang="es-ES" sz="2400" dirty="0" smtClean="0"/>
              <a:t/>
            </a:r>
            <a:br>
              <a:rPr lang="es-ES" sz="2400" dirty="0" smtClean="0"/>
            </a:br>
            <a:r>
              <a:rPr lang="es-ES" sz="2400" dirty="0" smtClean="0"/>
              <a:t>Al habitar en la Sucá toda persona deberá tener la conciencia de que Dios nos ha ordenado residir en ella en recordación de la salida de Egipto y de las Nubes de Gloria que nos envolvieron en el desierto del Sinaí para evitar la insolación y el sol.</a:t>
            </a:r>
            <a:endParaRPr lang="es-CO" sz="24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200" dirty="0" smtClean="0"/>
              <a:t>El Zohar (</a:t>
            </a:r>
            <a:r>
              <a:rPr lang="es-ES" sz="2200" dirty="0" err="1" smtClean="0"/>
              <a:t>Perashat</a:t>
            </a:r>
            <a:r>
              <a:rPr lang="es-ES" sz="2200" dirty="0" smtClean="0"/>
              <a:t> </a:t>
            </a:r>
            <a:r>
              <a:rPr lang="es-ES" sz="2200" dirty="0" err="1" smtClean="0"/>
              <a:t>emor</a:t>
            </a:r>
            <a:r>
              <a:rPr lang="es-ES" sz="2200" dirty="0" smtClean="0"/>
              <a:t>) escribe lo siguiente a propósito de la cuenta del ómer: </a:t>
            </a:r>
          </a:p>
          <a:p>
            <a:r>
              <a:rPr lang="es-ES" sz="2200" dirty="0" smtClean="0"/>
              <a:t>"¿Por qué contar siete semanas?, pregunta Rabí </a:t>
            </a:r>
            <a:r>
              <a:rPr lang="es-ES" sz="2200" dirty="0" err="1" smtClean="0"/>
              <a:t>Jiyá</a:t>
            </a:r>
            <a:r>
              <a:rPr lang="es-ES" sz="2200" dirty="0" smtClean="0"/>
              <a:t>. Y él mismo responde: es con referencia a la mujer: "Y cuando esté limpia de su impureza, contará para sí siete días y después será pura" (Lev. 15, 177), </a:t>
            </a:r>
          </a:p>
          <a:p>
            <a:r>
              <a:rPr lang="es-ES" sz="2200" dirty="0" smtClean="0"/>
              <a:t>ahora bien, el pueblo de Israel, antes de la revelación en el monte de Sinay, no estaba aún limpio de las impurezas de la tierra de Egipto; su permanencia en esta tierra idólatra había contaminado su cuerpo y su alma. Para ser juzgado digno de recibir la Ley, tuvo que despojarse en primer lugar de sus impurezas físicas y morales, y contar siete semanas (49 días), que representan el número cuadrado de los siete días de espera de la mujer antes de su purificación completa."</a:t>
            </a:r>
            <a:endParaRPr lang="es-CO" sz="22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200" dirty="0" smtClean="0"/>
              <a:t>Cómo lo aplicamos a los siete días de fiesta?</a:t>
            </a:r>
          </a:p>
          <a:p>
            <a:r>
              <a:rPr lang="es-ES" sz="2200" dirty="0" smtClean="0"/>
              <a:t>La mujer, Israel, está impura por 7 días y al dia siguiente, el Octavo Día, que es la Fiesta de Sheminí </a:t>
            </a:r>
            <a:r>
              <a:rPr lang="es-ES" sz="2200" dirty="0" err="1" smtClean="0"/>
              <a:t>Atzeret</a:t>
            </a:r>
            <a:r>
              <a:rPr lang="es-ES" sz="2200" dirty="0" smtClean="0"/>
              <a:t> es el día en que verdaderamente tiene el encuentro con su Dios, en una fiesta íntima, después de haberse limpiado de sus impurezas.</a:t>
            </a:r>
          </a:p>
          <a:p>
            <a:r>
              <a:rPr lang="es-ES" sz="2200" dirty="0" smtClean="0"/>
              <a:t>Durante estos siete días residiremos en cabañas y batiremos, moveremos las ramas de </a:t>
            </a:r>
            <a:r>
              <a:rPr lang="es-ES" sz="2200" dirty="0" err="1" smtClean="0"/>
              <a:t>Lulav</a:t>
            </a:r>
            <a:r>
              <a:rPr lang="es-ES" sz="2200" dirty="0" smtClean="0"/>
              <a:t> –Palmera, Mirto y Sauce-, junto con el fruto precioso, el </a:t>
            </a:r>
            <a:r>
              <a:rPr lang="es-ES" sz="2200" dirty="0" err="1" smtClean="0"/>
              <a:t>Etrog</a:t>
            </a:r>
            <a:r>
              <a:rPr lang="es-ES" sz="2200" dirty="0" smtClean="0"/>
              <a:t>.</a:t>
            </a:r>
          </a:p>
          <a:p>
            <a:r>
              <a:rPr lang="es-ES" sz="2200" dirty="0" smtClean="0"/>
              <a:t>La Gemará nos informa que las 4 especies conectadas con el </a:t>
            </a:r>
            <a:r>
              <a:rPr lang="es-ES" sz="2200" dirty="0" err="1" smtClean="0"/>
              <a:t>Lulav</a:t>
            </a:r>
            <a:r>
              <a:rPr lang="es-ES" sz="2200" dirty="0" smtClean="0"/>
              <a:t> son dependientes una de otra, es decir, la mitzvá no puede ser realizada si una de ellas hace falta, </a:t>
            </a:r>
          </a:p>
          <a:p>
            <a:r>
              <a:rPr lang="es-ES" sz="2200" dirty="0" smtClean="0"/>
              <a:t>Asimismo, representando a los 4 puntos cardinales</a:t>
            </a:r>
            <a:endParaRPr lang="es-CO" sz="2200"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200" dirty="0" smtClean="0"/>
              <a:t>Representa al Tetragramatón Yud He Vav He    </a:t>
            </a:r>
            <a:r>
              <a:rPr lang="he-IL" sz="2200" dirty="0" smtClean="0"/>
              <a:t>יהוה</a:t>
            </a:r>
            <a:r>
              <a:rPr lang="es-CO" sz="2200" dirty="0" smtClean="0"/>
              <a:t> </a:t>
            </a:r>
          </a:p>
          <a:p>
            <a:r>
              <a:rPr lang="es-CO" sz="2200" dirty="0" smtClean="0"/>
              <a:t>Representa a la letra </a:t>
            </a:r>
            <a:r>
              <a:rPr lang="es-CO" sz="2200" dirty="0" err="1" smtClean="0"/>
              <a:t>Dálet</a:t>
            </a:r>
            <a:r>
              <a:rPr lang="es-CO" sz="2200" dirty="0" smtClean="0"/>
              <a:t> que en Gematria vale 4 y conecta con la expresión de Pesaj: Dayenu = Suficiente para nosotros.</a:t>
            </a:r>
            <a:endParaRPr lang="es-ES" sz="2200" dirty="0" smtClean="0"/>
          </a:p>
          <a:p>
            <a:r>
              <a:rPr lang="es-ES" sz="2200" dirty="0" smtClean="0"/>
              <a:t>Representa a las 4 matriarcas: Sara, Rivká, Rajel, Leáh</a:t>
            </a:r>
          </a:p>
          <a:p>
            <a:r>
              <a:rPr lang="es-ES" sz="2200" dirty="0" smtClean="0"/>
              <a:t>Asimismo se representa a las cuatro estaciones del año</a:t>
            </a:r>
          </a:p>
          <a:p>
            <a:r>
              <a:rPr lang="es-ES" sz="2200" dirty="0" smtClean="0"/>
              <a:t>De la misma manera se representan los 4 tipos de judíos</a:t>
            </a:r>
          </a:p>
          <a:p>
            <a:r>
              <a:rPr lang="es-ES" sz="2200" dirty="0" smtClean="0"/>
              <a:t>Los cuatro puntas del Talit</a:t>
            </a:r>
          </a:p>
          <a:p>
            <a:r>
              <a:rPr lang="es-ES" sz="2200" dirty="0" smtClean="0"/>
              <a:t>A los 4 elementos mayores: tierra, agua, fuego, viento</a:t>
            </a:r>
          </a:p>
          <a:p>
            <a:r>
              <a:rPr lang="es-ES" sz="2200" dirty="0" smtClean="0"/>
              <a:t>representando a los cuatro estados de la Creación de acuerdo al Etz Jayim, el mundo de Atzilut (Emanación), el mundo de Beriyáh (Creación), el mundo de Yetziráh (Formación) y el mundo de Asiyáh (Acción).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endParaRPr lang="es-ES" sz="2200" dirty="0" smtClean="0"/>
          </a:p>
          <a:p>
            <a:r>
              <a:rPr lang="es-ES" sz="2200" dirty="0" smtClean="0"/>
              <a:t>Los 4 tipos de Judíos</a:t>
            </a:r>
          </a:p>
          <a:p>
            <a:pPr lvl="1"/>
            <a:r>
              <a:rPr lang="es-ES" sz="2400" dirty="0" smtClean="0"/>
              <a:t>El </a:t>
            </a:r>
            <a:r>
              <a:rPr lang="es-ES" sz="2400" dirty="0" err="1" smtClean="0"/>
              <a:t>Etrog</a:t>
            </a:r>
            <a:r>
              <a:rPr lang="es-ES" sz="2400" dirty="0" smtClean="0"/>
              <a:t> (</a:t>
            </a:r>
            <a:r>
              <a:rPr lang="es-ES" sz="2400" dirty="0" err="1" smtClean="0"/>
              <a:t>citron</a:t>
            </a:r>
            <a:r>
              <a:rPr lang="es-ES" sz="2400" dirty="0" smtClean="0"/>
              <a:t>), una fruta sabrosa y fragante representa un </a:t>
            </a:r>
            <a:r>
              <a:rPr lang="es-ES" sz="2400" dirty="0" err="1" smtClean="0"/>
              <a:t>Judio</a:t>
            </a:r>
            <a:r>
              <a:rPr lang="es-ES" sz="2400" dirty="0" smtClean="0"/>
              <a:t> que aprende Torá y realiza buenas obras (mitzvot). </a:t>
            </a:r>
          </a:p>
          <a:p>
            <a:pPr lvl="1"/>
            <a:r>
              <a:rPr lang="es-ES" sz="2400" dirty="0" smtClean="0"/>
              <a:t>El </a:t>
            </a:r>
            <a:r>
              <a:rPr lang="es-ES" sz="2400" dirty="0" err="1" smtClean="0"/>
              <a:t>Lulav</a:t>
            </a:r>
            <a:r>
              <a:rPr lang="es-ES" sz="2400" dirty="0" smtClean="0"/>
              <a:t> (hojas de una palmera), produce un fruto que es sabrosa pero no tiene olor. El </a:t>
            </a:r>
            <a:r>
              <a:rPr lang="es-ES" sz="2400" dirty="0" err="1" smtClean="0"/>
              <a:t>lulav</a:t>
            </a:r>
            <a:r>
              <a:rPr lang="es-ES" sz="2400" dirty="0" smtClean="0"/>
              <a:t> representa el </a:t>
            </a:r>
            <a:r>
              <a:rPr lang="es-ES" sz="2400" dirty="0" err="1" smtClean="0"/>
              <a:t>Judio</a:t>
            </a:r>
            <a:r>
              <a:rPr lang="es-ES" sz="2400" dirty="0" smtClean="0"/>
              <a:t> que aprende Torá pero no realiza otras mitzvot. </a:t>
            </a:r>
          </a:p>
          <a:p>
            <a:pPr lvl="1"/>
            <a:r>
              <a:rPr lang="es-ES" sz="2400" dirty="0" smtClean="0"/>
              <a:t>El Hadas (mirto) una rama fragante, representa la realización de buenas obras, pero no estudio de la Torá. </a:t>
            </a:r>
          </a:p>
          <a:p>
            <a:pPr lvl="1"/>
            <a:r>
              <a:rPr lang="es-ES" sz="2400" dirty="0" smtClean="0"/>
              <a:t>Por último, la </a:t>
            </a:r>
            <a:r>
              <a:rPr lang="es-ES" sz="2400" dirty="0" err="1" smtClean="0"/>
              <a:t>Aravá</a:t>
            </a:r>
            <a:r>
              <a:rPr lang="es-ES" sz="2400" dirty="0" smtClean="0"/>
              <a:t> (sauce), no tiene ni sabor ni aroma, un </a:t>
            </a:r>
            <a:r>
              <a:rPr lang="es-ES" sz="2400" dirty="0" err="1" smtClean="0"/>
              <a:t>Judio</a:t>
            </a:r>
            <a:r>
              <a:rPr lang="es-ES" sz="2400" dirty="0" smtClean="0"/>
              <a:t> ni con el aprendizaje ni las buenas obras.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200" dirty="0" smtClean="0"/>
              <a:t>El Seder de Pesaj, que comienza con las palabras, Mah Nishtaná HaLaila Hazé (¿Por qué esta noche es diferente de todas las otras noches?). Las preguntas formuladas por el niño son:</a:t>
            </a:r>
          </a:p>
          <a:p>
            <a:r>
              <a:rPr lang="es-ES" sz="2200" dirty="0" smtClean="0"/>
              <a:t>¿Por qué esta noche es diferente de todas las otras noches?</a:t>
            </a:r>
          </a:p>
          <a:p>
            <a:pPr marL="857250" lvl="1" indent="-457200">
              <a:buFont typeface="+mj-lt"/>
              <a:buAutoNum type="arabicPeriod"/>
            </a:pPr>
            <a:r>
              <a:rPr lang="es-ES" sz="2000" dirty="0" smtClean="0"/>
              <a:t>En todas las otras noches, comemos bien pan sin levadura o levadura, pero esta noche comemos solamente pan sin levadura?</a:t>
            </a:r>
          </a:p>
          <a:p>
            <a:pPr marL="857250" lvl="1" indent="-457200">
              <a:buFont typeface="+mj-lt"/>
              <a:buAutoNum type="arabicPeriod"/>
            </a:pPr>
            <a:r>
              <a:rPr lang="es-ES" sz="2000" dirty="0" smtClean="0"/>
              <a:t>En todas las otras noches comemos todo tipo de verduras, pero esta noche, comemos sólo hierbas amargas?</a:t>
            </a:r>
          </a:p>
          <a:p>
            <a:pPr marL="857250" lvl="1" indent="-457200">
              <a:buFont typeface="+mj-lt"/>
              <a:buAutoNum type="arabicPeriod"/>
            </a:pPr>
            <a:r>
              <a:rPr lang="es-ES" sz="2000" dirty="0" smtClean="0"/>
              <a:t>En todas las otras noches, no nos mojamos [nuestra comida] ni una sola vez, pero esta noche mojamos dos veces?</a:t>
            </a:r>
          </a:p>
          <a:p>
            <a:pPr marL="857250" lvl="1" indent="-457200">
              <a:buFont typeface="+mj-lt"/>
              <a:buAutoNum type="arabicPeriod"/>
            </a:pPr>
            <a:r>
              <a:rPr lang="es-ES" sz="2000" dirty="0" smtClean="0"/>
              <a:t>En todas las otras noches, comemos ya sea sentado o recostado, pero esta noche sólo descansar?</a:t>
            </a:r>
          </a:p>
          <a:p>
            <a:endParaRPr lang="es-ES" sz="2200" dirty="0" smtClean="0"/>
          </a:p>
          <a:p>
            <a:endParaRPr lang="es-CO" sz="22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200" dirty="0" smtClean="0"/>
              <a:t>Las 4 Copas de Vino del Seder</a:t>
            </a:r>
          </a:p>
          <a:p>
            <a:r>
              <a:rPr lang="es-ES" sz="2200" dirty="0" smtClean="0"/>
              <a:t>Hay un requisito rabínico que cuatro copas de vino deben ser bebidas durante la cena del Seder. Esto se aplica tanto a hombres como mujeres. </a:t>
            </a:r>
          </a:p>
          <a:p>
            <a:r>
              <a:rPr lang="es-ES" sz="2200" dirty="0" smtClean="0"/>
              <a:t>La Mishná dice (Pes. 10: 1) que incluso el hombre más pobre de Israel tiene la obligación de beber. </a:t>
            </a:r>
          </a:p>
          <a:p>
            <a:r>
              <a:rPr lang="es-ES" sz="2200" dirty="0" smtClean="0"/>
              <a:t>Cada copa está conectada a una parte diferente del Seder: </a:t>
            </a:r>
          </a:p>
          <a:p>
            <a:pPr lvl="1"/>
            <a:r>
              <a:rPr lang="es-ES" sz="2000" dirty="0" smtClean="0"/>
              <a:t>la primera copa es para Kidush, </a:t>
            </a:r>
          </a:p>
          <a:p>
            <a:pPr lvl="1"/>
            <a:r>
              <a:rPr lang="es-ES" sz="2000" dirty="0" smtClean="0"/>
              <a:t>la segunda copa está conectado con el relato del Éxodo -</a:t>
            </a:r>
            <a:r>
              <a:rPr lang="es-ES" sz="2000" dirty="0" err="1" smtClean="0"/>
              <a:t>Magid</a:t>
            </a:r>
            <a:r>
              <a:rPr lang="es-ES" sz="2000" dirty="0" smtClean="0"/>
              <a:t>, </a:t>
            </a:r>
          </a:p>
          <a:p>
            <a:pPr lvl="1"/>
            <a:r>
              <a:rPr lang="es-ES" sz="2000" dirty="0" smtClean="0"/>
              <a:t>el consumo de la tercera copa concluye Birkat Hamazón –Bendición de Alimentos y </a:t>
            </a:r>
          </a:p>
          <a:p>
            <a:pPr lvl="1"/>
            <a:r>
              <a:rPr lang="es-ES" sz="2000" dirty="0" smtClean="0"/>
              <a:t>la cuarta copa se asocia con </a:t>
            </a:r>
            <a:r>
              <a:rPr lang="es-ES" sz="2000" dirty="0" err="1" smtClean="0"/>
              <a:t>Hallel</a:t>
            </a:r>
            <a:r>
              <a:rPr lang="es-ES" sz="2000" dirty="0" smtClean="0"/>
              <a:t>.</a:t>
            </a:r>
          </a:p>
          <a:p>
            <a:endParaRPr lang="es-CO" sz="22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400" dirty="0" smtClean="0"/>
              <a:t>Los cuatro Hijos (Talmud </a:t>
            </a:r>
            <a:r>
              <a:rPr lang="es-ES" sz="2400" dirty="0" err="1" smtClean="0"/>
              <a:t>Yerusalmi</a:t>
            </a:r>
            <a:r>
              <a:rPr lang="es-ES" sz="2400" dirty="0" smtClean="0"/>
              <a:t>)</a:t>
            </a:r>
          </a:p>
          <a:p>
            <a:r>
              <a:rPr lang="es-ES" sz="2400" dirty="0" smtClean="0"/>
              <a:t>La Hagadá tradicional habla de "cuatro hijos" -uno que es sabio, el que es malo, que es simple, y uno que no sabe preguntar.</a:t>
            </a:r>
          </a:p>
          <a:p>
            <a:pPr marL="857250" lvl="1" indent="-457200">
              <a:buFont typeface="+mj-lt"/>
              <a:buAutoNum type="arabicPeriod"/>
            </a:pPr>
            <a:r>
              <a:rPr lang="es-ES" sz="2400" dirty="0" smtClean="0"/>
              <a:t>El hijo sabio pregunta "¿Cuáles son los estatutos, los testimonios y las leyes que Dios te ha mandado a hacer?"</a:t>
            </a:r>
          </a:p>
          <a:p>
            <a:pPr marL="857250" lvl="1" indent="-457200">
              <a:buFont typeface="+mj-lt"/>
              <a:buAutoNum type="arabicPeriod"/>
            </a:pPr>
            <a:r>
              <a:rPr lang="es-ES" sz="2400" dirty="0" smtClean="0"/>
              <a:t>El hijo malvado, quien pregunta: "¿Qué es este servicio para usted?",</a:t>
            </a:r>
          </a:p>
          <a:p>
            <a:pPr marL="857250" lvl="1" indent="-457200">
              <a:buFont typeface="+mj-lt"/>
              <a:buAutoNum type="arabicPeriod"/>
            </a:pPr>
            <a:r>
              <a:rPr lang="es-ES" sz="2400" dirty="0" smtClean="0"/>
              <a:t>El hijo sencillo, que pregunta: "¿Qué es esto?"</a:t>
            </a:r>
          </a:p>
          <a:p>
            <a:pPr marL="857250" lvl="1" indent="-457200">
              <a:buFont typeface="+mj-lt"/>
              <a:buAutoNum type="arabicPeriod"/>
            </a:pPr>
            <a:r>
              <a:rPr lang="es-ES" sz="2400" dirty="0" smtClean="0"/>
              <a:t>Y al que no sabe preguntar se le dice, "Es por lo que el Todopoderoso hizo por mí cuando salí de Egipto."</a:t>
            </a:r>
            <a:endParaRPr lang="es-CO" sz="24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400" dirty="0" smtClean="0"/>
              <a:t>Las 4 Expresiones de la Redención</a:t>
            </a:r>
          </a:p>
          <a:p>
            <a:r>
              <a:rPr lang="es-ES" sz="2400" dirty="0" smtClean="0"/>
              <a:t>Cuando Dios le prometió a Moisés que entregaría a los hijos de Israel de Egipto, Él lo hizo por medio de cuatro expresiones diferentes de la liberación:</a:t>
            </a:r>
          </a:p>
          <a:p>
            <a:pPr lvl="1"/>
            <a:r>
              <a:rPr lang="es-ES" sz="2400" dirty="0" smtClean="0"/>
              <a:t>1 "Yo os sacaré de los sufrimientos de Egipto</a:t>
            </a:r>
          </a:p>
          <a:p>
            <a:pPr lvl="1"/>
            <a:r>
              <a:rPr lang="es-ES" sz="2400" dirty="0" smtClean="0"/>
              <a:t>2  y te salvaré de la esclavitud</a:t>
            </a:r>
          </a:p>
          <a:p>
            <a:pPr lvl="1"/>
            <a:r>
              <a:rPr lang="es-ES" sz="2400" dirty="0" smtClean="0"/>
              <a:t>3  y yo te libraré</a:t>
            </a:r>
          </a:p>
          <a:p>
            <a:pPr lvl="1"/>
            <a:r>
              <a:rPr lang="es-ES" sz="2400" dirty="0" smtClean="0"/>
              <a:t>4 ... y yo te tomo para mí como Nación, y seré para ti, Adonai "(Ex. 6: 6-7)</a:t>
            </a:r>
            <a:endParaRPr lang="es-CO" sz="240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334000" cy="4572000"/>
          </a:xfrm>
        </p:spPr>
        <p:txBody>
          <a:bodyPr rtlCol="0">
            <a:noAutofit/>
          </a:bodyPr>
          <a:lstStyle/>
          <a:p>
            <a:r>
              <a:rPr lang="es-ES" sz="2300" b="1" dirty="0" smtClean="0"/>
              <a:t>La Brajá - Bendición</a:t>
            </a:r>
            <a:r>
              <a:rPr lang="es-ES" sz="2300" dirty="0" smtClean="0"/>
              <a:t>.- En el momento de cumplir el precepto de sostener el </a:t>
            </a:r>
            <a:r>
              <a:rPr lang="es-ES" sz="2300" dirty="0" err="1" smtClean="0"/>
              <a:t>Lulav</a:t>
            </a:r>
            <a:r>
              <a:rPr lang="es-ES" sz="2300" dirty="0" smtClean="0"/>
              <a:t>, se deberá tomar el </a:t>
            </a:r>
            <a:r>
              <a:rPr lang="es-ES" sz="2300" dirty="0" err="1" smtClean="0"/>
              <a:t>Lulav</a:t>
            </a:r>
            <a:r>
              <a:rPr lang="es-ES" sz="2300" dirty="0" smtClean="0"/>
              <a:t>, las ramas de Hadas y de </a:t>
            </a:r>
            <a:r>
              <a:rPr lang="es-ES" sz="2300" dirty="0" err="1" smtClean="0"/>
              <a:t>Aravá</a:t>
            </a:r>
            <a:r>
              <a:rPr lang="es-ES" sz="2300" dirty="0" smtClean="0"/>
              <a:t> en la mano derecha, y el </a:t>
            </a:r>
            <a:r>
              <a:rPr lang="es-ES" sz="2300" dirty="0" err="1" smtClean="0"/>
              <a:t>Etrog</a:t>
            </a:r>
            <a:r>
              <a:rPr lang="es-ES" sz="2300" dirty="0" smtClean="0"/>
              <a:t> en la mano izquierda, manteniéndolos unidos entre sí. </a:t>
            </a:r>
          </a:p>
          <a:p>
            <a:r>
              <a:rPr lang="es-ES" sz="2300" dirty="0" smtClean="0"/>
              <a:t>Inicialmente se toma el </a:t>
            </a:r>
            <a:r>
              <a:rPr lang="es-ES" sz="2300" dirty="0" err="1" smtClean="0"/>
              <a:t>Etrog</a:t>
            </a:r>
            <a:r>
              <a:rPr lang="es-ES" sz="2300" dirty="0" smtClean="0"/>
              <a:t> de tal forma que el "</a:t>
            </a:r>
            <a:r>
              <a:rPr lang="es-ES" sz="2300" b="1" dirty="0" err="1" smtClean="0"/>
              <a:t>oketz</a:t>
            </a:r>
            <a:r>
              <a:rPr lang="es-ES" sz="2300" dirty="0" smtClean="0"/>
              <a:t>" esté invertido hacia arriba y el "</a:t>
            </a:r>
            <a:r>
              <a:rPr lang="es-ES" sz="2300" b="1" dirty="0" err="1" smtClean="0"/>
              <a:t>pitam</a:t>
            </a:r>
            <a:r>
              <a:rPr lang="es-ES" sz="2300" dirty="0" smtClean="0"/>
              <a:t>" hacia abajo (el "</a:t>
            </a:r>
            <a:r>
              <a:rPr lang="es-ES" sz="2300" dirty="0" err="1" smtClean="0"/>
              <a:t>oketz</a:t>
            </a:r>
            <a:r>
              <a:rPr lang="es-ES" sz="2300" dirty="0" smtClean="0"/>
              <a:t>" es el tallo mediante el cual el </a:t>
            </a:r>
            <a:r>
              <a:rPr lang="es-ES" sz="2300" dirty="0" err="1" smtClean="0"/>
              <a:t>Etrog</a:t>
            </a:r>
            <a:r>
              <a:rPr lang="es-ES" sz="2300" dirty="0" smtClean="0"/>
              <a:t> se une al árbol, y el "</a:t>
            </a:r>
            <a:r>
              <a:rPr lang="es-ES" sz="2300" dirty="0" err="1" smtClean="0"/>
              <a:t>pitam</a:t>
            </a:r>
            <a:r>
              <a:rPr lang="es-ES" sz="2300" dirty="0" smtClean="0"/>
              <a:t>" es el brote que está del lado opuesto). </a:t>
            </a:r>
          </a:p>
        </p:txBody>
      </p:sp>
      <p:pic>
        <p:nvPicPr>
          <p:cNvPr id="40963" name="Picture 3"/>
          <p:cNvPicPr>
            <a:picLocks noChangeAspect="1" noChangeArrowheads="1"/>
          </p:cNvPicPr>
          <p:nvPr/>
        </p:nvPicPr>
        <p:blipFill>
          <a:blip r:embed="rId3" cstate="print"/>
          <a:srcRect/>
          <a:stretch>
            <a:fillRect/>
          </a:stretch>
        </p:blipFill>
        <p:spPr bwMode="auto">
          <a:xfrm>
            <a:off x="6172200" y="1752600"/>
            <a:ext cx="2686050" cy="4029075"/>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334000" cy="4572000"/>
          </a:xfrm>
        </p:spPr>
        <p:txBody>
          <a:bodyPr rtlCol="0">
            <a:noAutofit/>
          </a:bodyPr>
          <a:lstStyle/>
          <a:p>
            <a:r>
              <a:rPr lang="es-ES" sz="2400" dirty="0" smtClean="0"/>
              <a:t>Luego se recita la siguiente bendición:</a:t>
            </a:r>
            <a:r>
              <a:rPr lang="es-ES" sz="2400" b="1" i="1" dirty="0" smtClean="0"/>
              <a:t> </a:t>
            </a:r>
            <a:r>
              <a:rPr lang="es-ES" sz="2400" b="1" i="1" dirty="0" err="1" smtClean="0"/>
              <a:t>Baruj</a:t>
            </a:r>
            <a:r>
              <a:rPr lang="es-ES" sz="2400" b="1" i="1" dirty="0" smtClean="0"/>
              <a:t> Ata </a:t>
            </a:r>
            <a:r>
              <a:rPr lang="es-ES" sz="2400" b="1" i="1" dirty="0" err="1" smtClean="0"/>
              <a:t>Adon</a:t>
            </a:r>
            <a:r>
              <a:rPr lang="es-ES" sz="2400" b="1" i="1" dirty="0" smtClean="0"/>
              <a:t>-ay </a:t>
            </a:r>
            <a:r>
              <a:rPr lang="es-ES" sz="2400" b="1" i="1" dirty="0" err="1" smtClean="0"/>
              <a:t>Elo-henu</a:t>
            </a:r>
            <a:r>
              <a:rPr lang="es-ES" sz="2400" b="1" i="1" dirty="0" smtClean="0"/>
              <a:t> </a:t>
            </a:r>
            <a:r>
              <a:rPr lang="es-ES" sz="2400" b="1" i="1" dirty="0" err="1" smtClean="0"/>
              <a:t>Melej</a:t>
            </a:r>
            <a:r>
              <a:rPr lang="es-ES" sz="2400" b="1" i="1" dirty="0" smtClean="0"/>
              <a:t> </a:t>
            </a:r>
            <a:r>
              <a:rPr lang="es-ES" sz="2400" b="1" i="1" dirty="0" err="1" smtClean="0"/>
              <a:t>Haolam</a:t>
            </a:r>
            <a:r>
              <a:rPr lang="es-ES" sz="2400" b="1" i="1" dirty="0" smtClean="0"/>
              <a:t>, Asher </a:t>
            </a:r>
            <a:r>
              <a:rPr lang="es-ES" sz="2400" b="1" i="1" dirty="0" err="1" smtClean="0"/>
              <a:t>Kideshanu</a:t>
            </a:r>
            <a:r>
              <a:rPr lang="es-ES" sz="2400" b="1" i="1" dirty="0" smtClean="0"/>
              <a:t> </a:t>
            </a:r>
            <a:r>
              <a:rPr lang="es-ES" sz="2400" b="1" i="1" dirty="0" err="1" smtClean="0"/>
              <a:t>Bemitzvotav</a:t>
            </a:r>
            <a:r>
              <a:rPr lang="es-ES" sz="2400" b="1" i="1" dirty="0" smtClean="0"/>
              <a:t>, </a:t>
            </a:r>
            <a:r>
              <a:rPr lang="es-ES" sz="2400" b="1" i="1" dirty="0" err="1" smtClean="0"/>
              <a:t>Vetzivanu</a:t>
            </a:r>
            <a:r>
              <a:rPr lang="es-ES" sz="2400" b="1" i="1" dirty="0" smtClean="0"/>
              <a:t> al </a:t>
            </a:r>
            <a:r>
              <a:rPr lang="es-ES" sz="2400" b="1" i="1" dirty="0" err="1" smtClean="0"/>
              <a:t>netilat</a:t>
            </a:r>
            <a:r>
              <a:rPr lang="es-ES" sz="2400" b="1" i="1" dirty="0" smtClean="0"/>
              <a:t> </a:t>
            </a:r>
            <a:r>
              <a:rPr lang="es-ES" sz="2400" b="1" i="1" dirty="0" err="1" smtClean="0"/>
              <a:t>Lulav</a:t>
            </a:r>
            <a:r>
              <a:rPr lang="es-ES" sz="2400" b="1" i="1" dirty="0" smtClean="0"/>
              <a:t>.</a:t>
            </a:r>
            <a:br>
              <a:rPr lang="es-ES" sz="2400" b="1" i="1" dirty="0" smtClean="0"/>
            </a:br>
            <a:r>
              <a:rPr lang="es-ES" sz="2400" b="1" i="1" dirty="0" smtClean="0"/>
              <a:t/>
            </a:r>
            <a:br>
              <a:rPr lang="es-ES" sz="2400" b="1" i="1" dirty="0" smtClean="0"/>
            </a:br>
            <a:r>
              <a:rPr lang="es-ES" sz="2400" b="1" i="1" dirty="0" smtClean="0"/>
              <a:t>"Bendito seas Tú, Eterno, Soberano del universo, que nos ha santificado con Sus preceptos y nos ha ordenado acerca de sostener el </a:t>
            </a:r>
            <a:r>
              <a:rPr lang="es-ES" sz="2400" b="1" i="1" dirty="0" err="1" smtClean="0"/>
              <a:t>Lulav</a:t>
            </a:r>
            <a:r>
              <a:rPr lang="es-ES" sz="2400" b="1" i="1" dirty="0" smtClean="0"/>
              <a:t>".</a:t>
            </a:r>
            <a:endParaRPr lang="es-ES" sz="2400" dirty="0" smtClean="0"/>
          </a:p>
        </p:txBody>
      </p:sp>
      <p:pic>
        <p:nvPicPr>
          <p:cNvPr id="6" name="Picture 3"/>
          <p:cNvPicPr>
            <a:picLocks noChangeAspect="1" noChangeArrowheads="1"/>
          </p:cNvPicPr>
          <p:nvPr/>
        </p:nvPicPr>
        <p:blipFill>
          <a:blip r:embed="rId3" cstate="print"/>
          <a:srcRect/>
          <a:stretch>
            <a:fillRect/>
          </a:stretch>
        </p:blipFill>
        <p:spPr bwMode="auto">
          <a:xfrm>
            <a:off x="6172200" y="1752600"/>
            <a:ext cx="2686050" cy="402907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334000" cy="4572000"/>
          </a:xfrm>
        </p:spPr>
        <p:txBody>
          <a:bodyPr rtlCol="0">
            <a:noAutofit/>
          </a:bodyPr>
          <a:lstStyle/>
          <a:p>
            <a:r>
              <a:rPr lang="es-ES" sz="2400" dirty="0" smtClean="0"/>
              <a:t>Inmediatamente después se gira el </a:t>
            </a:r>
            <a:r>
              <a:rPr lang="es-ES" sz="2400" dirty="0" err="1" smtClean="0"/>
              <a:t>Etrog</a:t>
            </a:r>
            <a:r>
              <a:rPr lang="es-ES" sz="2400" dirty="0" smtClean="0"/>
              <a:t> de tal modo que el "</a:t>
            </a:r>
            <a:r>
              <a:rPr lang="es-ES" sz="2400" dirty="0" err="1" smtClean="0"/>
              <a:t>oketz</a:t>
            </a:r>
            <a:r>
              <a:rPr lang="es-ES" sz="2400" dirty="0" smtClean="0"/>
              <a:t>" apunte hacia abajo y el "</a:t>
            </a:r>
            <a:r>
              <a:rPr lang="es-ES" sz="2400" dirty="0" err="1" smtClean="0"/>
              <a:t>pitam</a:t>
            </a:r>
            <a:r>
              <a:rPr lang="es-ES" sz="2400" dirty="0" smtClean="0"/>
              <a:t>" hacia arriba, luego de lo cual se agitan las cuatro especies del modo que se indica.</a:t>
            </a:r>
            <a:br>
              <a:rPr lang="es-ES" sz="2400" dirty="0" smtClean="0"/>
            </a:br>
            <a:r>
              <a:rPr lang="es-ES" sz="2400" dirty="0" smtClean="0"/>
              <a:t>La razón por la cual se voltea el </a:t>
            </a:r>
            <a:r>
              <a:rPr lang="es-ES" sz="2400" dirty="0" err="1" smtClean="0"/>
              <a:t>Etrog</a:t>
            </a:r>
            <a:r>
              <a:rPr lang="es-ES" sz="2400" dirty="0" smtClean="0"/>
              <a:t> se debe a que sólo se cumple el precepto de sostener las cuatro especies cuando se las sostiene del modo en que crecen. </a:t>
            </a:r>
          </a:p>
        </p:txBody>
      </p:sp>
      <p:pic>
        <p:nvPicPr>
          <p:cNvPr id="68611" name="Picture 3"/>
          <p:cNvPicPr>
            <a:picLocks noChangeAspect="1" noChangeArrowheads="1"/>
          </p:cNvPicPr>
          <p:nvPr/>
        </p:nvPicPr>
        <p:blipFill>
          <a:blip r:embed="rId3" cstate="print"/>
          <a:srcRect/>
          <a:stretch>
            <a:fillRect/>
          </a:stretch>
        </p:blipFill>
        <p:spPr bwMode="auto">
          <a:xfrm>
            <a:off x="6186392" y="2133600"/>
            <a:ext cx="2328958" cy="35052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5334000" cy="4572000"/>
          </a:xfrm>
        </p:spPr>
        <p:txBody>
          <a:bodyPr rtlCol="0">
            <a:noAutofit/>
          </a:bodyPr>
          <a:lstStyle/>
          <a:p>
            <a:r>
              <a:rPr lang="es-ES" sz="2400" dirty="0" smtClean="0"/>
              <a:t>Por consiguiente, en el momento de cumplir el precepto es necesario que el "</a:t>
            </a:r>
            <a:r>
              <a:rPr lang="es-ES" sz="2400" dirty="0" err="1" smtClean="0"/>
              <a:t>pitam</a:t>
            </a:r>
            <a:r>
              <a:rPr lang="es-ES" sz="2400" dirty="0" smtClean="0"/>
              <a:t>" esté dirigido hacia arriba. Además, se debe recitar la bendición "</a:t>
            </a:r>
            <a:r>
              <a:rPr lang="es-ES" sz="2400" b="1" dirty="0" err="1" smtClean="0"/>
              <a:t>over</a:t>
            </a:r>
            <a:r>
              <a:rPr lang="es-ES" sz="2400" b="1" dirty="0" smtClean="0"/>
              <a:t> </a:t>
            </a:r>
            <a:r>
              <a:rPr lang="es-ES" sz="2400" b="1" dirty="0" err="1" smtClean="0"/>
              <a:t>la'asiatá</a:t>
            </a:r>
            <a:r>
              <a:rPr lang="es-ES" sz="2400" dirty="0" smtClean="0"/>
              <a:t>", es decir, exactamente antes de realizarla. </a:t>
            </a:r>
          </a:p>
          <a:p>
            <a:r>
              <a:rPr lang="es-ES" sz="2400" dirty="0" smtClean="0"/>
              <a:t>Así pues, se recita la bendición teniendo ya las cuatro especies en la mano, faltando sólo voltear el </a:t>
            </a:r>
            <a:r>
              <a:rPr lang="es-ES" sz="2400" dirty="0" err="1" smtClean="0"/>
              <a:t>Etrog</a:t>
            </a:r>
            <a:r>
              <a:rPr lang="es-ES" sz="2400" dirty="0" smtClean="0"/>
              <a:t>.</a:t>
            </a:r>
          </a:p>
        </p:txBody>
      </p:sp>
      <p:pic>
        <p:nvPicPr>
          <p:cNvPr id="68611" name="Picture 3"/>
          <p:cNvPicPr>
            <a:picLocks noChangeAspect="1" noChangeArrowheads="1"/>
          </p:cNvPicPr>
          <p:nvPr/>
        </p:nvPicPr>
        <p:blipFill>
          <a:blip r:embed="rId3" cstate="print"/>
          <a:srcRect/>
          <a:stretch>
            <a:fillRect/>
          </a:stretch>
        </p:blipFill>
        <p:spPr bwMode="auto">
          <a:xfrm>
            <a:off x="6186392" y="2133600"/>
            <a:ext cx="2328958" cy="35052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3075" name="Title 1"/>
          <p:cNvSpPr>
            <a:spLocks noGrp="1"/>
          </p:cNvSpPr>
          <p:nvPr>
            <p:ph type="title"/>
          </p:nvPr>
        </p:nvSpPr>
        <p:spPr/>
        <p:txBody>
          <a:bodyPr/>
          <a:lstStyle/>
          <a:p>
            <a:pPr fontAlgn="auto">
              <a:spcAft>
                <a:spcPts val="0"/>
              </a:spcAft>
              <a:defRPr/>
            </a:pPr>
            <a:r>
              <a:rPr lang="es-CO" dirty="0" smtClean="0"/>
              <a:t>SUKOT - </a:t>
            </a:r>
            <a:r>
              <a:rPr lang="he-IL" dirty="0" smtClean="0"/>
              <a:t> סוכות‎ </a:t>
            </a:r>
            <a:r>
              <a:rPr lang="en-US" dirty="0" smtClean="0"/>
              <a:t>o </a:t>
            </a:r>
            <a:r>
              <a:rPr lang="he-IL" dirty="0" smtClean="0"/>
              <a:t>סֻכּוֹת</a:t>
            </a:r>
            <a:endParaRPr lang="es-CO" b="1" dirty="0"/>
          </a:p>
        </p:txBody>
      </p:sp>
      <p:sp>
        <p:nvSpPr>
          <p:cNvPr id="3" name="Content Placeholder 2"/>
          <p:cNvSpPr>
            <a:spLocks noGrp="1"/>
          </p:cNvSpPr>
          <p:nvPr>
            <p:ph idx="1"/>
          </p:nvPr>
        </p:nvSpPr>
        <p:spPr>
          <a:xfrm>
            <a:off x="457200" y="1600200"/>
            <a:ext cx="8229600" cy="4572000"/>
          </a:xfrm>
        </p:spPr>
        <p:txBody>
          <a:bodyPr rtlCol="0">
            <a:noAutofit/>
          </a:bodyPr>
          <a:lstStyle/>
          <a:p>
            <a:r>
              <a:rPr lang="es-ES" sz="2400" b="1" dirty="0" smtClean="0"/>
              <a:t>Bendición </a:t>
            </a:r>
            <a:r>
              <a:rPr lang="es-ES" sz="2400" b="1" dirty="0" err="1" smtClean="0"/>
              <a:t>Shehejeianu</a:t>
            </a:r>
            <a:r>
              <a:rPr lang="es-ES" sz="2400" b="1" dirty="0" smtClean="0"/>
              <a:t>.</a:t>
            </a:r>
            <a:r>
              <a:rPr lang="es-ES" sz="2400" dirty="0" smtClean="0"/>
              <a:t>- En el primer día de Sucot antes de sostener el </a:t>
            </a:r>
            <a:r>
              <a:rPr lang="es-ES" sz="2400" dirty="0" err="1" smtClean="0"/>
              <a:t>Lulav</a:t>
            </a:r>
            <a:r>
              <a:rPr lang="es-ES" sz="2400" dirty="0" smtClean="0"/>
              <a:t> se recita también la bendición "</a:t>
            </a:r>
            <a:r>
              <a:rPr lang="es-ES" sz="2400" b="1" dirty="0" err="1" smtClean="0"/>
              <a:t>shehejeianu</a:t>
            </a:r>
            <a:r>
              <a:rPr lang="es-ES" sz="2400" b="1" dirty="0" smtClean="0"/>
              <a:t>" -</a:t>
            </a:r>
            <a:r>
              <a:rPr lang="es-ES" sz="2400" b="1" dirty="0" err="1" smtClean="0"/>
              <a:t>Baruj</a:t>
            </a:r>
            <a:r>
              <a:rPr lang="es-ES" sz="2400" b="1" dirty="0" smtClean="0"/>
              <a:t> Ata </a:t>
            </a:r>
            <a:r>
              <a:rPr lang="es-ES" sz="2400" b="1" dirty="0" err="1" smtClean="0"/>
              <a:t>Adon</a:t>
            </a:r>
            <a:r>
              <a:rPr lang="es-ES" sz="2400" b="1" dirty="0" smtClean="0"/>
              <a:t>-ay </a:t>
            </a:r>
            <a:r>
              <a:rPr lang="es-ES" sz="2400" b="1" dirty="0" err="1" smtClean="0"/>
              <a:t>Elo-henu</a:t>
            </a:r>
            <a:r>
              <a:rPr lang="es-ES" sz="2400" b="1" dirty="0" smtClean="0"/>
              <a:t> </a:t>
            </a:r>
            <a:r>
              <a:rPr lang="es-ES" sz="2400" b="1" dirty="0" err="1" smtClean="0"/>
              <a:t>Melej</a:t>
            </a:r>
            <a:r>
              <a:rPr lang="es-ES" sz="2400" b="1" dirty="0" smtClean="0"/>
              <a:t> </a:t>
            </a:r>
            <a:r>
              <a:rPr lang="es-ES" sz="2400" b="1" dirty="0" err="1" smtClean="0"/>
              <a:t>Haolam</a:t>
            </a:r>
            <a:r>
              <a:rPr lang="es-ES" sz="2400" b="1" dirty="0" smtClean="0"/>
              <a:t>, </a:t>
            </a:r>
            <a:r>
              <a:rPr lang="es-ES" sz="2400" b="1" dirty="0" err="1" smtClean="0"/>
              <a:t>Shehejeianu</a:t>
            </a:r>
            <a:r>
              <a:rPr lang="es-ES" sz="2400" b="1" dirty="0" smtClean="0"/>
              <a:t> </a:t>
            </a:r>
            <a:r>
              <a:rPr lang="es-ES" sz="2400" b="1" dirty="0" err="1" smtClean="0"/>
              <a:t>Vekiymanu</a:t>
            </a:r>
            <a:r>
              <a:rPr lang="es-ES" sz="2400" b="1" dirty="0" smtClean="0"/>
              <a:t> </a:t>
            </a:r>
            <a:r>
              <a:rPr lang="es-ES" sz="2400" b="1" dirty="0" err="1" smtClean="0"/>
              <a:t>Vehiguianu</a:t>
            </a:r>
            <a:r>
              <a:rPr lang="es-ES" sz="2400" b="1" dirty="0" smtClean="0"/>
              <a:t> </a:t>
            </a:r>
            <a:r>
              <a:rPr lang="es-ES" sz="2400" b="1" dirty="0" err="1" smtClean="0"/>
              <a:t>Lazemán</a:t>
            </a:r>
            <a:r>
              <a:rPr lang="es-ES" sz="2400" b="1" dirty="0" smtClean="0"/>
              <a:t> Hazé.</a:t>
            </a:r>
            <a:br>
              <a:rPr lang="es-ES" sz="2400" b="1" dirty="0" smtClean="0"/>
            </a:br>
            <a:r>
              <a:rPr lang="es-ES" sz="2400" b="1" dirty="0" smtClean="0"/>
              <a:t/>
            </a:r>
            <a:br>
              <a:rPr lang="es-ES" sz="2400" b="1" dirty="0" smtClean="0"/>
            </a:br>
            <a:r>
              <a:rPr lang="es-ES" sz="2400" b="1" dirty="0" smtClean="0"/>
              <a:t>Bendito eres Tu, </a:t>
            </a:r>
            <a:r>
              <a:rPr lang="es-ES" sz="2400" b="1" dirty="0" err="1" smtClean="0"/>
              <a:t>HaShem</a:t>
            </a:r>
            <a:r>
              <a:rPr lang="es-ES" sz="2400" b="1" dirty="0" smtClean="0"/>
              <a:t> nuestro Dios, Rey del Universo, que nos ha dado vida y nos has hecho existir y nos has conducido hasta esta fecha.</a:t>
            </a:r>
            <a:endParaRPr lang="es-ES" sz="2400" dirty="0" smtClean="0"/>
          </a:p>
          <a:p>
            <a:endParaRPr lang="es-CO" sz="2400"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srcRect/>
          <a:stretch>
            <a:fillRect/>
          </a:stretch>
        </p:blipFill>
        <p:spPr bwMode="auto">
          <a:xfrm>
            <a:off x="838200" y="1371600"/>
            <a:ext cx="7297738" cy="4452938"/>
          </a:xfrm>
          <a:prstGeom prst="rect">
            <a:avLst/>
          </a:prstGeom>
          <a:noFill/>
          <a:ln w="9525">
            <a:noFill/>
            <a:miter lim="800000"/>
            <a:headEnd/>
            <a:tailEnd/>
          </a:ln>
        </p:spPr>
      </p:pic>
      <p:sp>
        <p:nvSpPr>
          <p:cNvPr id="28675" name="Title 1"/>
          <p:cNvSpPr>
            <a:spLocks noGrp="1"/>
          </p:cNvSpPr>
          <p:nvPr>
            <p:ph type="title"/>
          </p:nvPr>
        </p:nvSpPr>
        <p:spPr/>
        <p:txBody>
          <a:bodyPr/>
          <a:lstStyle/>
          <a:p>
            <a:endParaRPr lang="en-US" smtClean="0"/>
          </a:p>
        </p:txBody>
      </p:sp>
      <p:sp>
        <p:nvSpPr>
          <p:cNvPr id="3" name="Content Placeholder 2"/>
          <p:cNvSpPr>
            <a:spLocks noGrp="1"/>
          </p:cNvSpPr>
          <p:nvPr>
            <p:ph idx="1"/>
          </p:nvPr>
        </p:nvSpPr>
        <p:spPr/>
        <p:txBody>
          <a:bodyPr rtlCol="0">
            <a:normAutofit fontScale="70000" lnSpcReduction="20000"/>
          </a:bodyPr>
          <a:lstStyle/>
          <a:p>
            <a:pPr fontAlgn="auto">
              <a:spcAft>
                <a:spcPts val="0"/>
              </a:spcAft>
              <a:buFont typeface="Arial" pitchFamily="34" charset="0"/>
              <a:buChar char="•"/>
              <a:defRPr/>
            </a:pPr>
            <a:r>
              <a:rPr lang="es-CO" dirty="0"/>
              <a:t>Fuentes:  Talmud </a:t>
            </a:r>
            <a:r>
              <a:rPr lang="es-CO" dirty="0" err="1"/>
              <a:t>Bavli</a:t>
            </a:r>
            <a:r>
              <a:rPr lang="es-CO" dirty="0"/>
              <a:t> – </a:t>
            </a:r>
            <a:r>
              <a:rPr lang="es-CO" dirty="0" err="1"/>
              <a:t>Pirke</a:t>
            </a:r>
            <a:r>
              <a:rPr lang="es-CO" dirty="0"/>
              <a:t> </a:t>
            </a:r>
            <a:r>
              <a:rPr lang="es-CO" dirty="0" err="1"/>
              <a:t>Avot</a:t>
            </a:r>
            <a:r>
              <a:rPr lang="es-CO" dirty="0"/>
              <a:t> – El </a:t>
            </a:r>
            <a:r>
              <a:rPr lang="es-CO" dirty="0" err="1"/>
              <a:t>Sidur</a:t>
            </a:r>
            <a:r>
              <a:rPr lang="es-CO" dirty="0"/>
              <a:t> </a:t>
            </a:r>
            <a:r>
              <a:rPr lang="es-CO" dirty="0" smtClean="0"/>
              <a:t>-  </a:t>
            </a:r>
            <a:r>
              <a:rPr lang="es-CO" dirty="0"/>
              <a:t>A </a:t>
            </a:r>
            <a:r>
              <a:rPr lang="es-CO" dirty="0" err="1"/>
              <a:t>Book</a:t>
            </a:r>
            <a:r>
              <a:rPr lang="es-CO" dirty="0"/>
              <a:t> of </a:t>
            </a:r>
            <a:r>
              <a:rPr lang="es-CO" dirty="0" err="1"/>
              <a:t>Hebrew</a:t>
            </a:r>
            <a:r>
              <a:rPr lang="es-CO" dirty="0"/>
              <a:t> </a:t>
            </a:r>
            <a:r>
              <a:rPr lang="es-CO" dirty="0" err="1"/>
              <a:t>Concepts</a:t>
            </a:r>
            <a:r>
              <a:rPr lang="es-CO" dirty="0"/>
              <a:t>, Philip </a:t>
            </a:r>
            <a:r>
              <a:rPr lang="es-CO" dirty="0" err="1"/>
              <a:t>Birnbaum</a:t>
            </a:r>
            <a:r>
              <a:rPr lang="es-CO" dirty="0"/>
              <a:t> - </a:t>
            </a:r>
            <a:r>
              <a:rPr lang="en-US" b="1" dirty="0"/>
              <a:t>COPYRIGHT © 1964 HEBREW PUBLISHING CO.</a:t>
            </a:r>
            <a:endParaRPr lang="en-US" dirty="0"/>
          </a:p>
          <a:p>
            <a:pPr fontAlgn="auto">
              <a:spcAft>
                <a:spcPts val="0"/>
              </a:spcAft>
              <a:buFont typeface="Arial" pitchFamily="34" charset="0"/>
              <a:buChar char="•"/>
              <a:defRPr/>
            </a:pPr>
            <a:endParaRPr lang="es-CO" dirty="0"/>
          </a:p>
          <a:p>
            <a:pPr fontAlgn="auto">
              <a:spcAft>
                <a:spcPts val="0"/>
              </a:spcAft>
              <a:buFont typeface="Arial" pitchFamily="34" charset="0"/>
              <a:buChar char="•"/>
              <a:defRPr/>
            </a:pPr>
            <a:r>
              <a:rPr lang="es-CO" dirty="0">
                <a:effectLst>
                  <a:outerShdw blurRad="38100" dist="38100" dir="2700000" algn="tl">
                    <a:srgbClr val="000000">
                      <a:alpha val="43137"/>
                    </a:srgbClr>
                  </a:outerShdw>
                </a:effectLst>
              </a:rPr>
              <a:t>Un servicio de la Corporación Shalom </a:t>
            </a:r>
            <a:r>
              <a:rPr lang="es-CO" dirty="0" err="1">
                <a:effectLst>
                  <a:outerShdw blurRad="38100" dist="38100" dir="2700000" algn="tl">
                    <a:srgbClr val="000000">
                      <a:alpha val="43137"/>
                    </a:srgbClr>
                  </a:outerShdw>
                </a:effectLst>
              </a:rPr>
              <a:t>Haverim</a:t>
            </a:r>
            <a:r>
              <a:rPr lang="es-CO" dirty="0">
                <a:effectLst>
                  <a:outerShdw blurRad="38100" dist="38100" dir="2700000" algn="tl">
                    <a:srgbClr val="000000">
                      <a:alpha val="43137"/>
                    </a:srgbClr>
                  </a:outerShdw>
                </a:effectLst>
              </a:rPr>
              <a:t> </a:t>
            </a:r>
            <a:r>
              <a:rPr lang="es-CO" dirty="0" err="1">
                <a:effectLst>
                  <a:outerShdw blurRad="38100" dist="38100" dir="2700000" algn="tl">
                    <a:srgbClr val="000000">
                      <a:alpha val="43137"/>
                    </a:srgbClr>
                  </a:outerShdw>
                </a:effectLst>
              </a:rPr>
              <a:t>Org</a:t>
            </a:r>
            <a:r>
              <a:rPr lang="es-CO" dirty="0">
                <a:effectLst>
                  <a:outerShdw blurRad="38100" dist="38100" dir="2700000" algn="tl">
                    <a:srgbClr val="000000">
                      <a:alpha val="43137"/>
                    </a:srgbClr>
                  </a:outerShdw>
                </a:effectLst>
              </a:rPr>
              <a:t>. </a:t>
            </a:r>
          </a:p>
          <a:p>
            <a:pPr fontAlgn="auto">
              <a:spcAft>
                <a:spcPts val="0"/>
              </a:spcAft>
              <a:buFont typeface="Arial" pitchFamily="34" charset="0"/>
              <a:buNone/>
              <a:defRPr/>
            </a:pPr>
            <a:endParaRPr lang="es-CO" dirty="0">
              <a:effectLst>
                <a:outerShdw blurRad="38100" dist="38100" dir="2700000" algn="tl">
                  <a:srgbClr val="000000">
                    <a:alpha val="43137"/>
                  </a:srgbClr>
                </a:outerShdw>
              </a:effectLst>
            </a:endParaRPr>
          </a:p>
          <a:p>
            <a:pPr fontAlgn="auto">
              <a:spcAft>
                <a:spcPts val="0"/>
              </a:spcAft>
              <a:buFont typeface="Arial" pitchFamily="34" charset="0"/>
              <a:buChar char="•"/>
              <a:defRPr/>
            </a:pPr>
            <a:r>
              <a:rPr lang="es-CO" dirty="0" smtClean="0">
                <a:effectLst>
                  <a:outerShdw blurRad="38100" dist="38100" dir="2700000" algn="tl">
                    <a:srgbClr val="000000">
                      <a:alpha val="43137"/>
                    </a:srgbClr>
                  </a:outerShdw>
                </a:effectLst>
              </a:rPr>
              <a:t>11 TISHREI 5776 </a:t>
            </a:r>
            <a:r>
              <a:rPr lang="es-CO" dirty="0">
                <a:effectLst>
                  <a:outerShdw blurRad="38100" dist="38100" dir="2700000" algn="tl">
                    <a:srgbClr val="000000">
                      <a:alpha val="43137"/>
                    </a:srgbClr>
                  </a:outerShdw>
                </a:effectLst>
              </a:rPr>
              <a:t>– </a:t>
            </a:r>
            <a:r>
              <a:rPr lang="es-CO" dirty="0" smtClean="0">
                <a:effectLst>
                  <a:outerShdw blurRad="38100" dist="38100" dir="2700000" algn="tl">
                    <a:srgbClr val="000000">
                      <a:alpha val="43137"/>
                    </a:srgbClr>
                  </a:outerShdw>
                </a:effectLst>
              </a:rPr>
              <a:t>24 DE SEPTIEMBRE, 2015</a:t>
            </a:r>
            <a:endParaRPr lang="es-CO" dirty="0">
              <a:effectLst>
                <a:outerShdw blurRad="38100" dist="38100" dir="2700000" algn="tl">
                  <a:srgbClr val="000000">
                    <a:alpha val="43137"/>
                  </a:srgbClr>
                </a:outerShdw>
              </a:effectLst>
            </a:endParaRPr>
          </a:p>
          <a:p>
            <a:pPr fontAlgn="auto">
              <a:spcAft>
                <a:spcPts val="0"/>
              </a:spcAft>
              <a:buFont typeface="Arial" pitchFamily="34" charset="0"/>
              <a:buChar char="•"/>
              <a:defRPr/>
            </a:pPr>
            <a:endParaRPr lang="es-CO" dirty="0">
              <a:effectLst>
                <a:outerShdw blurRad="38100" dist="38100" dir="2700000" algn="tl">
                  <a:srgbClr val="000000">
                    <a:alpha val="43137"/>
                  </a:srgbClr>
                </a:outerShdw>
              </a:effectLst>
            </a:endParaRPr>
          </a:p>
          <a:p>
            <a:pPr fontAlgn="auto">
              <a:spcAft>
                <a:spcPts val="0"/>
              </a:spcAft>
              <a:buFont typeface="Arial" pitchFamily="34" charset="0"/>
              <a:buChar char="•"/>
              <a:defRPr/>
            </a:pPr>
            <a:r>
              <a:rPr lang="es-CO" dirty="0">
                <a:effectLst>
                  <a:outerShdw blurRad="38100" dist="38100" dir="2700000" algn="tl">
                    <a:srgbClr val="000000">
                      <a:alpha val="43137"/>
                    </a:srgbClr>
                  </a:outerShdw>
                </a:effectLst>
              </a:rPr>
              <a:t>Tus donativos permiten que nuestro trabajo se siga expandiendo por todo el mundo que anhela conocer la Torá.</a:t>
            </a:r>
          </a:p>
          <a:p>
            <a:pPr fontAlgn="auto">
              <a:spcAft>
                <a:spcPts val="0"/>
              </a:spcAft>
              <a:buFont typeface="Arial" pitchFamily="34" charset="0"/>
              <a:buChar char="•"/>
              <a:defRPr/>
            </a:pPr>
            <a:endParaRPr lang="es-CO" dirty="0">
              <a:effectLst>
                <a:outerShdw blurRad="38100" dist="38100" dir="2700000" algn="tl">
                  <a:srgbClr val="000000">
                    <a:alpha val="43137"/>
                  </a:srgbClr>
                </a:outerShdw>
              </a:effectLst>
            </a:endParaRPr>
          </a:p>
          <a:p>
            <a:pPr fontAlgn="auto">
              <a:spcAft>
                <a:spcPts val="0"/>
              </a:spcAft>
              <a:buFont typeface="Arial" pitchFamily="34" charset="0"/>
              <a:buChar char="•"/>
              <a:defRPr/>
            </a:pPr>
            <a:r>
              <a:rPr lang="es-CO" dirty="0">
                <a:effectLst>
                  <a:outerShdw blurRad="38100" dist="38100" dir="2700000" algn="tl">
                    <a:srgbClr val="000000">
                      <a:alpha val="43137"/>
                    </a:srgbClr>
                  </a:outerShdw>
                </a:effectLst>
              </a:rPr>
              <a:t>Contacto: eliyahubayonah@gmail.com</a:t>
            </a:r>
            <a:endParaRPr lang="en-US" dirty="0">
              <a:effectLst>
                <a:outerShdw blurRad="38100" dist="38100" dir="2700000" algn="tl">
                  <a:srgbClr val="000000">
                    <a:alpha val="43137"/>
                  </a:srgbClr>
                </a:outerShdw>
              </a:effectLst>
            </a:endParaRPr>
          </a:p>
          <a:p>
            <a:pPr fontAlgn="auto">
              <a:spcAft>
                <a:spcPts val="0"/>
              </a:spcAft>
              <a:buFont typeface="Arial" pitchFamily="34" charset="0"/>
              <a:buChar char="•"/>
              <a:defRPr/>
            </a:pPr>
            <a:r>
              <a:rPr lang="es-CO" sz="1800" dirty="0" smtClean="0"/>
              <a:t>DERECHOS RESERVADOS</a:t>
            </a:r>
            <a:endParaRPr lang="en-US" sz="1800" dirty="0" smtClean="0"/>
          </a:p>
          <a:p>
            <a:pPr fontAlgn="auto">
              <a:spcAft>
                <a:spcPts val="0"/>
              </a:spcAft>
              <a:buFont typeface="Arial" pitchFamily="34" charset="0"/>
              <a:buChar char="•"/>
              <a:defRPr/>
            </a:pPr>
            <a:endParaRPr lang="en-US" dirty="0"/>
          </a:p>
        </p:txBody>
      </p:sp>
      <p:pic>
        <p:nvPicPr>
          <p:cNvPr id="28677" name="Picture 1"/>
          <p:cNvPicPr>
            <a:picLocks noChangeAspect="1" noChangeArrowheads="1"/>
          </p:cNvPicPr>
          <p:nvPr/>
        </p:nvPicPr>
        <p:blipFill>
          <a:blip r:embed="rId3" cstate="print"/>
          <a:srcRect/>
          <a:stretch>
            <a:fillRect/>
          </a:stretch>
        </p:blipFill>
        <p:spPr bwMode="auto">
          <a:xfrm>
            <a:off x="2967038" y="152400"/>
            <a:ext cx="3209925" cy="117157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3308</TotalTime>
  <Words>1564</Words>
  <Application>Microsoft Office PowerPoint</Application>
  <PresentationFormat>On-screen Show (4:3)</PresentationFormat>
  <Paragraphs>125</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Slide 1</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SUKOT -  סוכות‎ o סֻכּוֹת</vt:lpstr>
      <vt:lpstr>Slide 23</vt:lpstr>
    </vt:vector>
  </TitlesOfParts>
  <Company>Shalom Haverim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79</cp:revision>
  <dcterms:created xsi:type="dcterms:W3CDTF">2013-09-02T22:34:14Z</dcterms:created>
  <dcterms:modified xsi:type="dcterms:W3CDTF">2016-10-13T20:47:46Z</dcterms:modified>
</cp:coreProperties>
</file>