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25"/>
  </p:notesMasterIdLst>
  <p:sldIdLst>
    <p:sldId id="256" r:id="rId3"/>
    <p:sldId id="271" r:id="rId4"/>
    <p:sldId id="292" r:id="rId5"/>
    <p:sldId id="293" r:id="rId6"/>
    <p:sldId id="294" r:id="rId7"/>
    <p:sldId id="272" r:id="rId8"/>
    <p:sldId id="273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5" r:id="rId22"/>
    <p:sldId id="296" r:id="rId23"/>
    <p:sldId id="266" r:id="rId24"/>
  </p:sldIdLst>
  <p:sldSz cx="9144000" cy="6858000" type="screen4x3"/>
  <p:notesSz cx="6858000" cy="91440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653" name="Rectangle 4"/>
          <p:cNvSpPr>
            <a:spLocks noGrp="1" noChangeArrowheads="1"/>
          </p:cNvSpPr>
          <p:nvPr>
            <p:ph type="sldImg"/>
          </p:nvPr>
        </p:nvSpPr>
        <p:spPr bwMode="auto">
          <a:xfrm>
            <a:off x="1371600" y="763588"/>
            <a:ext cx="5022850" cy="3765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1888" cy="4519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67088" cy="496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67087" cy="496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67088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67087" cy="496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875A11C0-9185-45E0-83D3-7EB09D2505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E28F075-5EF7-4A5F-A9BE-DC235C833A70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6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212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ABB05CD-3EAA-425A-9E07-9122DBFF9800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2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A8116D16-6B2E-4D9A-BD16-A0A60D66AEFB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2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ABB05CD-3EAA-425A-9E07-9122DBFF9800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2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A8116D16-6B2E-4D9A-BD16-A0A60D66AEFB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3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ABB05CD-3EAA-425A-9E07-9122DBFF9800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2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A8116D16-6B2E-4D9A-BD16-A0A60D66AEFB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4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ABB05CD-3EAA-425A-9E07-9122DBFF9800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2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A8116D16-6B2E-4D9A-BD16-A0A60D66AEFB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5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481EA15-7D2F-4CA3-9927-C25F6D24046E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44035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6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DD557DDD-94FA-4BB3-BE32-9CFAF22489F2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6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0EF6595-7F6F-4215-9416-1652FF3182D4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0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3A65A51A-0E00-4784-902A-A3C2B514D11D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7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F043807-62FB-45DC-B6B6-52A3772B38F5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D3C490FA-6C00-4804-B7C8-FE3CB4012EDF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8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F043807-62FB-45DC-B6B6-52A3772B38F5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D3C490FA-6C00-4804-B7C8-FE3CB4012EDF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9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F043807-62FB-45DC-B6B6-52A3772B38F5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D3C490FA-6C00-4804-B7C8-FE3CB4012EDF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10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F043807-62FB-45DC-B6B6-52A3772B38F5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D3C490FA-6C00-4804-B7C8-FE3CB4012EDF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11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F043807-62FB-45DC-B6B6-52A3772B38F5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D3C490FA-6C00-4804-B7C8-FE3CB4012EDF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12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F043807-62FB-45DC-B6B6-52A3772B38F5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D3C490FA-6C00-4804-B7C8-FE3CB4012EDF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13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F043807-62FB-45DC-B6B6-52A3772B38F5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D3C490FA-6C00-4804-B7C8-FE3CB4012EDF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14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F043807-62FB-45DC-B6B6-52A3772B38F5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D3C490FA-6C00-4804-B7C8-FE3CB4012EDF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15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F043807-62FB-45DC-B6B6-52A3772B38F5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D3C490FA-6C00-4804-B7C8-FE3CB4012EDF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16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F043807-62FB-45DC-B6B6-52A3772B38F5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D3C490FA-6C00-4804-B7C8-FE3CB4012EDF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17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F043807-62FB-45DC-B6B6-52A3772B38F5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D3C490FA-6C00-4804-B7C8-FE3CB4012EDF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18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F043807-62FB-45DC-B6B6-52A3772B38F5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D3C490FA-6C00-4804-B7C8-FE3CB4012EDF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19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F043807-62FB-45DC-B6B6-52A3772B38F5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D3C490FA-6C00-4804-B7C8-FE3CB4012EDF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20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F043807-62FB-45DC-B6B6-52A3772B38F5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30725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9680" rIns="90000" bIns="45000"/>
          <a:lstStyle/>
          <a:p>
            <a:pPr algn="r" hangingPunct="1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D3C490FA-6C00-4804-B7C8-FE3CB4012EDF}" type="slidenum">
              <a:rPr lang="en-US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98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21</a:t>
            </a:fld>
            <a:endParaRPr lang="en-US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98D0545-5500-4B68-B77E-A7283CDB6165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52227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28" name="Rectangle 2"/>
          <p:cNvSpPr>
            <a:spLocks noChangeArrowheads="1"/>
          </p:cNvSpPr>
          <p:nvPr>
            <p:ph type="body"/>
          </p:nvPr>
        </p:nvSpPr>
        <p:spPr>
          <a:xfrm>
            <a:off x="777875" y="4776788"/>
            <a:ext cx="6213475" cy="45212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191BC-9C4B-46DE-A47B-314D7D22D6D1}" type="slidenum">
              <a:rPr lang="en-US"/>
              <a:pPr>
                <a:defRPr/>
              </a:pPr>
              <a:t>‹#›</a:t>
            </a:fld>
            <a:fld id="{6495948E-766D-4380-B184-C8615261D4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E0458-3079-47D7-B04A-ECBE24F6EB5A}" type="slidenum">
              <a:rPr lang="en-US"/>
              <a:pPr>
                <a:defRPr/>
              </a:pPr>
              <a:t>‹#›</a:t>
            </a:fld>
            <a:fld id="{1E8F603B-3418-4BF8-A3A4-AEA85770AB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35B9A-8E00-4B03-B77D-A1118C4EFE36}" type="slidenum">
              <a:rPr lang="en-US"/>
              <a:pPr>
                <a:defRPr/>
              </a:pPr>
              <a:t>‹#›</a:t>
            </a:fld>
            <a:fld id="{F60115E6-199F-46B0-84E7-173BC28EF5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D3271-E27B-4383-9A25-907DB657F9B9}" type="slidenum">
              <a:rPr lang="en-US"/>
              <a:pPr>
                <a:defRPr/>
              </a:pPr>
              <a:t>‹#›</a:t>
            </a:fld>
            <a:fld id="{E15EA8CB-9A79-4621-8BAA-0D9A3CC800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A6A34-6302-4F97-A752-3A9E95383B3A}" type="slidenum">
              <a:rPr lang="en-US"/>
              <a:pPr>
                <a:defRPr/>
              </a:pPr>
              <a:t>‹#›</a:t>
            </a:fld>
            <a:fld id="{6D831406-F5CC-40E5-B09E-200527F671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E79A9-0DD2-479E-BA26-FD19EAC01008}" type="slidenum">
              <a:rPr lang="en-US"/>
              <a:pPr>
                <a:defRPr/>
              </a:pPr>
              <a:t>‹#›</a:t>
            </a:fld>
            <a:fld id="{391151F0-2030-4679-B300-1B1C407795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5B0B9-401C-43B4-B510-CC46DAC79348}" type="slidenum">
              <a:rPr lang="en-US"/>
              <a:pPr>
                <a:defRPr/>
              </a:pPr>
              <a:t>‹#›</a:t>
            </a:fld>
            <a:fld id="{5A303FE1-76C9-4DE7-A77A-02E7ED461D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7AE57-2481-4C03-A584-1172EBA5B306}" type="slidenum">
              <a:rPr lang="en-US"/>
              <a:pPr>
                <a:defRPr/>
              </a:pPr>
              <a:t>‹#›</a:t>
            </a:fld>
            <a:fld id="{9201FF28-2840-4D11-93C7-2D77C1B355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55F36-EEE4-476B-B5D6-CCF1344CC8F4}" type="slidenum">
              <a:rPr lang="en-US"/>
              <a:pPr>
                <a:defRPr/>
              </a:pPr>
              <a:t>‹#›</a:t>
            </a:fld>
            <a:fld id="{8FBBF5B2-181F-4AE1-BC88-85E33DDEF4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0663C-85F8-4B3F-932F-EBA9EE8195A1}" type="slidenum">
              <a:rPr lang="en-US"/>
              <a:pPr>
                <a:defRPr/>
              </a:pPr>
              <a:t>‹#›</a:t>
            </a:fld>
            <a:fld id="{7DAF98F7-159F-4292-BA2C-81855098AC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4638" y="1604963"/>
            <a:ext cx="2055812" cy="45196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5038" cy="45196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9DFB9-A5DA-443A-8037-075380BC0906}" type="slidenum">
              <a:rPr lang="en-US"/>
              <a:pPr>
                <a:defRPr/>
              </a:pPr>
              <a:t>‹#›</a:t>
            </a:fld>
            <a:fld id="{451565DD-38DC-47B9-AE14-77A5B4DC7B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66050" cy="1463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D7538-80F4-4F20-89F5-4730D3DE3AF2}" type="slidenum">
              <a:rPr lang="en-US"/>
              <a:pPr>
                <a:defRPr/>
              </a:pPr>
              <a:t>‹#›</a:t>
            </a:fld>
            <a:fld id="{75AB4ABD-047A-47DF-AA82-B4355893C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921FD-1A68-4B4F-BC12-C39B20F22C6C}" type="slidenum">
              <a:rPr lang="en-US"/>
              <a:pPr>
                <a:defRPr/>
              </a:pPr>
              <a:t>‹#›</a:t>
            </a:fld>
            <a:fld id="{3652CFBE-529C-478B-87C7-66F3F6FB22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C4869-214C-4A0D-B0CC-82CC05E52998}" type="slidenum">
              <a:rPr lang="en-US"/>
              <a:pPr>
                <a:defRPr/>
              </a:pPr>
              <a:t>‹#›</a:t>
            </a:fld>
            <a:fld id="{532864D6-6942-4DA1-9100-A6A3C17C29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A1FD8-61F2-4D47-9845-D511C29AC647}" type="slidenum">
              <a:rPr lang="en-US"/>
              <a:pPr>
                <a:defRPr/>
              </a:pPr>
              <a:t>‹#›</a:t>
            </a:fld>
            <a:fld id="{850B70B8-A5AC-420F-A736-44FC77D495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19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5425" cy="4519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01B2A-9BBC-43CC-9502-B5FC1EDE62F8}" type="slidenum">
              <a:rPr lang="en-US"/>
              <a:pPr>
                <a:defRPr/>
              </a:pPr>
              <a:t>‹#›</a:t>
            </a:fld>
            <a:fld id="{3392B98A-C761-4390-A33C-E03B9120E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DAD7B-2BCF-4951-8954-14FC3601CB62}" type="slidenum">
              <a:rPr lang="en-US"/>
              <a:pPr>
                <a:defRPr/>
              </a:pPr>
              <a:t>‹#›</a:t>
            </a:fld>
            <a:fld id="{B73204B6-6D07-4227-8D10-4761DFFFD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AE085-03AC-44F8-928C-4701155FBA3F}" type="slidenum">
              <a:rPr lang="en-US"/>
              <a:pPr>
                <a:defRPr/>
              </a:pPr>
              <a:t>‹#›</a:t>
            </a:fld>
            <a:fld id="{5B1B32D1-BAA4-4F51-8505-14C2B1FCA2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91768-8E72-4219-9AE0-2C22A5685592}" type="slidenum">
              <a:rPr lang="en-US"/>
              <a:pPr>
                <a:defRPr/>
              </a:pPr>
              <a:t>‹#›</a:t>
            </a:fld>
            <a:fld id="{0EC6E481-B1F8-459F-AD51-1535A632C7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796CE-7B7C-4BA7-B88F-FD0EEF6782CB}" type="slidenum">
              <a:rPr lang="en-US"/>
              <a:pPr>
                <a:defRPr/>
              </a:pPr>
              <a:t>‹#›</a:t>
            </a:fld>
            <a:fld id="{37B4E34F-92C1-4F99-9600-A7D209002C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A0877-1C92-4984-B8B9-9E241CAE571F}" type="slidenum">
              <a:rPr lang="en-US"/>
              <a:pPr>
                <a:defRPr/>
              </a:pPr>
              <a:t>‹#›</a:t>
            </a:fld>
            <a:fld id="{55CD07A0-91A7-4CF0-BA89-19999FADA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3FD027-E526-42F8-9E38-B2A6E1192A91}" type="slidenum">
              <a:rPr lang="en-US"/>
              <a:pPr>
                <a:defRPr/>
              </a:pPr>
              <a:t>‹#›</a:t>
            </a:fld>
            <a:fld id="{CF6629E3-E332-40D1-B4D1-2FB4696164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4638" y="274638"/>
            <a:ext cx="2055812" cy="5845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5038" cy="5845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02B37-BD41-44C9-9ACF-FDB5E7A884C3}" type="slidenum">
              <a:rPr lang="en-US"/>
              <a:pPr>
                <a:defRPr/>
              </a:pPr>
              <a:t>‹#›</a:t>
            </a:fld>
            <a:fld id="{A94F50D4-341E-4C4D-958A-04AFDC0881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66050" cy="1463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>
                <a:solidFill>
                  <a:srgbClr val="898989"/>
                </a:solidFill>
                <a:latin typeface="Calibri" charset="0"/>
              </a:rPr>
              <a:t>Click to edit Master subtitle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27250" cy="373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89250" cy="35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27250" cy="373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0537F471-BF4D-47FD-A697-4EDDAE16BD24}" type="slidenum">
              <a:rPr lang="en-US"/>
              <a:pPr>
                <a:defRPr/>
              </a:pPr>
              <a:t>‹#›</a:t>
            </a:fld>
            <a:fld id="{F9847F33-5690-422A-B7EC-7C4CBC5079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3250" cy="4519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sldNum="0" hdr="0" ftr="0"/>
  <p:txStyles>
    <p:titleStyle>
      <a:lvl1pPr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S Gothic" charset="-128"/>
        </a:defRPr>
      </a:lvl2pPr>
      <a:lvl3pPr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S Gothic" charset="-128"/>
        </a:defRPr>
      </a:lvl3pPr>
      <a:lvl4pPr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S Gothic" charset="-128"/>
        </a:defRPr>
      </a:lvl4pPr>
      <a:lvl5pPr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S Gothic" charset="-128"/>
        </a:defRPr>
      </a:lvl5pPr>
      <a:lvl6pPr marL="2514600" indent="-228600" algn="l" defTabSz="457200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S Gothic" charset="-128"/>
        </a:defRPr>
      </a:lvl6pPr>
      <a:lvl7pPr marL="2971800" indent="-228600" algn="l" defTabSz="457200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S Gothic" charset="-128"/>
        </a:defRPr>
      </a:lvl7pPr>
      <a:lvl8pPr marL="3429000" indent="-228600" algn="l" defTabSz="457200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S Gothic" charset="-128"/>
        </a:defRPr>
      </a:lvl8pPr>
      <a:lvl9pPr marL="3886200" indent="-228600" algn="l" defTabSz="457200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S Gothic" charset="-128"/>
        </a:defRPr>
      </a:lvl9pPr>
    </p:titleStyle>
    <p:bodyStyle>
      <a:lvl1pPr marL="342900" indent="-342900" algn="l" defTabSz="457200" rtl="0" eaLnBrk="0" fontAlgn="base" hangingPunct="0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32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3250" cy="4519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27250" cy="373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2000"/>
              </a:lnSpc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89250" cy="436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27250" cy="373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2000"/>
              </a:lnSpc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ADB0A2BF-8A5A-407D-BD1E-A9F25279D38E}" type="slidenum">
              <a:rPr lang="en-US"/>
              <a:pPr>
                <a:defRPr/>
              </a:pPr>
              <a:t>‹#›</a:t>
            </a:fld>
            <a:fld id="{71F37703-05E8-4D98-A95E-EC319F5BBD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/>
  <p:txStyles>
    <p:titleStyle>
      <a:lvl1pPr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S Gothic" charset="-128"/>
        </a:defRPr>
      </a:lvl2pPr>
      <a:lvl3pPr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S Gothic" charset="-128"/>
        </a:defRPr>
      </a:lvl3pPr>
      <a:lvl4pPr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S Gothic" charset="-128"/>
        </a:defRPr>
      </a:lvl4pPr>
      <a:lvl5pPr algn="l" defTabSz="457200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S Gothic" charset="-128"/>
        </a:defRPr>
      </a:lvl5pPr>
      <a:lvl6pPr marL="2514600" indent="-228600" algn="l" defTabSz="457200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S Gothic" charset="-128"/>
        </a:defRPr>
      </a:lvl6pPr>
      <a:lvl7pPr marL="2971800" indent="-228600" algn="l" defTabSz="457200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S Gothic" charset="-128"/>
        </a:defRPr>
      </a:lvl7pPr>
      <a:lvl8pPr marL="3429000" indent="-228600" algn="l" defTabSz="457200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S Gothic" charset="-128"/>
        </a:defRPr>
      </a:lvl8pPr>
      <a:lvl9pPr marL="3886200" indent="-228600" algn="l" defTabSz="457200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charset="0"/>
          <a:ea typeface="MS Gothic" charset="-128"/>
        </a:defRPr>
      </a:lvl9pPr>
    </p:titleStyle>
    <p:bodyStyle>
      <a:lvl1pPr marL="342900" indent="-342900" algn="l" defTabSz="457200" rtl="0" eaLnBrk="0" fontAlgn="base" hangingPunct="0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shalomhaverim.org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307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63775"/>
            <a:ext cx="7772400" cy="1471613"/>
          </a:xfrm>
        </p:spPr>
        <p:txBody>
          <a:bodyPr lIns="0" tIns="0" rIns="0" bIns="0"/>
          <a:lstStyle/>
          <a:p>
            <a:pPr eaLnBrk="1" hangingPunct="1"/>
            <a:endParaRPr lang="en-US" smtClean="0"/>
          </a:p>
        </p:txBody>
      </p:sp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07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1412875"/>
            <a:ext cx="7297737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86400" rIns="90000" bIns="45000"/>
          <a:lstStyle/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100" dirty="0">
                <a:solidFill>
                  <a:srgbClr val="000000"/>
                </a:solidFill>
                <a:latin typeface="Calibri" charset="0"/>
              </a:rPr>
              <a:t>CURSO DE TORÁ</a:t>
            </a: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 err="1">
                <a:solidFill>
                  <a:srgbClr val="000000"/>
                </a:solidFill>
                <a:latin typeface="Calibri" charset="0"/>
              </a:rPr>
              <a:t>Quién</a:t>
            </a:r>
            <a:r>
              <a:rPr lang="en-US" sz="24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</a:rPr>
              <a:t>es</a:t>
            </a:r>
            <a:r>
              <a:rPr lang="en-US" sz="24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</a:rPr>
              <a:t>Shiló</a:t>
            </a:r>
            <a:r>
              <a:rPr lang="en-US" sz="2400" dirty="0" smtClean="0">
                <a:solidFill>
                  <a:srgbClr val="000000"/>
                </a:solidFill>
                <a:latin typeface="Calibri" charset="0"/>
              </a:rPr>
              <a:t>?  -3</a:t>
            </a:r>
            <a:endParaRPr lang="en-US" sz="24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3079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1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Por: Eliyahu BaYonah</a:t>
            </a:r>
          </a:p>
          <a:p>
            <a:pPr algn="ctr" hangingPunct="1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Director Shalom Haverim Org</a:t>
            </a:r>
          </a:p>
          <a:p>
            <a:pPr algn="ctr" hangingPunct="1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New York</a:t>
            </a:r>
          </a:p>
          <a:p>
            <a:pPr algn="ctr" hangingPunct="1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320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308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8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174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smtClean="0"/>
              <a:t>BERESHIT-  </a:t>
            </a:r>
            <a:r>
              <a:rPr lang="he-IL" sz="4400" smtClean="0">
                <a:cs typeface="Tahoma" charset="0"/>
              </a:rPr>
              <a:t>ספר בראשית</a:t>
            </a:r>
            <a:endParaRPr lang="en-US" sz="4400" smtClean="0">
              <a:cs typeface="Tahoma" charset="0"/>
            </a:endParaRPr>
          </a:p>
        </p:txBody>
      </p:sp>
      <p:sp>
        <p:nvSpPr>
          <p:cNvPr id="17413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400" i="1" dirty="0">
                <a:solidFill>
                  <a:srgbClr val="000000"/>
                </a:solidFill>
                <a:latin typeface="Calibri" charset="0"/>
              </a:rPr>
              <a:t>El </a:t>
            </a:r>
            <a:r>
              <a:rPr lang="en-US" sz="2400" i="1" dirty="0" err="1">
                <a:solidFill>
                  <a:srgbClr val="000000"/>
                </a:solidFill>
                <a:latin typeface="Calibri" charset="0"/>
              </a:rPr>
              <a:t>nombre</a:t>
            </a:r>
            <a:r>
              <a:rPr lang="en-US" sz="2400" i="1" dirty="0">
                <a:solidFill>
                  <a:srgbClr val="000000"/>
                </a:solidFill>
                <a:latin typeface="Calibri" charset="0"/>
              </a:rPr>
              <a:t> del </a:t>
            </a:r>
            <a:r>
              <a:rPr lang="en-US" sz="2400" i="1" dirty="0" err="1">
                <a:solidFill>
                  <a:srgbClr val="000000"/>
                </a:solidFill>
                <a:latin typeface="Calibri" charset="0"/>
              </a:rPr>
              <a:t>Mesías</a:t>
            </a:r>
            <a:r>
              <a:rPr lang="en-US" sz="2400" i="1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Calibri" charset="0"/>
              </a:rPr>
              <a:t>fue</a:t>
            </a:r>
            <a:r>
              <a:rPr lang="en-US" sz="2400" i="1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Calibri" charset="0"/>
              </a:rPr>
              <a:t>una</a:t>
            </a:r>
            <a:r>
              <a:rPr lang="en-US" sz="2400" i="1" dirty="0">
                <a:solidFill>
                  <a:srgbClr val="000000"/>
                </a:solidFill>
                <a:latin typeface="Calibri" charset="0"/>
              </a:rPr>
              <a:t> de </a:t>
            </a:r>
            <a:r>
              <a:rPr lang="en-US" sz="2400" i="1" dirty="0" err="1">
                <a:solidFill>
                  <a:srgbClr val="000000"/>
                </a:solidFill>
                <a:latin typeface="Calibri" charset="0"/>
              </a:rPr>
              <a:t>las</a:t>
            </a:r>
            <a:r>
              <a:rPr lang="en-US" sz="2400" i="1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Calibri" charset="0"/>
              </a:rPr>
              <a:t>Siete</a:t>
            </a:r>
            <a:r>
              <a:rPr lang="en-US" sz="2400" i="1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Calibri" charset="0"/>
              </a:rPr>
              <a:t>cosas</a:t>
            </a:r>
            <a:r>
              <a:rPr lang="en-US" sz="2400" i="1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Calibri" charset="0"/>
              </a:rPr>
              <a:t>que</a:t>
            </a:r>
            <a:r>
              <a:rPr lang="en-US" sz="2400" i="1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Calibri" charset="0"/>
              </a:rPr>
              <a:t>Hashem</a:t>
            </a:r>
            <a:r>
              <a:rPr lang="en-US" sz="2400" i="1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Calibri" charset="0"/>
              </a:rPr>
              <a:t>creó</a:t>
            </a:r>
            <a:r>
              <a:rPr lang="en-US" sz="2400" i="1" dirty="0">
                <a:solidFill>
                  <a:srgbClr val="000000"/>
                </a:solidFill>
                <a:latin typeface="Calibri" charset="0"/>
              </a:rPr>
              <a:t> antes del </a:t>
            </a:r>
            <a:r>
              <a:rPr lang="en-US" sz="2400" i="1" dirty="0" err="1">
                <a:solidFill>
                  <a:srgbClr val="000000"/>
                </a:solidFill>
                <a:latin typeface="Calibri" charset="0"/>
              </a:rPr>
              <a:t>mundo</a:t>
            </a:r>
            <a:r>
              <a:rPr lang="en-US" sz="2400" i="1" dirty="0">
                <a:solidFill>
                  <a:srgbClr val="000000"/>
                </a:solidFill>
                <a:latin typeface="Calibri" charset="0"/>
              </a:rPr>
              <a:t>, dice </a:t>
            </a:r>
            <a:r>
              <a:rPr lang="en-US" sz="2400" i="1" dirty="0" err="1">
                <a:solidFill>
                  <a:srgbClr val="000000"/>
                </a:solidFill>
                <a:latin typeface="Calibri" charset="0"/>
              </a:rPr>
              <a:t>Rashí</a:t>
            </a:r>
            <a:r>
              <a:rPr lang="en-US" sz="2400" i="1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Calibri" charset="0"/>
              </a:rPr>
              <a:t>sobre</a:t>
            </a:r>
            <a:r>
              <a:rPr lang="en-US" sz="2400" i="1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Calibri" charset="0"/>
              </a:rPr>
              <a:t>Pesajim</a:t>
            </a:r>
            <a:r>
              <a:rPr lang="en-US" sz="2400" i="1" dirty="0">
                <a:solidFill>
                  <a:srgbClr val="000000"/>
                </a:solidFill>
                <a:latin typeface="Calibri" charset="0"/>
              </a:rPr>
              <a:t> 54a</a:t>
            </a:r>
            <a:r>
              <a:rPr lang="en-US" sz="2400" i="1" dirty="0" smtClean="0">
                <a:solidFill>
                  <a:srgbClr val="000000"/>
                </a:solidFill>
                <a:latin typeface="Calibri" charset="0"/>
              </a:rPr>
              <a:t>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Hay una </a:t>
            </a:r>
            <a:r>
              <a:rPr lang="es-ES" sz="2400" i="1" dirty="0" err="1" smtClean="0">
                <a:solidFill>
                  <a:srgbClr val="000000"/>
                </a:solidFill>
                <a:latin typeface="Calibri" charset="0"/>
              </a:rPr>
              <a:t>discución</a:t>
            </a: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 en la </a:t>
            </a:r>
            <a:r>
              <a:rPr lang="es-ES" sz="2400" i="1" dirty="0" err="1" smtClean="0">
                <a:solidFill>
                  <a:srgbClr val="000000"/>
                </a:solidFill>
                <a:latin typeface="Calibri" charset="0"/>
              </a:rPr>
              <a:t>Gemará</a:t>
            </a: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 sobre una dificultad que encuentra </a:t>
            </a:r>
            <a:r>
              <a:rPr lang="es-ES" sz="2400" i="1" dirty="0" err="1" smtClean="0">
                <a:solidFill>
                  <a:srgbClr val="000000"/>
                </a:solidFill>
                <a:latin typeface="Calibri" charset="0"/>
              </a:rPr>
              <a:t>Rabi</a:t>
            </a: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 Samuel.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i="1" dirty="0" err="1" smtClean="0">
                <a:solidFill>
                  <a:srgbClr val="000000"/>
                </a:solidFill>
                <a:latin typeface="Calibri" charset="0"/>
              </a:rPr>
              <a:t>Resh</a:t>
            </a: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s-ES" sz="2400" i="1" dirty="0" err="1" smtClean="0">
                <a:solidFill>
                  <a:srgbClr val="000000"/>
                </a:solidFill>
                <a:latin typeface="Calibri" charset="0"/>
              </a:rPr>
              <a:t>Lakish</a:t>
            </a: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 dijo: ¿Dónde está que visitar a los enfermos se indica en la Torá? En el verso, si éstos mueren la muerte común de todos los hombres, o si ellos al ser visitados siguen la suerte de todos los hombres, etc. ¿Cómo está implícito? -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174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smtClean="0"/>
              <a:t>BERESHIT-  </a:t>
            </a:r>
            <a:r>
              <a:rPr lang="he-IL" sz="4400" smtClean="0">
                <a:cs typeface="Tahoma" charset="0"/>
              </a:rPr>
              <a:t>ספר בראשית</a:t>
            </a:r>
            <a:endParaRPr lang="en-US" sz="4400" smtClean="0">
              <a:cs typeface="Tahoma" charset="0"/>
            </a:endParaRPr>
          </a:p>
        </p:txBody>
      </p:sp>
      <p:sp>
        <p:nvSpPr>
          <p:cNvPr id="17413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Raba contestó: [El verso significa esto:] Si estos hombres mueren la muerte común de todos los hombres, que se encuentran enfermos a la cama y los hombres vienen y los visitan a ellos, que dirá la gente? El Señor no me ha enviado para esta [tarea].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Raba expuso: Pero si el Señor hiciere una nueva cosa: si el Gehena ya estaba creado,  si no, que el Señor la cree.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Pero eso no es así, ya que se enseñó:. Siete cosas fueron creadas antes que el mundo, a saber, la Torá, el arrepentimiento, el Jardín del Edén, la Gehena, el Trono de la Gloria, el templo, y el nombre del Mesías.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174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smtClean="0"/>
              <a:t>BERESHIT-  </a:t>
            </a:r>
            <a:r>
              <a:rPr lang="he-IL" sz="4400" smtClean="0">
                <a:cs typeface="Tahoma" charset="0"/>
              </a:rPr>
              <a:t>ספר בראשית</a:t>
            </a:r>
            <a:endParaRPr lang="en-US" sz="4400" smtClean="0">
              <a:cs typeface="Tahoma" charset="0"/>
            </a:endParaRPr>
          </a:p>
        </p:txBody>
      </p:sp>
      <p:sp>
        <p:nvSpPr>
          <p:cNvPr id="17413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La Torá, porque está escrito, el Señor me poseía [</a:t>
            </a:r>
            <a:r>
              <a:rPr lang="es-ES" sz="2400" i="1" dirty="0" err="1" smtClean="0">
                <a:solidFill>
                  <a:srgbClr val="000000"/>
                </a:solidFill>
                <a:latin typeface="Calibri" charset="0"/>
              </a:rPr>
              <a:t>sc</a:t>
            </a: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. la Torá] en el principio de su camino, antes de sus obras de tiempos pasados. Proverbios 8:22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Arrepentimiento, porque está escrito: Antes que los montes fueran engendrados, antes que naciesen la tierra y el mundo desde siempre y eternamente, Tu eres Dios. Reduces al hombre al polvo diciendo: Volved a la tierra, seres mortales. Salmos 40:2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El Jardín del Edén, como está escrito, y el Señor Dios plantó un jardín en Edén de otro tiempo. Génesis 2:8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Gehena, como está escrito: Por </a:t>
            </a:r>
            <a:r>
              <a:rPr lang="es-ES" sz="2400" i="1" dirty="0" err="1" smtClean="0">
                <a:solidFill>
                  <a:srgbClr val="000000"/>
                </a:solidFill>
                <a:latin typeface="Calibri" charset="0"/>
              </a:rPr>
              <a:t>Tophet</a:t>
            </a: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 es ordenado desde antes. Isaías 30:33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174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smtClean="0"/>
              <a:t>BERESHIT-  </a:t>
            </a:r>
            <a:r>
              <a:rPr lang="he-IL" sz="4400" smtClean="0">
                <a:cs typeface="Tahoma" charset="0"/>
              </a:rPr>
              <a:t>ספר בראשית</a:t>
            </a:r>
            <a:endParaRPr lang="en-US" sz="4400" smtClean="0">
              <a:cs typeface="Tahoma" charset="0"/>
            </a:endParaRPr>
          </a:p>
        </p:txBody>
      </p:sp>
      <p:sp>
        <p:nvSpPr>
          <p:cNvPr id="17413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El Trono de Gloria, como está escrito, Firme es tu trono desde el pasado. Tu existes desde la eternidad. Salmo 93:2 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El Templo, como está escrito, Trono de Gloria, excelso desde el principio, es el lugar de nuestro santuario. Jeremías 17:12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i="1" dirty="0" smtClean="0">
                <a:solidFill>
                  <a:srgbClr val="000000"/>
                </a:solidFill>
                <a:latin typeface="Calibri" charset="0"/>
              </a:rPr>
              <a:t>El nombre del Mesías, como está escrito, su nombre [del Mesías] será para siempre, y [ha existido] antes que el sol! Salmo 72:17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1843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smtClean="0"/>
              <a:t>BERESHIT-  </a:t>
            </a:r>
            <a:r>
              <a:rPr lang="he-IL" sz="4400" smtClean="0">
                <a:cs typeface="Tahoma" charset="0"/>
              </a:rPr>
              <a:t>ספר בראשית</a:t>
            </a:r>
            <a:endParaRPr lang="en-US" sz="4400" smtClean="0">
              <a:cs typeface="Tahoma" charset="0"/>
            </a:endParaRPr>
          </a:p>
        </p:txBody>
      </p:sp>
      <p:sp>
        <p:nvSpPr>
          <p:cNvPr id="18437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400" i="1">
                <a:solidFill>
                  <a:srgbClr val="000000"/>
                </a:solidFill>
                <a:latin typeface="Calibri" charset="0"/>
              </a:rPr>
              <a:t>Cada uno de estos Sabios: R. Shela, R. Yanai, R. Janiná, derivan de las Escrituras que el Nombre del Mesías es similar a su propio nombre.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400" i="1">
                <a:solidFill>
                  <a:srgbClr val="000000"/>
                </a:solidFill>
                <a:latin typeface="Calibri" charset="0"/>
              </a:rPr>
              <a:t>No es que el Mesías definitivamente iría a portar su propio nombre, sino que cada Sabio significó que el nombre que ellos especificaron se ajusta al Mesías porque el encuentra una alusión a ello en las Escrituras.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400" i="1">
                <a:solidFill>
                  <a:srgbClr val="000000"/>
                </a:solidFill>
                <a:latin typeface="Calibri" charset="0"/>
              </a:rPr>
              <a:t>Maharal explica que el carácter del Mesías abarca las virtudes de cada ser humano. Por lo tanto, alguien que estudie al Mesías será atraído a verlo dentro de sí mismo en su propia personalidad.</a:t>
            </a:r>
            <a:endParaRPr lang="en-US" sz="2400">
              <a:solidFill>
                <a:schemeClr val="tx2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1945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smtClean="0"/>
              <a:t>BERESHIT-  </a:t>
            </a:r>
            <a:r>
              <a:rPr lang="he-IL" sz="4400" smtClean="0">
                <a:cs typeface="Tahoma" charset="0"/>
              </a:rPr>
              <a:t>ספר בראשית</a:t>
            </a:r>
            <a:endParaRPr lang="en-US" sz="4400" smtClean="0">
              <a:cs typeface="Tahoma" charset="0"/>
            </a:endParaRPr>
          </a:p>
        </p:txBody>
      </p:sp>
      <p:sp>
        <p:nvSpPr>
          <p:cNvPr id="19461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400" i="1">
                <a:solidFill>
                  <a:srgbClr val="000000"/>
                </a:solidFill>
                <a:latin typeface="Calibri" charset="0"/>
              </a:rPr>
              <a:t>Por esta razón, cuando los Sabios intenetaron determinar el Nombre del Mesías –el nombre que describe su personalidad- ellos concluyeron que era el mismo de su propio nombre.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400" i="1">
                <a:solidFill>
                  <a:srgbClr val="000000"/>
                </a:solidFill>
                <a:latin typeface="Calibri" charset="0"/>
              </a:rPr>
              <a:t>Por lo tanto, no hay ninguna disputa en esto entre los Sabios.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400" i="1">
                <a:solidFill>
                  <a:srgbClr val="000000"/>
                </a:solidFill>
                <a:latin typeface="Calibri" charset="0"/>
              </a:rPr>
              <a:t>Cada uno de ellos está expresando el aspecto de la personalidad del Mesías con la que el es mas familiar, como lo simplificaremos mas adelante.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400" i="1">
                <a:solidFill>
                  <a:srgbClr val="000000"/>
                </a:solidFill>
                <a:latin typeface="Calibri" charset="0"/>
              </a:rPr>
              <a:t>Sigue exxplicando la Gemará: </a:t>
            </a:r>
            <a:endParaRPr lang="en-US" sz="2400">
              <a:solidFill>
                <a:schemeClr val="tx2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2560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smtClean="0"/>
              <a:t>BERESHIT-  </a:t>
            </a:r>
            <a:r>
              <a:rPr lang="he-IL" sz="4400" smtClean="0">
                <a:cs typeface="Tahoma" charset="0"/>
              </a:rPr>
              <a:t>ספר בראשית</a:t>
            </a:r>
            <a:endParaRPr lang="en-US" sz="4400" smtClean="0">
              <a:cs typeface="Tahoma" charset="0"/>
            </a:endParaRP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400" b="1" dirty="0" smtClean="0">
                <a:solidFill>
                  <a:schemeClr val="tx2"/>
                </a:solidFill>
                <a:latin typeface="Calibri" charset="0"/>
              </a:rPr>
              <a:t>La Idea del </a:t>
            </a:r>
            <a:r>
              <a:rPr lang="en-US" sz="2400" b="1" dirty="0" err="1" smtClean="0">
                <a:solidFill>
                  <a:schemeClr val="tx2"/>
                </a:solidFill>
                <a:latin typeface="Calibri" charset="0"/>
              </a:rPr>
              <a:t>Mesías</a:t>
            </a:r>
            <a:endParaRPr lang="en-US" sz="2400" b="1" dirty="0" smtClean="0">
              <a:solidFill>
                <a:schemeClr val="tx2"/>
              </a:solidFill>
              <a:latin typeface="Calibri" charset="0"/>
            </a:endParaRP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Dice el Talmud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que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el Pueblo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Judío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recuperará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su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independencia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cuando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el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Mashiaj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–un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descendiente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de la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familia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real de David-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reestablezca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la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Dinastía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Davídica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sobre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todo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Israel.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Bajo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su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liderazgo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el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Templo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será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reconstruido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los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Judíos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regresarán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a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Eretz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Israel, y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todas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las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Leyes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de la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Toráh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serán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restauradas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a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su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antiguo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nivel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de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observancia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. –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Rambam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,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Hiljot</a:t>
            </a:r>
            <a:r>
              <a:rPr lang="en-US" sz="2400" dirty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Melajim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11:1-  </a:t>
            </a:r>
            <a:endParaRPr lang="en-US" sz="2400" dirty="0">
              <a:solidFill>
                <a:schemeClr val="tx2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2560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smtClean="0"/>
              <a:t>BERESHIT-  </a:t>
            </a:r>
            <a:r>
              <a:rPr lang="he-IL" sz="4400" smtClean="0">
                <a:cs typeface="Tahoma" charset="0"/>
              </a:rPr>
              <a:t>ספר בראשית</a:t>
            </a:r>
            <a:endParaRPr lang="en-US" sz="4400" smtClean="0">
              <a:cs typeface="Tahoma" charset="0"/>
            </a:endParaRP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400" b="1" dirty="0" err="1" smtClean="0">
                <a:solidFill>
                  <a:schemeClr val="tx2"/>
                </a:solidFill>
                <a:latin typeface="Calibri" charset="0"/>
              </a:rPr>
              <a:t>Quién</a:t>
            </a:r>
            <a:r>
              <a:rPr lang="en-US" sz="2400" b="1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  <a:latin typeface="Calibri" charset="0"/>
              </a:rPr>
              <a:t>será</a:t>
            </a:r>
            <a:r>
              <a:rPr lang="en-US" sz="2400" b="1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  <a:latin typeface="Calibri" charset="0"/>
              </a:rPr>
              <a:t>ese</a:t>
            </a:r>
            <a:r>
              <a:rPr lang="en-US" sz="2400" b="1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  <a:latin typeface="Calibri" charset="0"/>
              </a:rPr>
              <a:t>Mashiaj</a:t>
            </a:r>
            <a:r>
              <a:rPr lang="en-US" sz="2400" b="1" dirty="0" smtClean="0">
                <a:solidFill>
                  <a:schemeClr val="tx2"/>
                </a:solidFill>
                <a:latin typeface="Calibri" charset="0"/>
              </a:rPr>
              <a:t>?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Un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Sabio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mucho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mas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sabio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que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el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rey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Salomón</a:t>
            </a:r>
            <a:r>
              <a:rPr lang="en-US" sz="2400" dirty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y un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profeta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cuya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grandeza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se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aproxime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a la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estatura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de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Moisés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, el Rey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Mesías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enseñará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el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camino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de Dios al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mundo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. –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Hiljut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Teshuvá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9:2- 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Este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Mesías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inspirará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a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toda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la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humanidad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a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adorar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al Dios de los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Hebreos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de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manera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conjunta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. –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Hiljut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Melajim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11:4- 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En la Era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Mesiánica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no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habrá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ni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hambre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ni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guerras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,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ni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celos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ni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deseos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de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competencia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–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Hiljut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Melajim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12:5- 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Dios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proveerá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tanta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abundancia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que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esto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permitirá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que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cada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uno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tenga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como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sostenerse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 sin </a:t>
            </a:r>
            <a:r>
              <a:rPr lang="en-US" sz="2400" dirty="0" err="1" smtClean="0">
                <a:solidFill>
                  <a:schemeClr val="tx2"/>
                </a:solidFill>
                <a:latin typeface="Calibri" charset="0"/>
              </a:rPr>
              <a:t>problema</a:t>
            </a:r>
            <a:r>
              <a:rPr lang="en-US" sz="2400" dirty="0" smtClean="0">
                <a:solidFill>
                  <a:schemeClr val="tx2"/>
                </a:solidFill>
                <a:latin typeface="Calibri" charset="0"/>
              </a:rPr>
              <a:t>.</a:t>
            </a:r>
            <a:endParaRPr lang="en-US" sz="2400" dirty="0">
              <a:solidFill>
                <a:schemeClr val="tx2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2560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smtClean="0"/>
              <a:t>BERESHIT-  </a:t>
            </a:r>
            <a:r>
              <a:rPr lang="he-IL" sz="4400" smtClean="0">
                <a:cs typeface="Tahoma" charset="0"/>
              </a:rPr>
              <a:t>ספר בראשית</a:t>
            </a:r>
            <a:endParaRPr lang="en-US" sz="4400" smtClean="0">
              <a:cs typeface="Tahoma" charset="0"/>
            </a:endParaRP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Libres de preocupaciones y ansiedades, la gente podrá disfrutar de larga vida –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Rambam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en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Jeilek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-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La ocupación de todas las personas en el mundo será la de alcanzar un conocimiento muy grande acerca de Dios.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b="1" dirty="0" smtClean="0">
                <a:solidFill>
                  <a:schemeClr val="tx2"/>
                </a:solidFill>
                <a:latin typeface="Calibri" charset="0"/>
              </a:rPr>
              <a:t>Dónde está la fuente de la información acerca del Mesías?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De acuerdo a nuestros Rabinos y Sabios, los libros de los Profetas están repletos de citas acerca de la Redención Final, particularmente Isaías, Jeremías,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Ezquiel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,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Obadía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y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Zejaría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.</a:t>
            </a:r>
            <a:endParaRPr lang="es-CO" sz="2400" dirty="0">
              <a:solidFill>
                <a:schemeClr val="tx2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 advTm="1024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2560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smtClean="0"/>
              <a:t>BERESHIT-  </a:t>
            </a:r>
            <a:r>
              <a:rPr lang="he-IL" sz="4400" smtClean="0">
                <a:cs typeface="Tahoma" charset="0"/>
              </a:rPr>
              <a:t>ספר בראשית</a:t>
            </a:r>
            <a:endParaRPr lang="en-US" sz="4400" smtClean="0">
              <a:cs typeface="Tahoma" charset="0"/>
            </a:endParaRP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Dichas referencias también las encontramos en la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Toráh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, por ejemplo en Deuteronomio 30: 1-10 y 32:36-46 –Ver a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Rambán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Sefer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haGeulá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Considerando lo anterior,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Rambam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reguló que “ alguno que no crea en él –el Mesías que vendrá- o alguien que no espere por su llegada, niega no solamente a los otros Profetas, sino también a la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Toráh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de nuestro Maestro Moisés, porque la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Toráh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da testimonio de él”.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200" dirty="0" smtClean="0">
                <a:solidFill>
                  <a:schemeClr val="tx2"/>
                </a:solidFill>
                <a:latin typeface="Calibri" charset="0"/>
              </a:rPr>
              <a:t>Creer en el arribo del Mesías es uno de los 13 Principios de Fe enumerados por </a:t>
            </a:r>
            <a:r>
              <a:rPr lang="es-CO" sz="2200" dirty="0" err="1" smtClean="0">
                <a:solidFill>
                  <a:schemeClr val="tx2"/>
                </a:solidFill>
                <a:latin typeface="Calibri" charset="0"/>
              </a:rPr>
              <a:t>Rambam</a:t>
            </a:r>
            <a:r>
              <a:rPr lang="es-CO" sz="2200" dirty="0" smtClean="0">
                <a:solidFill>
                  <a:schemeClr val="tx2"/>
                </a:solidFill>
                <a:latin typeface="Calibri" charset="0"/>
              </a:rPr>
              <a:t>. En el </a:t>
            </a:r>
            <a:r>
              <a:rPr lang="es-CO" sz="2200" dirty="0" err="1" smtClean="0">
                <a:solidFill>
                  <a:schemeClr val="tx2"/>
                </a:solidFill>
                <a:latin typeface="Calibri" charset="0"/>
              </a:rPr>
              <a:t>Sidur</a:t>
            </a:r>
            <a:r>
              <a:rPr lang="es-CO" sz="2200" dirty="0" smtClean="0">
                <a:solidFill>
                  <a:schemeClr val="tx2"/>
                </a:solidFill>
                <a:latin typeface="Calibri" charset="0"/>
              </a:rPr>
              <a:t> lo declaramos así: ‘Yo creo con completa fe en la venida del Mesías y aunque tarde, sin embargo anhelo por él cada día esperando que venga’. 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endParaRPr lang="es-CO" sz="2400" dirty="0">
              <a:solidFill>
                <a:schemeClr val="tx2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 advTm="1024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2560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smtClean="0"/>
              <a:t>BERESHIT-  </a:t>
            </a:r>
            <a:r>
              <a:rPr lang="he-IL" sz="4400" smtClean="0">
                <a:cs typeface="Tahoma" charset="0"/>
              </a:rPr>
              <a:t>ספר בראשית</a:t>
            </a:r>
            <a:endParaRPr lang="en-US" sz="4400" smtClean="0">
              <a:cs typeface="Tahoma" charset="0"/>
            </a:endParaRP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accent4"/>
                </a:solidFill>
                <a:latin typeface="Calibri" charset="0"/>
              </a:rPr>
              <a:t>Para entender lo anterior, se nos dice en </a:t>
            </a:r>
            <a:r>
              <a:rPr lang="es-CO" sz="2400" dirty="0" err="1" smtClean="0">
                <a:solidFill>
                  <a:schemeClr val="accent4"/>
                </a:solidFill>
                <a:latin typeface="Calibri" charset="0"/>
              </a:rPr>
              <a:t>Malají</a:t>
            </a:r>
            <a:r>
              <a:rPr lang="es-CO" sz="2400" dirty="0" smtClean="0">
                <a:solidFill>
                  <a:schemeClr val="accent4"/>
                </a:solidFill>
                <a:latin typeface="Calibri" charset="0"/>
              </a:rPr>
              <a:t>: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b="1" i="1" u="none" strike="noStrike" dirty="0" smtClean="0">
                <a:solidFill>
                  <a:schemeClr val="accent4"/>
                </a:solidFill>
              </a:rPr>
              <a:t>3:22</a:t>
            </a:r>
            <a:r>
              <a:rPr lang="es-ES" sz="2400" i="1" dirty="0" smtClean="0">
                <a:solidFill>
                  <a:schemeClr val="accent4"/>
                </a:solidFill>
              </a:rPr>
              <a:t>   </a:t>
            </a:r>
            <a:r>
              <a:rPr lang="es-ES" sz="2400" i="1" dirty="0" err="1" smtClean="0">
                <a:solidFill>
                  <a:schemeClr val="accent4"/>
                </a:solidFill>
              </a:rPr>
              <a:t>Zijru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torat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Moshe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avdi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asher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tsiviti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oto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veJorev</a:t>
            </a:r>
            <a:r>
              <a:rPr lang="es-ES" sz="2400" i="1" dirty="0" smtClean="0">
                <a:solidFill>
                  <a:schemeClr val="accent4"/>
                </a:solidFill>
              </a:rPr>
              <a:t> al-</a:t>
            </a:r>
            <a:r>
              <a:rPr lang="es-ES" sz="2400" i="1" dirty="0" err="1" smtClean="0">
                <a:solidFill>
                  <a:schemeClr val="accent4"/>
                </a:solidFill>
              </a:rPr>
              <a:t>kol</a:t>
            </a:r>
            <a:r>
              <a:rPr lang="es-ES" sz="2400" i="1" dirty="0" smtClean="0">
                <a:solidFill>
                  <a:schemeClr val="accent4"/>
                </a:solidFill>
              </a:rPr>
              <a:t>-</a:t>
            </a:r>
            <a:r>
              <a:rPr lang="es-ES" sz="2400" i="1" dirty="0" err="1" smtClean="0">
                <a:solidFill>
                  <a:schemeClr val="accent4"/>
                </a:solidFill>
              </a:rPr>
              <a:t>Yisra'el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>
                <a:solidFill>
                  <a:schemeClr val="accent4"/>
                </a:solidFill>
              </a:rPr>
              <a:t>j</a:t>
            </a:r>
            <a:r>
              <a:rPr lang="es-ES" sz="2400" i="1" dirty="0" err="1" smtClean="0">
                <a:solidFill>
                  <a:schemeClr val="accent4"/>
                </a:solidFill>
              </a:rPr>
              <a:t>ukim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umishpatim</a:t>
            </a:r>
            <a:r>
              <a:rPr lang="es-ES" sz="2400" i="1" dirty="0" smtClean="0">
                <a:solidFill>
                  <a:schemeClr val="accent4"/>
                </a:solidFill>
              </a:rPr>
              <a:t>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Por tanto, acordados de la Ley de Moisés, mi siervo, la que Yo le prescribí en </a:t>
            </a:r>
            <a:r>
              <a:rPr lang="es-ES" sz="2400" dirty="0" err="1" smtClean="0">
                <a:solidFill>
                  <a:schemeClr val="accent4"/>
                </a:solidFill>
              </a:rPr>
              <a:t>Horeb</a:t>
            </a:r>
            <a:r>
              <a:rPr lang="es-ES" sz="2400" dirty="0" smtClean="0">
                <a:solidFill>
                  <a:schemeClr val="accent4"/>
                </a:solidFill>
              </a:rPr>
              <a:t> para todo Israel, de los estatutos y juicios.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b="1" i="1" u="none" strike="noStrike" dirty="0" smtClean="0">
                <a:solidFill>
                  <a:schemeClr val="accent4"/>
                </a:solidFill>
              </a:rPr>
              <a:t>3:23  </a:t>
            </a:r>
            <a:r>
              <a:rPr lang="es-ES" sz="2400" i="1" dirty="0" err="1" smtClean="0">
                <a:solidFill>
                  <a:schemeClr val="accent4"/>
                </a:solidFill>
              </a:rPr>
              <a:t>Hineh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anoji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shole'aj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lajem</a:t>
            </a:r>
            <a:r>
              <a:rPr lang="es-ES" sz="2400" i="1" dirty="0" smtClean="0">
                <a:solidFill>
                  <a:schemeClr val="accent4"/>
                </a:solidFill>
              </a:rPr>
              <a:t> et </a:t>
            </a:r>
            <a:r>
              <a:rPr lang="es-ES" sz="2400" i="1" dirty="0" err="1" smtClean="0">
                <a:solidFill>
                  <a:schemeClr val="accent4"/>
                </a:solidFill>
              </a:rPr>
              <a:t>Eliyahu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hanavi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lifney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bo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yom</a:t>
            </a:r>
            <a:r>
              <a:rPr lang="es-ES" sz="2400" i="1" dirty="0" smtClean="0">
                <a:solidFill>
                  <a:schemeClr val="accent4"/>
                </a:solidFill>
              </a:rPr>
              <a:t> Adonay </a:t>
            </a:r>
            <a:r>
              <a:rPr lang="es-ES" sz="2400" i="1" dirty="0" err="1" smtClean="0">
                <a:solidFill>
                  <a:schemeClr val="accent4"/>
                </a:solidFill>
              </a:rPr>
              <a:t>hagadol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vehanora</a:t>
            </a:r>
            <a:r>
              <a:rPr lang="es-ES" sz="2400" i="1" dirty="0" smtClean="0">
                <a:solidFill>
                  <a:schemeClr val="accent4"/>
                </a:solidFill>
              </a:rPr>
              <a:t>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He aquí que Yo os voy a enviar a Elías, el profeta, antes de que venga el día grande y temeroso del Eterno. </a:t>
            </a:r>
          </a:p>
        </p:txBody>
      </p:sp>
    </p:spTree>
  </p:cSld>
  <p:clrMapOvr>
    <a:masterClrMapping/>
  </p:clrMapOvr>
  <p:transition spd="med" advTm="1024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2560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smtClean="0"/>
              <a:t>BERESHIT-  </a:t>
            </a:r>
            <a:r>
              <a:rPr lang="he-IL" sz="4400" smtClean="0">
                <a:cs typeface="Tahoma" charset="0"/>
              </a:rPr>
              <a:t>ספר בראשית</a:t>
            </a:r>
            <a:endParaRPr lang="en-US" sz="4400" smtClean="0">
              <a:cs typeface="Tahoma" charset="0"/>
            </a:endParaRP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b="1" i="1" u="none" strike="noStrike" dirty="0" smtClean="0">
                <a:solidFill>
                  <a:schemeClr val="accent4"/>
                </a:solidFill>
              </a:rPr>
              <a:t>3:24  </a:t>
            </a:r>
            <a:r>
              <a:rPr lang="es-ES" sz="2400" i="1" dirty="0" err="1" smtClean="0">
                <a:solidFill>
                  <a:schemeClr val="accent4"/>
                </a:solidFill>
              </a:rPr>
              <a:t>Veheshiv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lev-avot</a:t>
            </a:r>
            <a:r>
              <a:rPr lang="es-ES" sz="2400" i="1" dirty="0" smtClean="0">
                <a:solidFill>
                  <a:schemeClr val="accent4"/>
                </a:solidFill>
              </a:rPr>
              <a:t> al-</a:t>
            </a:r>
            <a:r>
              <a:rPr lang="es-ES" sz="2400" i="1" dirty="0" err="1" smtClean="0">
                <a:solidFill>
                  <a:schemeClr val="accent4"/>
                </a:solidFill>
              </a:rPr>
              <a:t>banim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velev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banim</a:t>
            </a:r>
            <a:r>
              <a:rPr lang="es-ES" sz="2400" i="1" dirty="0" smtClean="0">
                <a:solidFill>
                  <a:schemeClr val="accent4"/>
                </a:solidFill>
              </a:rPr>
              <a:t> al-</a:t>
            </a:r>
            <a:r>
              <a:rPr lang="es-ES" sz="2400" i="1" dirty="0" err="1" smtClean="0">
                <a:solidFill>
                  <a:schemeClr val="accent4"/>
                </a:solidFill>
              </a:rPr>
              <a:t>avotam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pen-avo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vehikeyti</a:t>
            </a:r>
            <a:r>
              <a:rPr lang="es-ES" sz="2400" i="1" dirty="0" smtClean="0">
                <a:solidFill>
                  <a:schemeClr val="accent4"/>
                </a:solidFill>
              </a:rPr>
              <a:t> et-</a:t>
            </a:r>
            <a:r>
              <a:rPr lang="es-ES" sz="2400" i="1" dirty="0" err="1" smtClean="0">
                <a:solidFill>
                  <a:schemeClr val="accent4"/>
                </a:solidFill>
              </a:rPr>
              <a:t>ha'arets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jerem</a:t>
            </a:r>
            <a:r>
              <a:rPr lang="es-ES" sz="2400" i="1" dirty="0" smtClean="0">
                <a:solidFill>
                  <a:schemeClr val="accent4"/>
                </a:solidFill>
              </a:rPr>
              <a:t>. </a:t>
            </a:r>
            <a:r>
              <a:rPr lang="es-ES" sz="2400" i="1" dirty="0" err="1" smtClean="0">
                <a:solidFill>
                  <a:schemeClr val="accent4"/>
                </a:solidFill>
              </a:rPr>
              <a:t>Hineh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anoji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shole'aj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lajem</a:t>
            </a:r>
            <a:r>
              <a:rPr lang="es-ES" sz="2400" i="1" dirty="0" smtClean="0">
                <a:solidFill>
                  <a:schemeClr val="accent4"/>
                </a:solidFill>
              </a:rPr>
              <a:t> et </a:t>
            </a:r>
            <a:r>
              <a:rPr lang="es-ES" sz="2400" i="1" dirty="0" err="1" smtClean="0">
                <a:solidFill>
                  <a:schemeClr val="accent4"/>
                </a:solidFill>
              </a:rPr>
              <a:t>Eliyahu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hanavi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lifney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bo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yom</a:t>
            </a:r>
            <a:r>
              <a:rPr lang="es-ES" sz="2400" i="1" dirty="0" smtClean="0">
                <a:solidFill>
                  <a:schemeClr val="accent4"/>
                </a:solidFill>
              </a:rPr>
              <a:t> Adonay </a:t>
            </a:r>
            <a:r>
              <a:rPr lang="es-ES" sz="2400" i="1" dirty="0" err="1" smtClean="0">
                <a:solidFill>
                  <a:schemeClr val="accent4"/>
                </a:solidFill>
              </a:rPr>
              <a:t>hagadol</a:t>
            </a:r>
            <a:r>
              <a:rPr lang="es-ES" sz="2400" i="1" dirty="0" smtClean="0">
                <a:solidFill>
                  <a:schemeClr val="accent4"/>
                </a:solidFill>
              </a:rPr>
              <a:t> </a:t>
            </a:r>
            <a:r>
              <a:rPr lang="es-ES" sz="2400" i="1" dirty="0" err="1" smtClean="0">
                <a:solidFill>
                  <a:schemeClr val="accent4"/>
                </a:solidFill>
              </a:rPr>
              <a:t>vehanora</a:t>
            </a:r>
            <a:r>
              <a:rPr lang="es-ES" sz="2400" i="1" dirty="0" smtClean="0">
                <a:solidFill>
                  <a:schemeClr val="accent4"/>
                </a:solidFill>
              </a:rPr>
              <a:t>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ES" sz="2400" dirty="0" smtClean="0">
                <a:solidFill>
                  <a:schemeClr val="accent4"/>
                </a:solidFill>
              </a:rPr>
              <a:t>Y él hará volver el corazón de los padres hacia Dios por medio de los hijos, y el corazón de los hijos hacia Dios por medio de sus padres, para que Yo no venga y hiera la tierra con destrucción. He aquí que Yo os voy a enviar a Elías, el profeta, antes de que venga el día grande y temeroso del Eterno.</a:t>
            </a:r>
            <a:endParaRPr lang="es-CO" sz="2400" dirty="0" smtClean="0">
              <a:solidFill>
                <a:schemeClr val="accent4"/>
              </a:solidFill>
              <a:latin typeface="Calibri" charset="0"/>
            </a:endParaRP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endParaRPr lang="es-CO" sz="2400" dirty="0">
              <a:solidFill>
                <a:schemeClr val="tx2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 advTm="1024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2560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smtClean="0"/>
              <a:t>BERESHIT-  </a:t>
            </a:r>
            <a:r>
              <a:rPr lang="he-IL" sz="4400" smtClean="0">
                <a:cs typeface="Tahoma" charset="0"/>
              </a:rPr>
              <a:t>ספר בראשית</a:t>
            </a:r>
            <a:endParaRPr lang="en-US" sz="4400" smtClean="0">
              <a:cs typeface="Tahoma" charset="0"/>
            </a:endParaRP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accent4"/>
                </a:solidFill>
                <a:latin typeface="Calibri" charset="0"/>
              </a:rPr>
              <a:t>En Amos 9:11 se nos dice: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300" b="1" u="none" strike="noStrike" dirty="0" smtClean="0">
                <a:solidFill>
                  <a:schemeClr val="accent4"/>
                </a:solidFill>
              </a:rPr>
              <a:t>9:11  </a:t>
            </a:r>
            <a:r>
              <a:rPr lang="en-US" sz="2300" dirty="0" err="1" smtClean="0">
                <a:solidFill>
                  <a:schemeClr val="accent4"/>
                </a:solidFill>
              </a:rPr>
              <a:t>Bayom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hahu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akim</a:t>
            </a:r>
            <a:r>
              <a:rPr lang="en-US" sz="2300" dirty="0" smtClean="0">
                <a:solidFill>
                  <a:schemeClr val="accent4"/>
                </a:solidFill>
              </a:rPr>
              <a:t> et-</a:t>
            </a:r>
            <a:r>
              <a:rPr lang="en-US" sz="2300" dirty="0" err="1" smtClean="0">
                <a:solidFill>
                  <a:schemeClr val="accent4"/>
                </a:solidFill>
              </a:rPr>
              <a:t>sukat</a:t>
            </a:r>
            <a:r>
              <a:rPr lang="en-US" sz="2300" dirty="0" smtClean="0">
                <a:solidFill>
                  <a:schemeClr val="accent4"/>
                </a:solidFill>
              </a:rPr>
              <a:t> David </a:t>
            </a:r>
            <a:r>
              <a:rPr lang="en-US" sz="2300" dirty="0" err="1" smtClean="0">
                <a:solidFill>
                  <a:schemeClr val="accent4"/>
                </a:solidFill>
              </a:rPr>
              <a:t>hanofelet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vegadarti</a:t>
            </a:r>
            <a:r>
              <a:rPr lang="en-US" sz="2300" dirty="0" smtClean="0">
                <a:solidFill>
                  <a:schemeClr val="accent4"/>
                </a:solidFill>
              </a:rPr>
              <a:t> et-</a:t>
            </a:r>
            <a:r>
              <a:rPr lang="en-US" sz="2300" dirty="0" err="1" smtClean="0">
                <a:solidFill>
                  <a:schemeClr val="accent4"/>
                </a:solidFill>
              </a:rPr>
              <a:t>pirtseyhen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vaharisotav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akim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uvenitiha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kimey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olam</a:t>
            </a:r>
            <a:r>
              <a:rPr lang="en-US" sz="2300" dirty="0" smtClean="0">
                <a:solidFill>
                  <a:schemeClr val="accent4"/>
                </a:solidFill>
              </a:rPr>
              <a:t>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300" dirty="0" smtClean="0">
                <a:solidFill>
                  <a:schemeClr val="accent4"/>
                </a:solidFill>
              </a:rPr>
              <a:t>En </a:t>
            </a:r>
            <a:r>
              <a:rPr lang="en-US" sz="2300" dirty="0" err="1" smtClean="0">
                <a:solidFill>
                  <a:schemeClr val="accent4"/>
                </a:solidFill>
              </a:rPr>
              <a:t>aquel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día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levantaré</a:t>
            </a:r>
            <a:r>
              <a:rPr lang="en-US" sz="2300" dirty="0" smtClean="0">
                <a:solidFill>
                  <a:schemeClr val="accent4"/>
                </a:solidFill>
              </a:rPr>
              <a:t> el </a:t>
            </a:r>
            <a:r>
              <a:rPr lang="en-US" sz="2300" dirty="0" err="1" smtClean="0">
                <a:solidFill>
                  <a:schemeClr val="accent4"/>
                </a:solidFill>
              </a:rPr>
              <a:t>reino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caído</a:t>
            </a:r>
            <a:r>
              <a:rPr lang="en-US" sz="2300" dirty="0" smtClean="0">
                <a:solidFill>
                  <a:schemeClr val="accent4"/>
                </a:solidFill>
              </a:rPr>
              <a:t> de la casa de David, y </a:t>
            </a:r>
            <a:r>
              <a:rPr lang="en-US" sz="2300" dirty="0" err="1" smtClean="0">
                <a:solidFill>
                  <a:schemeClr val="accent4"/>
                </a:solidFill>
              </a:rPr>
              <a:t>repararé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sus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brechas</a:t>
            </a:r>
            <a:r>
              <a:rPr lang="en-US" sz="2300" dirty="0" smtClean="0">
                <a:solidFill>
                  <a:schemeClr val="accent4"/>
                </a:solidFill>
              </a:rPr>
              <a:t>, y </a:t>
            </a:r>
            <a:r>
              <a:rPr lang="en-US" sz="2300" dirty="0" err="1" smtClean="0">
                <a:solidFill>
                  <a:schemeClr val="accent4"/>
                </a:solidFill>
              </a:rPr>
              <a:t>levantaré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sus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ruinas</a:t>
            </a:r>
            <a:r>
              <a:rPr lang="en-US" sz="2300" dirty="0" smtClean="0">
                <a:solidFill>
                  <a:schemeClr val="accent4"/>
                </a:solidFill>
              </a:rPr>
              <a:t>; y lo </a:t>
            </a:r>
            <a:r>
              <a:rPr lang="en-US" sz="2300" dirty="0" err="1" smtClean="0">
                <a:solidFill>
                  <a:schemeClr val="accent4"/>
                </a:solidFill>
              </a:rPr>
              <a:t>reedificaré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como</a:t>
            </a:r>
            <a:r>
              <a:rPr lang="en-US" sz="2300" dirty="0" smtClean="0">
                <a:solidFill>
                  <a:schemeClr val="accent4"/>
                </a:solidFill>
              </a:rPr>
              <a:t> en los </a:t>
            </a:r>
            <a:r>
              <a:rPr lang="en-US" sz="2300" dirty="0" err="1" smtClean="0">
                <a:solidFill>
                  <a:schemeClr val="accent4"/>
                </a:solidFill>
              </a:rPr>
              <a:t>días</a:t>
            </a:r>
            <a:r>
              <a:rPr lang="en-US" sz="2300" dirty="0" smtClean="0">
                <a:solidFill>
                  <a:schemeClr val="accent4"/>
                </a:solidFill>
              </a:rPr>
              <a:t> de la </a:t>
            </a:r>
            <a:r>
              <a:rPr lang="en-US" sz="2300" dirty="0" err="1" smtClean="0">
                <a:solidFill>
                  <a:schemeClr val="accent4"/>
                </a:solidFill>
              </a:rPr>
              <a:t>antigüedad</a:t>
            </a:r>
            <a:r>
              <a:rPr lang="en-US" sz="2300" dirty="0" smtClean="0">
                <a:solidFill>
                  <a:schemeClr val="accent4"/>
                </a:solidFill>
              </a:rPr>
              <a:t>; 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300" b="1" u="none" strike="noStrike" dirty="0" smtClean="0">
                <a:solidFill>
                  <a:schemeClr val="accent4"/>
                </a:solidFill>
              </a:rPr>
              <a:t>9:12</a:t>
            </a:r>
            <a:r>
              <a:rPr lang="en-US" sz="2300" dirty="0">
                <a:solidFill>
                  <a:schemeClr val="accent4"/>
                </a:solidFill>
              </a:rPr>
              <a:t> 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Lema'an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yirshu</a:t>
            </a:r>
            <a:r>
              <a:rPr lang="en-US" sz="2300" dirty="0" smtClean="0">
                <a:solidFill>
                  <a:schemeClr val="accent4"/>
                </a:solidFill>
              </a:rPr>
              <a:t> et-</a:t>
            </a:r>
            <a:r>
              <a:rPr lang="en-US" sz="2300" dirty="0" err="1" smtClean="0">
                <a:solidFill>
                  <a:schemeClr val="accent4"/>
                </a:solidFill>
              </a:rPr>
              <a:t>she'erit</a:t>
            </a:r>
            <a:r>
              <a:rPr lang="en-US" sz="2300" dirty="0" smtClean="0">
                <a:solidFill>
                  <a:schemeClr val="accent4"/>
                </a:solidFill>
              </a:rPr>
              <a:t> Edom </a:t>
            </a:r>
            <a:r>
              <a:rPr lang="en-US" sz="2300" dirty="0" err="1" smtClean="0">
                <a:solidFill>
                  <a:schemeClr val="accent4"/>
                </a:solidFill>
              </a:rPr>
              <a:t>vejol-hagoyim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asher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nikra-shemi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aleyhem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ne'um-Adonay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oseh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zot</a:t>
            </a:r>
            <a:r>
              <a:rPr lang="en-US" sz="2300" dirty="0" smtClean="0">
                <a:solidFill>
                  <a:schemeClr val="accent4"/>
                </a:solidFill>
              </a:rPr>
              <a:t>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n-US" sz="2300" dirty="0" err="1" smtClean="0">
                <a:solidFill>
                  <a:schemeClr val="accent4"/>
                </a:solidFill>
              </a:rPr>
              <a:t>para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que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ellos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posean</a:t>
            </a:r>
            <a:r>
              <a:rPr lang="en-US" sz="2300" dirty="0" smtClean="0">
                <a:solidFill>
                  <a:schemeClr val="accent4"/>
                </a:solidFill>
              </a:rPr>
              <a:t> el </a:t>
            </a:r>
            <a:r>
              <a:rPr lang="en-US" sz="2300" dirty="0" err="1" smtClean="0">
                <a:solidFill>
                  <a:schemeClr val="accent4"/>
                </a:solidFill>
              </a:rPr>
              <a:t>residuo</a:t>
            </a:r>
            <a:r>
              <a:rPr lang="en-US" sz="2300" dirty="0" smtClean="0">
                <a:solidFill>
                  <a:schemeClr val="accent4"/>
                </a:solidFill>
              </a:rPr>
              <a:t> de Edom y </a:t>
            </a:r>
            <a:r>
              <a:rPr lang="en-US" sz="2300" dirty="0" err="1" smtClean="0">
                <a:solidFill>
                  <a:schemeClr val="accent4"/>
                </a:solidFill>
              </a:rPr>
              <a:t>todas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las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naciones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que</a:t>
            </a:r>
            <a:r>
              <a:rPr lang="en-US" sz="2300" dirty="0" smtClean="0">
                <a:solidFill>
                  <a:schemeClr val="accent4"/>
                </a:solidFill>
              </a:rPr>
              <a:t> son </a:t>
            </a:r>
            <a:r>
              <a:rPr lang="en-US" sz="2300" dirty="0" err="1" smtClean="0">
                <a:solidFill>
                  <a:schemeClr val="accent4"/>
                </a:solidFill>
              </a:rPr>
              <a:t>llamadas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por</a:t>
            </a:r>
            <a:r>
              <a:rPr lang="en-US" sz="2300" dirty="0" smtClean="0">
                <a:solidFill>
                  <a:schemeClr val="accent4"/>
                </a:solidFill>
              </a:rPr>
              <a:t> mi </a:t>
            </a:r>
            <a:r>
              <a:rPr lang="en-US" sz="2300" dirty="0" err="1" smtClean="0">
                <a:solidFill>
                  <a:schemeClr val="accent4"/>
                </a:solidFill>
              </a:rPr>
              <a:t>nombre</a:t>
            </a:r>
            <a:r>
              <a:rPr lang="en-US" sz="2300" dirty="0" smtClean="0">
                <a:solidFill>
                  <a:schemeClr val="accent4"/>
                </a:solidFill>
              </a:rPr>
              <a:t>, dice el </a:t>
            </a:r>
            <a:r>
              <a:rPr lang="en-US" sz="2300" dirty="0" err="1" smtClean="0">
                <a:solidFill>
                  <a:schemeClr val="accent4"/>
                </a:solidFill>
              </a:rPr>
              <a:t>Eterno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que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hace</a:t>
            </a:r>
            <a:r>
              <a:rPr lang="en-US" sz="2300" dirty="0" smtClean="0">
                <a:solidFill>
                  <a:schemeClr val="accent4"/>
                </a:solidFill>
              </a:rPr>
              <a:t> </a:t>
            </a:r>
            <a:r>
              <a:rPr lang="en-US" sz="2300" dirty="0" err="1" smtClean="0">
                <a:solidFill>
                  <a:schemeClr val="accent4"/>
                </a:solidFill>
              </a:rPr>
              <a:t>esto</a:t>
            </a:r>
            <a:r>
              <a:rPr lang="en-US" sz="2300" dirty="0" smtClean="0">
                <a:solidFill>
                  <a:schemeClr val="accent4"/>
                </a:solidFill>
              </a:rPr>
              <a:t>.</a:t>
            </a:r>
            <a:endParaRPr lang="es-CO" sz="2300" dirty="0" smtClean="0">
              <a:solidFill>
                <a:schemeClr val="accent4"/>
              </a:solidFill>
              <a:latin typeface="Calibri" charset="0"/>
            </a:endParaRP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endParaRPr lang="es-CO" sz="2400" dirty="0">
              <a:solidFill>
                <a:schemeClr val="tx2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 advTm="1024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2560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smtClean="0"/>
              <a:t>BERESHIT-  </a:t>
            </a:r>
            <a:r>
              <a:rPr lang="he-IL" sz="4400" smtClean="0">
                <a:cs typeface="Tahoma" charset="0"/>
              </a:rPr>
              <a:t>ספר בראשית</a:t>
            </a:r>
            <a:endParaRPr lang="en-US" sz="4400" smtClean="0">
              <a:cs typeface="Tahoma" charset="0"/>
            </a:endParaRP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De acuerdo con lo anterior el Mesías es llamado Bar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Nafli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en una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discución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del Rabí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Najman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que preguntó al Rabí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Yitzjak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: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“ Has oído cuándo vendrá Bar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Nafli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?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Rabí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Yitzjak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respondió: Quién es Bar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Nafli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?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Rabí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Najman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: El Mesías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Rabí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Yitzjak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preguntó: Llamas tu al Mesías Bar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Nafli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?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Rabí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Najman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: Si, porque está escrito:  ‘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Bayom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hahum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akim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et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sukat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David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hanofelet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’ –En aquel día levantaré el reino caído de la casa de David-</a:t>
            </a:r>
            <a:endParaRPr lang="es-CO" sz="2400" dirty="0">
              <a:solidFill>
                <a:schemeClr val="tx2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 advTm="1024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2560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smtClean="0"/>
              <a:t>BERESHIT-  </a:t>
            </a:r>
            <a:r>
              <a:rPr lang="he-IL" sz="4400" smtClean="0">
                <a:cs typeface="Tahoma" charset="0"/>
              </a:rPr>
              <a:t>ספר בראשית</a:t>
            </a:r>
            <a:endParaRPr lang="en-US" sz="4400" smtClean="0">
              <a:cs typeface="Tahoma" charset="0"/>
            </a:endParaRP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De acuerdo con lo anterior el Mesías es llamado Bar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Nafli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en una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discución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del Rabí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Najman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que preguntó al Rabí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Yitzjak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: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“ Has oído cuándo vendrá Bar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Nafli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?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Rabí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Yitzjak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respondió: Quién es Bar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Nafli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?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Rabí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Najman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: El Mesías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Rabí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Yitzjak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preguntó: Llamas tu al Mesías Bar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Nafli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?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Rabí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Najman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: Si, porque está escrito:  ‘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Bayom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hahum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akim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et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sukat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David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hanofelet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’ –En aquel día levantaré el reino caído de la casa de David-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La casa de David que esta caída -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hanofelet</a:t>
            </a:r>
            <a:endParaRPr lang="es-CO" sz="2400" dirty="0">
              <a:solidFill>
                <a:schemeClr val="tx2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 advTm="1024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2560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dirty="0" smtClean="0"/>
              <a:t>BERESHIT-  </a:t>
            </a:r>
            <a:r>
              <a:rPr lang="he-IL" sz="4400" dirty="0" smtClean="0">
                <a:cs typeface="Tahoma" charset="0"/>
              </a:rPr>
              <a:t>ספר בראשית</a:t>
            </a:r>
            <a:endParaRPr lang="en-US" sz="4400" dirty="0" smtClean="0">
              <a:cs typeface="Tahoma" charset="0"/>
            </a:endParaRP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De acuerdo a Amos y a estos Sabios el Mesías es llamado Bar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Nafli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–el Hijo del Caído.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Al darle al Mesías el nombre de Bar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Nafli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, el hijo del caído reino de David, la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Gemará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se dirige hacia la continuidad de la Dinastía de David.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El Mesías no levantará una nueva Dinastía sino que restaurará la Dinastía actual que está caída.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Por esta razón, el verso se refiere a la monarquía de David como una ‘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sukat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’ –un tabernáculo, en vez de ‘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beit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’ –casa, que es el término mas común para una dinastía real.</a:t>
            </a:r>
            <a:endParaRPr lang="es-CO" sz="2400" dirty="0">
              <a:solidFill>
                <a:schemeClr val="tx2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 advTm="1024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2560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dirty="0" smtClean="0"/>
              <a:t>BERESHIT-  </a:t>
            </a:r>
            <a:r>
              <a:rPr lang="he-IL" sz="4400" dirty="0" smtClean="0">
                <a:cs typeface="Tahoma" charset="0"/>
              </a:rPr>
              <a:t>ספר בראשית</a:t>
            </a:r>
            <a:endParaRPr lang="en-US" sz="4400" dirty="0" smtClean="0">
              <a:cs typeface="Tahoma" charset="0"/>
            </a:endParaRP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Cuál es la razón para dicha diferencia?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Cuando una casa colapsa, su estructura es típicamente arruinada y una completamente nueva debe ser levantada en su lugar.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Pero cuando un tabernáculo colapsa, su estructura original es fácilmente restaurada a su anterior estado.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Rambam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escribe: ‘el rey mesiánico levantará y restaurará la monarquía de David a su antiguo estado, a su dominio original –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Hiljut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Melajim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11:1.</a:t>
            </a:r>
            <a:endParaRPr lang="es-CO" sz="2400" dirty="0">
              <a:solidFill>
                <a:schemeClr val="tx2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 advTm="1024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2560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dirty="0" smtClean="0"/>
              <a:t>BERESHIT-  </a:t>
            </a:r>
            <a:r>
              <a:rPr lang="he-IL" sz="4400" dirty="0" smtClean="0">
                <a:cs typeface="Tahoma" charset="0"/>
              </a:rPr>
              <a:t>ספר בראשית</a:t>
            </a:r>
            <a:endParaRPr lang="en-US" sz="4400" dirty="0" smtClean="0">
              <a:cs typeface="Tahoma" charset="0"/>
            </a:endParaRP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b="1" dirty="0" smtClean="0">
                <a:solidFill>
                  <a:schemeClr val="tx2"/>
                </a:solidFill>
                <a:latin typeface="Calibri" charset="0"/>
              </a:rPr>
              <a:t>Valor de la </a:t>
            </a:r>
            <a:r>
              <a:rPr lang="es-CO" sz="2400" b="1" dirty="0" err="1" smtClean="0">
                <a:solidFill>
                  <a:schemeClr val="tx2"/>
                </a:solidFill>
                <a:latin typeface="Calibri" charset="0"/>
              </a:rPr>
              <a:t>Gematria</a:t>
            </a:r>
            <a:endParaRPr lang="es-CO" sz="2400" b="1" dirty="0" smtClean="0">
              <a:solidFill>
                <a:schemeClr val="tx2"/>
              </a:solidFill>
              <a:latin typeface="Calibri" charset="0"/>
            </a:endParaRP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Anaf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Yosef y Ben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Yohada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señalan que Bar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Nafli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tiene el mismo valor numérico de Ben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Yishai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, el hijo de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Isaí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בר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נפלי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 = 372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בן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ישי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    = 372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Aruj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LaNer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sugiere que Rabí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Yitzjak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usó el término Bar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Nafli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 (el caído) como opuesto al Mesías, porque él no simplemente estaba preguntando cuándo el Mesías iba a venir, sino que estaba inquieto por saber hasta qué tan bajo la gente iba a caer antes de que él viniera.</a:t>
            </a:r>
            <a:endParaRPr lang="es-CO" sz="2400" dirty="0">
              <a:solidFill>
                <a:schemeClr val="tx2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 advTm="1024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2560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dirty="0" smtClean="0"/>
              <a:t>BERESHIT-  </a:t>
            </a:r>
            <a:r>
              <a:rPr lang="he-IL" sz="4400" dirty="0" smtClean="0">
                <a:cs typeface="Tahoma" charset="0"/>
              </a:rPr>
              <a:t>ספר בראשית</a:t>
            </a:r>
            <a:endParaRPr lang="en-US" sz="4400" dirty="0" smtClean="0">
              <a:cs typeface="Tahoma" charset="0"/>
            </a:endParaRP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b="1" dirty="0" smtClean="0">
                <a:solidFill>
                  <a:schemeClr val="tx2"/>
                </a:solidFill>
                <a:latin typeface="Calibri" charset="0"/>
              </a:rPr>
              <a:t>Cuándo vendría el Mesías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No hay nada claro sobre cuándo podría ser el arribo del Mesías 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Rambam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escribe que todo este asunto y todo lo que se relacione con ello nadie lo sabe, y nadie sabrá cuando pasan sino hasta estas cosas pasen.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Porque todas estas cosas estuvieron oscuras para nuestros Profetas.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Tampoco nuestros Sabios tienen una clara visión sobre este particular.</a:t>
            </a:r>
            <a:endParaRPr lang="es-CO" sz="2400" dirty="0">
              <a:solidFill>
                <a:schemeClr val="tx2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 advTm="1024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pic>
        <p:nvPicPr>
          <p:cNvPr id="2560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7297738" cy="445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dirty="0" smtClean="0"/>
              <a:t>BERESHIT-  </a:t>
            </a:r>
            <a:r>
              <a:rPr lang="he-IL" sz="4400" dirty="0" smtClean="0">
                <a:cs typeface="Tahoma" charset="0"/>
              </a:rPr>
              <a:t>ספר בראשית</a:t>
            </a:r>
            <a:endParaRPr lang="en-US" sz="4400" dirty="0" smtClean="0">
              <a:cs typeface="Tahoma" charset="0"/>
            </a:endParaRP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b="1" dirty="0" smtClean="0">
                <a:solidFill>
                  <a:schemeClr val="tx2"/>
                </a:solidFill>
                <a:latin typeface="Calibri" charset="0"/>
              </a:rPr>
              <a:t>Cuándo vendría el Mesías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Realmente, el Mesías vendrá después de un ciclo de Siete años  como enseña una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Baraita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Estos ciclos de 7 años son conocidos como el “Año de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shemitá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”  cuando la tierra de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Eretz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Israel se deja sin trabajar y las deudas adquiridas a priori se perdonan.</a:t>
            </a:r>
          </a:p>
          <a:p>
            <a:pPr marL="338138" indent="-338138">
              <a:lnSpc>
                <a:spcPct val="102000"/>
              </a:lnSpc>
              <a:spcBef>
                <a:spcPts val="800"/>
              </a:spcBef>
              <a:buFont typeface="Arial" charset="0"/>
              <a:buChar char="•"/>
              <a:tabLst>
                <a:tab pos="338138" algn="l"/>
                <a:tab pos="795338" algn="l"/>
                <a:tab pos="1252538" algn="l"/>
                <a:tab pos="1709738" algn="l"/>
                <a:tab pos="2166938" algn="l"/>
                <a:tab pos="2624138" algn="l"/>
                <a:tab pos="3081338" algn="l"/>
                <a:tab pos="3538538" algn="l"/>
                <a:tab pos="3995738" algn="l"/>
                <a:tab pos="4452938" algn="l"/>
                <a:tab pos="4910138" algn="l"/>
                <a:tab pos="5367338" algn="l"/>
                <a:tab pos="5824538" algn="l"/>
                <a:tab pos="6281738" algn="l"/>
                <a:tab pos="6738938" algn="l"/>
                <a:tab pos="7196138" algn="l"/>
                <a:tab pos="7653338" algn="l"/>
                <a:tab pos="8110538" algn="l"/>
                <a:tab pos="8567738" algn="l"/>
                <a:tab pos="9024938" algn="l"/>
                <a:tab pos="9482138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Entonces, el año en que venga será el octavo año que se conoce como “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Motzei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 </a:t>
            </a:r>
            <a:r>
              <a:rPr lang="es-CO" sz="2400" dirty="0" err="1" smtClean="0">
                <a:solidFill>
                  <a:schemeClr val="tx2"/>
                </a:solidFill>
                <a:latin typeface="Calibri" charset="0"/>
              </a:rPr>
              <a:t>Sheviit</a:t>
            </a:r>
            <a:r>
              <a:rPr lang="es-CO" sz="2400" dirty="0" smtClean="0">
                <a:solidFill>
                  <a:schemeClr val="tx2"/>
                </a:solidFill>
                <a:latin typeface="Calibri" charset="0"/>
              </a:rPr>
              <a:t>” –Las Secuelas del Séptimo.</a:t>
            </a:r>
            <a:endParaRPr lang="es-CO" sz="2400" dirty="0">
              <a:solidFill>
                <a:schemeClr val="tx2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 advTm="1024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5/3/16</a:t>
            </a:r>
          </a:p>
        </p:txBody>
      </p:sp>
      <p:sp>
        <p:nvSpPr>
          <p:cNvPr id="2662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38150"/>
            <a:ext cx="7772400" cy="1471613"/>
          </a:xfrm>
        </p:spPr>
        <p:txBody>
          <a:bodyPr lIns="0" tIns="0" rIns="0" bIns="0"/>
          <a:lstStyle/>
          <a:p>
            <a:pPr eaLnBrk="1" hangingPunct="1"/>
            <a:endParaRPr lang="en-US" smtClean="0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662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6630" name="Rectangle 4"/>
          <p:cNvSpPr>
            <a:spLocks noChangeArrowheads="1"/>
          </p:cNvSpPr>
          <p:nvPr/>
        </p:nvSpPr>
        <p:spPr bwMode="auto">
          <a:xfrm>
            <a:off x="609600" y="1981200"/>
            <a:ext cx="7924800" cy="44196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65160" rIns="90000" bIns="45000"/>
          <a:lstStyle/>
          <a:p>
            <a:pPr hangingPunct="1">
              <a:lnSpc>
                <a:spcPct val="92000"/>
              </a:lnSpc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Fuentes: Torah, Talmud, Jewish Concepts, Wikipedia,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Kabbalah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Online,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Zohar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Rambán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Rashí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, Maimonides,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Bereshit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con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Rashí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, El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</a:rPr>
              <a:t>Jumash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, </a:t>
            </a:r>
          </a:p>
          <a:p>
            <a:pPr hangingPunct="1">
              <a:lnSpc>
                <a:spcPct val="92000"/>
              </a:lnSpc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 </a:t>
            </a:r>
          </a:p>
          <a:p>
            <a:pPr algn="ctr" hangingPunct="1">
              <a:lnSpc>
                <a:spcPct val="92000"/>
              </a:lnSpc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err="1">
                <a:solidFill>
                  <a:srgbClr val="000000"/>
                </a:solidFill>
                <a:latin typeface="Calibri" charset="0"/>
              </a:rPr>
              <a:t>Derechos</a:t>
            </a:r>
            <a:r>
              <a:rPr lang="en-US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</a:rPr>
              <a:t>Reservados</a:t>
            </a:r>
            <a:r>
              <a:rPr lang="en-US" dirty="0">
                <a:solidFill>
                  <a:srgbClr val="000000"/>
                </a:solidFill>
                <a:latin typeface="Calibri" charset="0"/>
              </a:rPr>
              <a:t> Shalom </a:t>
            </a:r>
            <a:r>
              <a:rPr lang="en-US" dirty="0" err="1">
                <a:solidFill>
                  <a:srgbClr val="000000"/>
                </a:solidFill>
                <a:latin typeface="Calibri" charset="0"/>
              </a:rPr>
              <a:t>Haverim</a:t>
            </a:r>
            <a:r>
              <a:rPr lang="en-US" dirty="0">
                <a:solidFill>
                  <a:srgbClr val="000000"/>
                </a:solidFill>
                <a:latin typeface="Calibri" charset="0"/>
              </a:rPr>
              <a:t> Org</a:t>
            </a:r>
          </a:p>
          <a:p>
            <a:pPr algn="ctr" hangingPunct="1">
              <a:lnSpc>
                <a:spcPct val="92000"/>
              </a:lnSpc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>
                <a:solidFill>
                  <a:srgbClr val="CCCCFF"/>
                </a:solidFill>
                <a:latin typeface="Calibri" charset="0"/>
                <a:hlinkClick r:id="rId5"/>
              </a:rPr>
              <a:t>http://www.shalomhaverim.org</a:t>
            </a:r>
          </a:p>
          <a:p>
            <a:pPr algn="ctr" hangingPunct="1">
              <a:lnSpc>
                <a:spcPct val="92000"/>
              </a:lnSpc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>
                <a:solidFill>
                  <a:srgbClr val="000000"/>
                </a:solidFill>
                <a:latin typeface="Calibri" charset="0"/>
              </a:rPr>
              <a:t>Director: -</a:t>
            </a:r>
          </a:p>
          <a:p>
            <a:pPr algn="ctr" hangingPunct="1">
              <a:lnSpc>
                <a:spcPct val="92000"/>
              </a:lnSpc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>
                <a:solidFill>
                  <a:srgbClr val="000000"/>
                </a:solidFill>
                <a:latin typeface="Calibri" charset="0"/>
              </a:rPr>
              <a:t>ELIYAHU BAYONA BEN YOSEF</a:t>
            </a:r>
          </a:p>
          <a:p>
            <a:pPr algn="ctr" hangingPunct="1">
              <a:lnSpc>
                <a:spcPct val="92000"/>
              </a:lnSpc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dirty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>
                <a:solidFill>
                  <a:srgbClr val="000000"/>
                </a:solidFill>
                <a:latin typeface="Calibri" charset="0"/>
              </a:rPr>
              <a:t>7 </a:t>
            </a:r>
            <a:r>
              <a:rPr lang="en-US" dirty="0">
                <a:solidFill>
                  <a:srgbClr val="000000"/>
                </a:solidFill>
                <a:latin typeface="Calibri" charset="0"/>
              </a:rPr>
              <a:t>IYAR 5776 – </a:t>
            </a:r>
            <a:r>
              <a:rPr lang="en-US" dirty="0" smtClean="0">
                <a:solidFill>
                  <a:srgbClr val="000000"/>
                </a:solidFill>
                <a:latin typeface="Calibri" charset="0"/>
              </a:rPr>
              <a:t>15 </a:t>
            </a:r>
            <a:r>
              <a:rPr lang="en-US" dirty="0">
                <a:solidFill>
                  <a:srgbClr val="000000"/>
                </a:solidFill>
                <a:latin typeface="Calibri" charset="0"/>
              </a:rPr>
              <a:t>MAYO, 2016- Monsey New York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alibri"/>
        <a:ea typeface="MS Gothic"/>
        <a:cs typeface=""/>
      </a:majorFont>
      <a:minorFont>
        <a:latin typeface="Calibri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alibri"/>
        <a:ea typeface="MS Gothic"/>
        <a:cs typeface=""/>
      </a:majorFont>
      <a:minorFont>
        <a:latin typeface="Calibri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35135</TotalTime>
  <Words>2001</Words>
  <Application>Microsoft Office PowerPoint</Application>
  <PresentationFormat>On-screen Show (4:3)</PresentationFormat>
  <Paragraphs>183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MS Gothic</vt:lpstr>
      <vt:lpstr>Times New Roman</vt:lpstr>
      <vt:lpstr>Calibri</vt:lpstr>
      <vt:lpstr>Tahoma</vt:lpstr>
      <vt:lpstr>Wingdings</vt:lpstr>
      <vt:lpstr>Office Theme</vt:lpstr>
      <vt:lpstr>1_Office Theme</vt:lpstr>
      <vt:lpstr>Slide 1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ELIYAHU</cp:lastModifiedBy>
  <cp:revision>55</cp:revision>
  <cp:lastPrinted>1601-01-01T00:00:00Z</cp:lastPrinted>
  <dcterms:created xsi:type="dcterms:W3CDTF">1601-01-01T00:00:00Z</dcterms:created>
  <dcterms:modified xsi:type="dcterms:W3CDTF">2016-05-15T22:47:16Z</dcterms:modified>
</cp:coreProperties>
</file>