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8" r:id="rId2"/>
    <p:sldId id="257" r:id="rId3"/>
    <p:sldId id="259" r:id="rId4"/>
    <p:sldId id="260" r:id="rId5"/>
    <p:sldId id="261" r:id="rId6"/>
    <p:sldId id="262" r:id="rId7"/>
    <p:sldId id="263" r:id="rId8"/>
    <p:sldId id="264" r:id="rId9"/>
    <p:sldId id="265" r:id="rId10"/>
    <p:sldId id="266" r:id="rId11"/>
    <p:sldId id="267" r:id="rId12"/>
    <p:sldId id="290" r:id="rId13"/>
    <p:sldId id="268" r:id="rId14"/>
    <p:sldId id="269" r:id="rId15"/>
    <p:sldId id="270" r:id="rId16"/>
    <p:sldId id="271" r:id="rId17"/>
    <p:sldId id="272" r:id="rId18"/>
    <p:sldId id="273" r:id="rId19"/>
    <p:sldId id="274" r:id="rId20"/>
    <p:sldId id="275" r:id="rId21"/>
    <p:sldId id="276" r:id="rId22"/>
    <p:sldId id="277" r:id="rId23"/>
    <p:sldId id="291" r:id="rId24"/>
    <p:sldId id="292" r:id="rId25"/>
    <p:sldId id="278" r:id="rId26"/>
    <p:sldId id="288" r:id="rId27"/>
    <p:sldId id="279" r:id="rId28"/>
    <p:sldId id="280" r:id="rId29"/>
    <p:sldId id="281" r:id="rId30"/>
    <p:sldId id="282" r:id="rId31"/>
    <p:sldId id="283" r:id="rId32"/>
    <p:sldId id="284" r:id="rId33"/>
    <p:sldId id="285" r:id="rId34"/>
    <p:sldId id="286" r:id="rId35"/>
    <p:sldId id="287" r:id="rId36"/>
    <p:sldId id="28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67" y="-1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FEB72A-36B7-43B8-A2AD-B99B547A0060}" type="datetimeFigureOut">
              <a:rPr lang="es-CO" smtClean="0"/>
              <a:pPr/>
              <a:t>22/03/2016</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E184B4-8309-49D9-8AE7-E90094E2266D}" type="slidenum">
              <a:rPr lang="es-CO" smtClean="0"/>
              <a:pPr/>
              <a:t>‹Nº›</a:t>
            </a:fld>
            <a:endParaRPr lang="es-C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CO"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6CC9817-57D9-47C6-B39C-CA71E31B4315}" type="slidenum">
              <a:rPr smtClean="0"/>
              <a:pPr>
                <a:defRPr/>
              </a:pPr>
              <a:t>4</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0B580C6-1CF9-422B-BCAA-1DD4D486C023}" type="slidenum">
              <a:rPr smtClean="0"/>
              <a:pPr>
                <a:defRPr/>
              </a:pPr>
              <a:t>13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4A37502-BEAE-44A6-BD84-1DED5BB2FE9D}" type="slidenum">
              <a:rPr smtClean="0"/>
              <a:pPr>
                <a:defRPr/>
              </a:pPr>
              <a:t>14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8159402-7C3F-42D2-B497-2744B483A144}" type="slidenum">
              <a:rPr smtClean="0"/>
              <a:pPr>
                <a:defRPr/>
              </a:pPr>
              <a:t>15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imagen de diapositiva"/>
          <p:cNvSpPr>
            <a:spLocks noGrp="1" noRot="1" noChangeAspect="1" noTextEdit="1"/>
          </p:cNvSpPr>
          <p:nvPr>
            <p:ph type="sldImg"/>
          </p:nvPr>
        </p:nvSpPr>
        <p:spPr>
          <a:ln/>
        </p:spPr>
      </p:sp>
      <p:sp>
        <p:nvSpPr>
          <p:cNvPr id="4403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7C58DD0-52F0-4CD9-BC6E-E1873C8F1198}" type="slidenum">
              <a:rPr smtClean="0"/>
              <a:pPr>
                <a:defRPr/>
              </a:pPr>
              <a:t>16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a:ln/>
        </p:spPr>
      </p:sp>
      <p:sp>
        <p:nvSpPr>
          <p:cNvPr id="4505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3247EE3-577C-4681-A62D-243CE37F831A}" type="slidenum">
              <a:rPr smtClean="0"/>
              <a:pPr>
                <a:defRPr/>
              </a:pPr>
              <a:t>17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a:ln/>
        </p:spPr>
      </p:sp>
      <p:sp>
        <p:nvSpPr>
          <p:cNvPr id="460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54A585E-9B21-409A-BD38-FF4CC3EB81C6}" type="slidenum">
              <a:rPr smtClean="0"/>
              <a:pPr>
                <a:defRPr/>
              </a:pPr>
              <a:t>18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Marcador de imagen de diapositiva"/>
          <p:cNvSpPr>
            <a:spLocks noGrp="1" noRot="1" noChangeAspect="1" noTextEdit="1"/>
          </p:cNvSpPr>
          <p:nvPr>
            <p:ph type="sldImg"/>
          </p:nvPr>
        </p:nvSpPr>
        <p:spPr>
          <a:ln/>
        </p:spPr>
      </p:sp>
      <p:sp>
        <p:nvSpPr>
          <p:cNvPr id="4710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4ECB50A-C6D8-4A67-B67F-6DEB2E83B146}" type="slidenum">
              <a:rPr smtClean="0"/>
              <a:pPr>
                <a:defRPr/>
              </a:pPr>
              <a:t>19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a:ln/>
        </p:spPr>
      </p:sp>
      <p:sp>
        <p:nvSpPr>
          <p:cNvPr id="481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7A8E09A-6D53-447F-B7B2-A5C370C87649}" type="slidenum">
              <a:rPr smtClean="0"/>
              <a:pPr>
                <a:defRPr/>
              </a:pPr>
              <a:t>20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Marcador de imagen de diapositiva"/>
          <p:cNvSpPr>
            <a:spLocks noGrp="1" noRot="1" noChangeAspect="1" noTextEdit="1"/>
          </p:cNvSpPr>
          <p:nvPr>
            <p:ph type="sldImg"/>
          </p:nvPr>
        </p:nvSpPr>
        <p:spPr>
          <a:ln/>
        </p:spPr>
      </p:sp>
      <p:sp>
        <p:nvSpPr>
          <p:cNvPr id="491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EE465D9-A28B-495F-B83E-C2FF9257C575}" type="slidenum">
              <a:rPr smtClean="0"/>
              <a:pPr>
                <a:defRPr/>
              </a:pPr>
              <a:t>21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a:ln/>
        </p:spPr>
      </p:sp>
      <p:sp>
        <p:nvSpPr>
          <p:cNvPr id="501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2E74067-890C-408A-9FFF-BEC30FD23D97}" type="slidenum">
              <a:rPr smtClean="0"/>
              <a:pPr>
                <a:defRPr/>
              </a:pPr>
              <a:t>22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a:ln/>
        </p:spPr>
      </p:sp>
      <p:sp>
        <p:nvSpPr>
          <p:cNvPr id="501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2E74067-890C-408A-9FFF-BEC30FD23D97}" type="slidenum">
              <a:rPr smtClean="0"/>
              <a:pPr>
                <a:defRPr/>
              </a:pPr>
              <a:t>23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a:ln/>
        </p:spPr>
      </p:sp>
      <p:sp>
        <p:nvSpPr>
          <p:cNvPr id="501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2E74067-890C-408A-9FFF-BEC30FD23D97}" type="slidenum">
              <a:rPr smtClean="0"/>
              <a:pPr>
                <a:defRPr/>
              </a:pPr>
              <a:t>24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7E1B77A-C362-4674-9760-1BE120C97B12}" type="slidenum">
              <a:rPr smtClean="0"/>
              <a:pPr>
                <a:defRPr/>
              </a:pPr>
              <a:t>25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a:ln/>
        </p:spPr>
      </p:sp>
      <p:sp>
        <p:nvSpPr>
          <p:cNvPr id="614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FE448BF7-C715-4BAD-B039-30C725B79E57}" type="slidenum">
              <a:rPr smtClean="0"/>
              <a:pPr>
                <a:defRPr/>
              </a:pPr>
              <a:t>26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a:ln/>
        </p:spPr>
      </p:sp>
      <p:sp>
        <p:nvSpPr>
          <p:cNvPr id="522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F1F6F4CA-59BF-41EC-B3DD-C2D782A96753}" type="slidenum">
              <a:rPr smtClean="0"/>
              <a:pPr>
                <a:defRPr/>
              </a:pPr>
              <a:t>27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a:ln/>
        </p:spPr>
      </p:sp>
      <p:sp>
        <p:nvSpPr>
          <p:cNvPr id="532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4A95F98-ADF6-4C31-84B3-2C8C60DAEAF6}" type="slidenum">
              <a:rPr smtClean="0"/>
              <a:pPr>
                <a:defRPr/>
              </a:pPr>
              <a:t>28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a:ln/>
        </p:spPr>
      </p:sp>
      <p:sp>
        <p:nvSpPr>
          <p:cNvPr id="542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4DA7821-EEF8-40C8-8DFA-197BBB81445C}" type="slidenum">
              <a:rPr smtClean="0"/>
              <a:pPr>
                <a:defRPr/>
              </a:pPr>
              <a:t>29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a:ln/>
        </p:spPr>
      </p:sp>
      <p:sp>
        <p:nvSpPr>
          <p:cNvPr id="552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F649B3D5-DF01-402F-A408-7614C7AE5E8F}" type="slidenum">
              <a:rPr smtClean="0"/>
              <a:pPr>
                <a:defRPr/>
              </a:pPr>
              <a:t>30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Marcador de imagen de diapositiva"/>
          <p:cNvSpPr>
            <a:spLocks noGrp="1" noRot="1" noChangeAspect="1" noTextEdit="1"/>
          </p:cNvSpPr>
          <p:nvPr>
            <p:ph type="sldImg"/>
          </p:nvPr>
        </p:nvSpPr>
        <p:spPr>
          <a:ln/>
        </p:spPr>
      </p:sp>
      <p:sp>
        <p:nvSpPr>
          <p:cNvPr id="563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F53C7510-6A9B-434C-A3F3-AC1ED9CDDD63}" type="slidenum">
              <a:rPr smtClean="0"/>
              <a:pPr>
                <a:defRPr/>
              </a:pPr>
              <a:t>31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a:ln/>
        </p:spPr>
      </p:sp>
      <p:sp>
        <p:nvSpPr>
          <p:cNvPr id="573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14F7B12-D80F-427F-9E27-4E7169208FB2}" type="slidenum">
              <a:rPr smtClean="0"/>
              <a:pPr>
                <a:defRPr/>
              </a:pPr>
              <a:t>32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9735737-672D-4BD3-90D8-FE5C31BBCA46}" type="slidenum">
              <a:rPr smtClean="0"/>
              <a:pPr>
                <a:defRPr/>
              </a:pPr>
              <a:t>33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a:ln/>
        </p:spPr>
      </p:sp>
      <p:sp>
        <p:nvSpPr>
          <p:cNvPr id="593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19A45F7-C30B-4558-ADA8-915F8789A93E}" type="slidenum">
              <a:rPr smtClean="0"/>
              <a:pPr>
                <a:defRPr/>
              </a:pPr>
              <a:t>34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a:ln/>
        </p:spPr>
      </p:sp>
      <p:sp>
        <p:nvSpPr>
          <p:cNvPr id="604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E463E4D-5A2F-40DA-9ED8-2F898687481B}" type="slidenum">
              <a:rPr smtClean="0"/>
              <a:pPr>
                <a:defRPr/>
              </a:pPr>
              <a:t>35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F1B563E-4F77-43D6-8460-15A8CC67B2DF}" type="datetimeFigureOut">
              <a:rPr lang="es-CO" smtClean="0"/>
              <a:pPr/>
              <a:t>22/03/2016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5D8CA0A-6BFD-4B50-BF2E-683C4F7F5DBF}" type="slidenum">
              <a:rPr lang="es-CO" smtClean="0"/>
              <a:pPr/>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1B563E-4F77-43D6-8460-15A8CC67B2DF}" type="datetimeFigureOut">
              <a:rPr lang="es-CO" smtClean="0"/>
              <a:pPr/>
              <a:t>22/03/2016</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D8CA0A-6BFD-4B50-BF2E-683C4F7F5DBF}" type="slidenum">
              <a:rPr lang="es-CO" smtClean="0"/>
              <a:pPr/>
              <a:t>‹Nº›</a:t>
            </a:fld>
            <a:endParaRPr lang="es-C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s.wikipedia.org/wiki/Idioma_hebreo"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Judaísmo</a:t>
            </a:r>
          </a:p>
          <a:p>
            <a:pPr algn="ctr">
              <a:lnSpc>
                <a:spcPct val="90000"/>
              </a:lnSpc>
            </a:pPr>
            <a:r>
              <a:rPr lang="en-US" sz="2400" b="1" dirty="0" smtClean="0"/>
              <a:t>Adar - </a:t>
            </a:r>
            <a:r>
              <a:rPr lang="en-US" sz="2400" b="1" dirty="0" err="1" smtClean="0"/>
              <a:t>Ayuno</a:t>
            </a:r>
            <a:r>
              <a:rPr lang="en-US" sz="2400" b="1" dirty="0" smtClean="0"/>
              <a:t> </a:t>
            </a:r>
            <a:r>
              <a:rPr lang="en-US" sz="2400" b="1" dirty="0"/>
              <a:t>de Ester </a:t>
            </a:r>
            <a:r>
              <a:rPr lang="en-US" sz="2400" b="1" dirty="0" smtClean="0"/>
              <a:t>– Cabalá - </a:t>
            </a:r>
            <a:r>
              <a:rPr lang="en-US" sz="2400" b="1" dirty="0"/>
              <a:t>Purim</a:t>
            </a:r>
            <a:endParaRPr lang="es-CO" sz="30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14339" name="Title 1"/>
          <p:cNvSpPr txBox="1">
            <a:spLocks noGrp="1"/>
          </p:cNvSpPr>
          <p:nvPr>
            <p:ph type="title"/>
          </p:nvPr>
        </p:nvSpPr>
        <p:spPr/>
        <p:txBody>
          <a:bodyPr/>
          <a:lstStyle/>
          <a:p>
            <a:pPr eaLnBrk="1"/>
            <a:r>
              <a:rPr smtClean="0">
                <a:latin typeface="Calibri" pitchFamily="34" charset="0"/>
              </a:rPr>
              <a:t>Purim- </a:t>
            </a:r>
            <a:r>
              <a:rPr lang="he-IL" smtClean="0">
                <a:latin typeface="Calibri" pitchFamily="34" charset="0"/>
              </a:rPr>
              <a:t> </a:t>
            </a:r>
            <a:r>
              <a:rPr lang="he-IL" b="1" smtClean="0">
                <a:latin typeface="Calibri" pitchFamily="34" charset="0"/>
              </a:rPr>
              <a:t>פורים</a:t>
            </a:r>
            <a:r>
              <a:rPr lang="he-IL" smtClean="0">
                <a:latin typeface="Calibri" pitchFamily="34" charset="0"/>
              </a:rPr>
              <a:t>‎</a:t>
            </a:r>
            <a:endParaRPr smtClean="0">
              <a:latin typeface="Calibri" pitchFamily="34" charset="0"/>
            </a:endParaRPr>
          </a:p>
        </p:txBody>
      </p:sp>
      <p:sp>
        <p:nvSpPr>
          <p:cNvPr id="14340" name="Content Placeholder 2"/>
          <p:cNvSpPr txBox="1">
            <a:spLocks noGrp="1"/>
          </p:cNvSpPr>
          <p:nvPr>
            <p:ph idx="1"/>
          </p:nvPr>
        </p:nvSpPr>
        <p:spPr>
          <a:xfrm>
            <a:off x="457200" y="1600200"/>
            <a:ext cx="8382000" cy="4953000"/>
          </a:xfrm>
        </p:spPr>
        <p:txBody>
          <a:bodyPr/>
          <a:lstStyle/>
          <a:p>
            <a:r>
              <a:rPr lang="es-ES" sz="2300" smtClean="0">
                <a:latin typeface="Calibri" pitchFamily="34" charset="0"/>
              </a:rPr>
              <a:t>Purim = suertes</a:t>
            </a:r>
          </a:p>
          <a:p>
            <a:r>
              <a:rPr sz="2400" smtClean="0">
                <a:latin typeface="Calibri" pitchFamily="34" charset="0"/>
              </a:rPr>
              <a:t>Ajashverosh (Asuero), identificado por algunos historiadores como Jerjes I, alrededor del 450 a.e.c.</a:t>
            </a:r>
          </a:p>
          <a:p>
            <a:r>
              <a:rPr sz="2400" smtClean="0">
                <a:latin typeface="Calibri" pitchFamily="34" charset="0"/>
              </a:rPr>
              <a:t>Celebración: </a:t>
            </a:r>
            <a:r>
              <a:rPr lang="es-ES" sz="2400" smtClean="0">
                <a:latin typeface="Calibri" pitchFamily="34" charset="0"/>
              </a:rPr>
              <a:t>celebrada anualmente el 14 del mes judío de Adar –</a:t>
            </a:r>
            <a:r>
              <a:rPr lang="he-IL" sz="2400" smtClean="0">
                <a:latin typeface="Calibri" pitchFamily="34" charset="0"/>
              </a:rPr>
              <a:t>אֲדָר</a:t>
            </a:r>
            <a:r>
              <a:rPr sz="2400" smtClean="0">
                <a:latin typeface="Calibri" pitchFamily="34" charset="0"/>
              </a:rPr>
              <a:t> </a:t>
            </a:r>
            <a:r>
              <a:rPr lang="es-ES" sz="2400" smtClean="0">
                <a:latin typeface="Calibri" pitchFamily="34" charset="0"/>
              </a:rPr>
              <a:t>– (viene del Acadio: Granero o trilla) (o 15 de Adar en las ciudades amuralladas). Adar es el 12º. Mes del Calendario Hebreo.</a:t>
            </a:r>
          </a:p>
          <a:p>
            <a:r>
              <a:rPr lang="es-ES" sz="2400" smtClean="0">
                <a:latin typeface="Calibri" pitchFamily="34" charset="0"/>
              </a:rPr>
              <a:t>Adar: Liberación de los Persas –muerte- (Babilonia)</a:t>
            </a:r>
          </a:p>
          <a:p>
            <a:r>
              <a:rPr lang="es-ES" sz="2400" smtClean="0">
                <a:latin typeface="Calibri" pitchFamily="34" charset="0"/>
              </a:rPr>
              <a:t>Nisán: :Liberación de los Egipcios (Esclavitud)</a:t>
            </a:r>
          </a:p>
          <a:p>
            <a:r>
              <a:rPr lang="es-ES" sz="2400" smtClean="0">
                <a:latin typeface="Calibri" pitchFamily="34" charset="0"/>
              </a:rPr>
              <a:t>Llevados a Babilonia, desterrados entre 586 a.e.c. y 536 a.e.c. por Nebujetnazar II. </a:t>
            </a:r>
          </a:p>
          <a:p>
            <a:endParaRPr lang="es-MX" sz="2300" smtClean="0">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pPr eaLnBrk="1"/>
            <a:r>
              <a:rPr smtClean="0">
                <a:latin typeface="Calibri" pitchFamily="34" charset="0"/>
              </a:rPr>
              <a:t>Purim- </a:t>
            </a:r>
            <a:r>
              <a:rPr lang="he-IL" smtClean="0">
                <a:latin typeface="Calibri" pitchFamily="34" charset="0"/>
              </a:rPr>
              <a:t> </a:t>
            </a:r>
            <a:r>
              <a:rPr lang="he-IL" b="1" smtClean="0">
                <a:latin typeface="Calibri" pitchFamily="34" charset="0"/>
              </a:rPr>
              <a:t>פורים</a:t>
            </a:r>
            <a:r>
              <a:rPr lang="he-IL" smtClean="0">
                <a:latin typeface="Calibri" pitchFamily="34" charset="0"/>
              </a:rPr>
              <a:t>‎</a:t>
            </a:r>
            <a:endParaRPr smtClean="0">
              <a:latin typeface="Calibri" pitchFamily="34" charset="0"/>
            </a:endParaRPr>
          </a:p>
        </p:txBody>
      </p:sp>
      <p:sp>
        <p:nvSpPr>
          <p:cNvPr id="15364" name="Content Placeholder 2"/>
          <p:cNvSpPr txBox="1">
            <a:spLocks noGrp="1"/>
          </p:cNvSpPr>
          <p:nvPr>
            <p:ph idx="1"/>
          </p:nvPr>
        </p:nvSpPr>
        <p:spPr>
          <a:xfrm>
            <a:off x="457200" y="1600200"/>
            <a:ext cx="8382000" cy="4953000"/>
          </a:xfrm>
        </p:spPr>
        <p:txBody>
          <a:bodyPr/>
          <a:lstStyle/>
          <a:p>
            <a:r>
              <a:rPr lang="es-CO" sz="2400" smtClean="0">
                <a:latin typeface="Calibri" pitchFamily="34" charset="0"/>
              </a:rPr>
              <a:t> En año bisiesto o </a:t>
            </a:r>
            <a:r>
              <a:rPr lang="es-CO" sz="2400" i="1" smtClean="0">
                <a:latin typeface="Calibri" pitchFamily="34" charset="0"/>
              </a:rPr>
              <a:t>embolismal</a:t>
            </a:r>
            <a:r>
              <a:rPr lang="es-CO" sz="2400" smtClean="0">
                <a:latin typeface="Calibri" pitchFamily="34" charset="0"/>
              </a:rPr>
              <a:t>, cambia su nombre de Adar a Segundo Adar (</a:t>
            </a:r>
            <a:r>
              <a:rPr lang="he-IL" sz="2400" smtClean="0">
                <a:latin typeface="Calibri" pitchFamily="34" charset="0"/>
                <a:cs typeface="Arial" charset="0"/>
              </a:rPr>
              <a:t>אדר ב</a:t>
            </a:r>
            <a:r>
              <a:rPr lang="es-CO" sz="2400" smtClean="0">
                <a:latin typeface="Calibri" pitchFamily="34" charset="0"/>
              </a:rPr>
              <a:t>  </a:t>
            </a:r>
            <a:r>
              <a:rPr lang="es-CO" sz="2400" i="1" smtClean="0">
                <a:latin typeface="Calibri" pitchFamily="34" charset="0"/>
              </a:rPr>
              <a:t>Adar Bet</a:t>
            </a:r>
            <a:r>
              <a:rPr lang="es-CO" sz="2400" smtClean="0">
                <a:latin typeface="Calibri" pitchFamily="34" charset="0"/>
              </a:rPr>
              <a:t>).</a:t>
            </a:r>
          </a:p>
          <a:p>
            <a:r>
              <a:rPr lang="es-CO" sz="2400" smtClean="0">
                <a:latin typeface="Calibri" pitchFamily="34" charset="0"/>
              </a:rPr>
              <a:t>El corriente sería Adar primero (</a:t>
            </a:r>
            <a:r>
              <a:rPr lang="he-IL" sz="2400" smtClean="0">
                <a:latin typeface="Calibri" pitchFamily="34" charset="0"/>
                <a:cs typeface="Arial" charset="0"/>
              </a:rPr>
              <a:t>אדר א</a:t>
            </a:r>
            <a:r>
              <a:rPr lang="es-CO" sz="2400" smtClean="0">
                <a:latin typeface="Calibri" pitchFamily="34" charset="0"/>
              </a:rPr>
              <a:t> , </a:t>
            </a:r>
            <a:r>
              <a:rPr lang="es-CO" sz="2400" i="1" smtClean="0">
                <a:latin typeface="Calibri" pitchFamily="34" charset="0"/>
              </a:rPr>
              <a:t>Adar Álef</a:t>
            </a:r>
            <a:r>
              <a:rPr lang="es-CO" sz="2400" smtClean="0">
                <a:latin typeface="Calibri" pitchFamily="34" charset="0"/>
              </a:rPr>
              <a:t>).</a:t>
            </a:r>
          </a:p>
          <a:p>
            <a:r>
              <a:rPr lang="es-MX" sz="2300" smtClean="0">
                <a:latin typeface="Calibri" pitchFamily="34" charset="0"/>
              </a:rPr>
              <a:t>Considerando las constelaciones Adar normalmente está bajo la constelación de Piscis</a:t>
            </a:r>
            <a:r>
              <a:rPr lang="es-ES" sz="2400" smtClean="0">
                <a:latin typeface="Calibri" pitchFamily="34" charset="0"/>
              </a:rPr>
              <a:t>, ya que en este mes se multiplican los peces de ríos y mares. Es de notar que los signos del Zodíaco llevan por lo general nombres en singular [Leo, Aquario, Libra, Escorpión, etc.], mientras que el signo del mes de Adar viene en plural: "Piscis", en alusión a los dos meses de Adar, Adar I y Adar II, que caen en un año embolismal.</a:t>
            </a:r>
            <a:endParaRPr lang="es-MX" sz="2300" smtClean="0">
              <a:latin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6387" name="Title 1"/>
          <p:cNvSpPr txBox="1">
            <a:spLocks noGrp="1"/>
          </p:cNvSpPr>
          <p:nvPr>
            <p:ph type="title"/>
          </p:nvPr>
        </p:nvSpPr>
        <p:spPr/>
        <p:txBody>
          <a:bodyPr/>
          <a:lstStyle/>
          <a:p>
            <a:pPr eaLnBrk="1"/>
            <a:r>
              <a:rPr smtClean="0">
                <a:latin typeface="Calibri" pitchFamily="34" charset="0"/>
              </a:rPr>
              <a:t>Purim- </a:t>
            </a:r>
            <a:r>
              <a:rPr lang="he-IL" smtClean="0">
                <a:latin typeface="Calibri" pitchFamily="34" charset="0"/>
              </a:rPr>
              <a:t> </a:t>
            </a:r>
            <a:r>
              <a:rPr lang="he-IL" b="1" smtClean="0">
                <a:latin typeface="Calibri" pitchFamily="34" charset="0"/>
              </a:rPr>
              <a:t>פורים</a:t>
            </a:r>
            <a:r>
              <a:rPr lang="he-IL" smtClean="0">
                <a:latin typeface="Calibri" pitchFamily="34" charset="0"/>
              </a:rPr>
              <a:t>‎</a:t>
            </a:r>
            <a:endParaRPr smtClean="0">
              <a:latin typeface="Calibri" pitchFamily="34" charset="0"/>
            </a:endParaRPr>
          </a:p>
        </p:txBody>
      </p:sp>
      <p:sp>
        <p:nvSpPr>
          <p:cNvPr id="16388" name="Content Placeholder 2"/>
          <p:cNvSpPr txBox="1">
            <a:spLocks noGrp="1"/>
          </p:cNvSpPr>
          <p:nvPr>
            <p:ph idx="1"/>
          </p:nvPr>
        </p:nvSpPr>
        <p:spPr>
          <a:xfrm>
            <a:off x="457200" y="1600200"/>
            <a:ext cx="6019800" cy="4953000"/>
          </a:xfrm>
        </p:spPr>
        <p:txBody>
          <a:bodyPr/>
          <a:lstStyle/>
          <a:p>
            <a:r>
              <a:rPr lang="es-CO" sz="2200" smtClean="0">
                <a:latin typeface="Calibri" pitchFamily="34" charset="0"/>
              </a:rPr>
              <a:t> </a:t>
            </a:r>
            <a:r>
              <a:rPr lang="es-ES" sz="2200" b="1" smtClean="0">
                <a:latin typeface="Calibri" pitchFamily="34" charset="0"/>
              </a:rPr>
              <a:t>El signo zodiacal del mes de Adar es el pez. Para sobrevivir, éste debe mantenerse en su elemento natural, el agua. Así también los Judíos, debemos mantenernos es nuestro hábitat de la Torá y las Mitzvot para que podamos seguir existiendo. </a:t>
            </a:r>
          </a:p>
          <a:p>
            <a:r>
              <a:rPr lang="es-ES" sz="2200" smtClean="0">
                <a:latin typeface="Calibri" pitchFamily="34" charset="0"/>
              </a:rPr>
              <a:t>Adicionalmente, los peces son conocidos por su reproducción en grandes cantidades, así también el pueblo Judío.</a:t>
            </a:r>
          </a:p>
          <a:p>
            <a:r>
              <a:rPr lang="es-ES" sz="2200" smtClean="0">
                <a:latin typeface="Calibri" pitchFamily="34" charset="0"/>
              </a:rPr>
              <a:t>Adar es un mes propicio para el pueblo judío, ya que nuestra posibilidad de tener éxito es alta. Además, todo el mes (y no sólo la primera mitad) es apropiado para realizar casamientos.</a:t>
            </a:r>
            <a:endParaRPr lang="es-MX" sz="2200" smtClean="0">
              <a:latin typeface="Calibri" pitchFamily="34" charset="0"/>
            </a:endParaRPr>
          </a:p>
        </p:txBody>
      </p:sp>
      <p:pic>
        <p:nvPicPr>
          <p:cNvPr id="16389" name="Picture 2" descr="https://encrypted-tbn1.gstatic.com/images?q=tbn:ANd9GcRCvVt3YXkkglyxRbrLSbiFLytnF9TdrH3a_bGw3wRFPGJ1hsrj"/>
          <p:cNvPicPr>
            <a:picLocks noChangeAspect="1" noChangeArrowheads="1"/>
          </p:cNvPicPr>
          <p:nvPr/>
        </p:nvPicPr>
        <p:blipFill>
          <a:blip r:embed="rId4" cstate="print"/>
          <a:srcRect/>
          <a:stretch>
            <a:fillRect/>
          </a:stretch>
        </p:blipFill>
        <p:spPr bwMode="auto">
          <a:xfrm>
            <a:off x="6324600" y="3124200"/>
            <a:ext cx="2562225" cy="17907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pPr eaLnBrk="1"/>
            <a:r>
              <a:rPr smtClean="0">
                <a:latin typeface="Calibri" pitchFamily="34" charset="0"/>
              </a:rPr>
              <a:t>Purim- </a:t>
            </a:r>
            <a:r>
              <a:rPr lang="he-IL" smtClean="0">
                <a:latin typeface="Calibri" pitchFamily="34" charset="0"/>
              </a:rPr>
              <a:t> </a:t>
            </a:r>
            <a:r>
              <a:rPr lang="he-IL" b="1" smtClean="0">
                <a:latin typeface="Calibri" pitchFamily="34" charset="0"/>
              </a:rPr>
              <a:t>פורים</a:t>
            </a:r>
            <a:r>
              <a:rPr lang="he-IL" smtClean="0">
                <a:latin typeface="Calibri" pitchFamily="34" charset="0"/>
              </a:rPr>
              <a:t>‎</a:t>
            </a:r>
            <a:endParaRPr smtClean="0">
              <a:latin typeface="Calibri" pitchFamily="34" charset="0"/>
            </a:endParaRPr>
          </a:p>
        </p:txBody>
      </p:sp>
      <p:sp>
        <p:nvSpPr>
          <p:cNvPr id="17412" name="Content Placeholder 2"/>
          <p:cNvSpPr txBox="1">
            <a:spLocks noGrp="1"/>
          </p:cNvSpPr>
          <p:nvPr>
            <p:ph idx="1"/>
          </p:nvPr>
        </p:nvSpPr>
        <p:spPr>
          <a:xfrm>
            <a:off x="457200" y="1600200"/>
            <a:ext cx="4800600" cy="4953000"/>
          </a:xfrm>
        </p:spPr>
        <p:txBody>
          <a:bodyPr/>
          <a:lstStyle/>
          <a:p>
            <a:r>
              <a:rPr sz="2400" b="1" smtClean="0">
                <a:latin typeface="Calibri" pitchFamily="34" charset="0"/>
              </a:rPr>
              <a:t>Consideraciones del Mes de Adar</a:t>
            </a:r>
          </a:p>
          <a:p>
            <a:r>
              <a:rPr lang="es-ES" sz="2400" smtClean="0">
                <a:latin typeface="Calibri" pitchFamily="34" charset="0"/>
              </a:rPr>
              <a:t>El 7 de Adar, es el día del nacimiento y de la muerte de Moshé Rabenu –Moisés-, de quien se dice: </a:t>
            </a:r>
          </a:p>
          <a:p>
            <a:r>
              <a:rPr lang="es-ES" sz="2400" smtClean="0">
                <a:latin typeface="Calibri" pitchFamily="34" charset="0"/>
              </a:rPr>
              <a:t>“</a:t>
            </a:r>
            <a:r>
              <a:rPr lang="es-CO" sz="2400" smtClean="0">
                <a:latin typeface="Calibri" pitchFamily="34" charset="0"/>
              </a:rPr>
              <a:t>Y murió allí Moisés, siervo del Eterno; en la tierra de Moab, conforme al dicho del Eterno.</a:t>
            </a:r>
          </a:p>
          <a:p>
            <a:r>
              <a:rPr lang="es-CO" sz="2400" b="1" smtClean="0">
                <a:latin typeface="Calibri" pitchFamily="34" charset="0"/>
              </a:rPr>
              <a:t>Vayamot sham Moshe eved-Adonay be'erets Moav al-pi Adonay.” (Deut. 34:6)</a:t>
            </a:r>
            <a:endParaRPr lang="es-CO" sz="2400" smtClean="0">
              <a:latin typeface="Calibri" pitchFamily="34" charset="0"/>
            </a:endParaRPr>
          </a:p>
        </p:txBody>
      </p:sp>
      <p:pic>
        <p:nvPicPr>
          <p:cNvPr id="17413" name="Picture 2" descr="http://www.jabad.org.ar/imagenes/mosherabeinu.jpg"/>
          <p:cNvPicPr>
            <a:picLocks noChangeAspect="1" noChangeArrowheads="1"/>
          </p:cNvPicPr>
          <p:nvPr/>
        </p:nvPicPr>
        <p:blipFill>
          <a:blip r:embed="rId3" cstate="print"/>
          <a:srcRect/>
          <a:stretch>
            <a:fillRect/>
          </a:stretch>
        </p:blipFill>
        <p:spPr bwMode="auto">
          <a:xfrm>
            <a:off x="5410200" y="2057400"/>
            <a:ext cx="3222625" cy="3733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18435" name="Title 1"/>
          <p:cNvSpPr txBox="1">
            <a:spLocks noGrp="1"/>
          </p:cNvSpPr>
          <p:nvPr>
            <p:ph type="title"/>
          </p:nvPr>
        </p:nvSpPr>
        <p:spPr/>
        <p:txBody>
          <a:bodyPr/>
          <a:lstStyle/>
          <a:p>
            <a:pPr eaLnBrk="1"/>
            <a:r>
              <a:rPr smtClean="0">
                <a:latin typeface="Calibri" pitchFamily="34" charset="0"/>
              </a:rPr>
              <a:t>Purim- </a:t>
            </a:r>
            <a:r>
              <a:rPr lang="he-IL" smtClean="0">
                <a:latin typeface="Calibri" pitchFamily="34" charset="0"/>
              </a:rPr>
              <a:t> </a:t>
            </a:r>
            <a:r>
              <a:rPr lang="he-IL" b="1" smtClean="0">
                <a:latin typeface="Calibri" pitchFamily="34" charset="0"/>
              </a:rPr>
              <a:t>פורים</a:t>
            </a:r>
            <a:r>
              <a:rPr lang="he-IL" smtClean="0">
                <a:latin typeface="Calibri" pitchFamily="34" charset="0"/>
              </a:rPr>
              <a:t>‎</a:t>
            </a:r>
            <a:endParaRPr smtClean="0">
              <a:latin typeface="Calibri" pitchFamily="34" charset="0"/>
            </a:endParaRPr>
          </a:p>
        </p:txBody>
      </p:sp>
      <p:sp>
        <p:nvSpPr>
          <p:cNvPr id="18436" name="Content Placeholder 2"/>
          <p:cNvSpPr txBox="1">
            <a:spLocks noGrp="1"/>
          </p:cNvSpPr>
          <p:nvPr>
            <p:ph idx="1"/>
          </p:nvPr>
        </p:nvSpPr>
        <p:spPr>
          <a:xfrm>
            <a:off x="457200" y="1600200"/>
            <a:ext cx="5562600" cy="4953000"/>
          </a:xfrm>
        </p:spPr>
        <p:txBody>
          <a:bodyPr/>
          <a:lstStyle/>
          <a:p>
            <a:r>
              <a:rPr sz="2400" b="1" smtClean="0">
                <a:latin typeface="Calibri" pitchFamily="34" charset="0"/>
              </a:rPr>
              <a:t>Consideraciones del Mes de Adar</a:t>
            </a:r>
          </a:p>
          <a:p>
            <a:r>
              <a:rPr lang="es-ES" sz="2400" smtClean="0">
                <a:latin typeface="Calibri" pitchFamily="34" charset="0"/>
              </a:rPr>
              <a:t>Es por esa misma razón, que el Ejército israelí instituyó al 7 de Adar como día de duelo y recordación –Yom Hazicarón </a:t>
            </a:r>
            <a:r>
              <a:rPr lang="he-IL" sz="2400" smtClean="0">
                <a:latin typeface="Calibri" pitchFamily="34" charset="0"/>
              </a:rPr>
              <a:t>יום הזכרון</a:t>
            </a:r>
            <a:r>
              <a:rPr lang="es-ES" sz="2400" smtClean="0">
                <a:latin typeface="Calibri" pitchFamily="34" charset="0"/>
              </a:rPr>
              <a:t> por aquellos soldados caídos, cuyo lugar de sepultura se desconoce.</a:t>
            </a:r>
          </a:p>
          <a:p>
            <a:r>
              <a:rPr lang="es-ES" sz="2400" smtClean="0">
                <a:latin typeface="Calibri" pitchFamily="34" charset="0"/>
              </a:rPr>
              <a:t>Moshé nació en Egipto un </a:t>
            </a:r>
            <a:r>
              <a:rPr lang="es-ES" sz="2400" b="1" smtClean="0">
                <a:latin typeface="Calibri" pitchFamily="34" charset="0"/>
              </a:rPr>
              <a:t>7 de Adar</a:t>
            </a:r>
            <a:r>
              <a:rPr lang="es-ES" sz="2400" smtClean="0">
                <a:latin typeface="Calibri" pitchFamily="34" charset="0"/>
              </a:rPr>
              <a:t> del año 2368 de la creación (1393 antes de la Era Común).</a:t>
            </a:r>
          </a:p>
          <a:p>
            <a:r>
              <a:rPr lang="es-ES" sz="2400" smtClean="0">
                <a:latin typeface="Calibri" pitchFamily="34" charset="0"/>
              </a:rPr>
              <a:t>Moshé falleció el día de su cumpleaños 120 en el Monte Nebo, mirando la tierra que tanto anheló entrar.</a:t>
            </a:r>
            <a:endParaRPr lang="es-MX" sz="2300" smtClean="0">
              <a:latin typeface="Calibri" pitchFamily="34" charset="0"/>
            </a:endParaRPr>
          </a:p>
        </p:txBody>
      </p:sp>
      <p:sp>
        <p:nvSpPr>
          <p:cNvPr id="18437" name="AutoShape 2" descr="data:image/jpeg;base64,/9j/4AAQSkZJRgABAQAAAQABAAD/2wCEAAkGBhMSERUSEhIWFRUWFxgaGRgYGBgdHxoZGh0aGB8cHBgaHCcfHBojGhwXHy8iJCgpLCwsGB4xNTAqNSYrLCkBCQoKDgwOGg8PFykcHBwpKSkpKSkpKSkpKSkpKSkpLCkpKSkpKSkuKTUpKSkpKSkpKSwpKSk1LiksKSwsKSkpKf/AABEIALgArwMBIgACEQEDEQH/xAAcAAABBQEBAQAAAAAAAAAAAAAGAgMEBQcAAQj/xABFEAACAQIEAwUFBAgFAQkBAAABAhEAAwQSITEFQVEGEyJhcQcygZGhUrHB8BQjQmJy0eHxFRYzQ5JTFyREVIKTssLSJf/EABoBAAMBAQEBAAAAAAAAAAAAAAECAwQABgX/xAAkEQACAgICAgICAwAAAAAAAAAAAQIRAyESMRNBUWEEIgUyQv/aAAwDAQACEQMRAD8AIMEqsAyjKGAPhAG4nlU79CESC1QOzV+MJYY80HzGn4VZJc5548qzI0jdhVmJMinAQzZSs/E16LqjzJpWEI7wn900b9AouOHoO7MDSvGBiqe7xYgQpy+n41FPHGH+4T8qRzSBxsIloE7a9ssTh7oTDsuULrI2NSeNdr2s2y3eanQDSsu4jxN7rEsZkk+tUjvYkmaJ2G7d3b110xToAElZESZ67UdYLidq4Jt3Eb+EzXzuLx50wLtyywuWLjJJGxO80aBdn06okim7iAmsz4X7Qb/eLZuP4QILaEkx/OaKG4q7EFbmnwqfkRR42glyxr4aoe01mblsxoRE1Hfi78rp+QqBxTjkwCS229DyJncWOvwtZMUwOEZQWESNRUy1cBHwoT49x+5YuqDIUzzkHofIiquaRz0ENrESrKwg1TcNuFb7EEECl4Ljdq7lBMNE70nhqA3X0AMmPOoNlEEHHMHbxeHZDq2XTyMSPOsl4VxB8PezoYKNz1jkR6TWnqxR1Y7Gs87XYJUxT3LOiPMg8mP4E0zlZKUfYRf5nOJLHVS24nbTX4VGS6GtlZJgxE0F8OxZVgynp+fOrrB8WaXIQkEzIGxoNNgjJezQeyc/odoHaNJ6SatswZoHzqDZ4KLeUAuQogDlA0qYBlFcihzXlUwd6Wth3TNbU7/dSDcb7Iq7wyfqlHzjzpkrObop7PALt1S5dUknQgzp6Uj/ACk//XQD+E0WWhFsHpNNM5EeZEen96bxx9i8mZ/xb2Y3cQ8/pVtR0KsfjvVcfY/dH/irX/Bh+Nae+bMT0P5Hxpwu0SVHWJp0ktIR7MrPsguHT9Ktf8G/nSf+yd7YzHFWSAZ1R9x0g70cdp+LXLVgm3bYswgFVJCk8zppQt7OOLXB3mGv5mVySG08LahgZPPcR1pJS9Dxj/oDMfwx0YSZUrmny1g5dxzoz7NcDuXbMm4Fyxo0zB2MjlRDxnsvauX7JnwZGtxtBRSyxpzkzRKlnKiqsaKBJGpyiNes1KOJt7Kzy2gTt9kLxEJdt/Wm8R2LvEf6lvTec38qNLVsgmRoY/tpSThxqM0cz+TVfFElzYNrw9bfha4mYDUa/wAqruL8It3lNq4PDuGGuvJlNW3ajgBv289kgvBWJjMsbevOsywvGruHdrD5hGyncacp+6hJ1oF/JC41wC9gmkDNbbZgD6/A0/wTtCqXJY6Exm5joSPWiEcbTFWTbMa6A66NGh12M6VneOTK5jedtj+ZmkaQL49B/b7Uq7ZXgLEzI3GhihzHYg3HZDsZgdar+A8QTvFDSDOhBiD58iPXrSu0Tsl7OoMToR1oxRSbUkuJUYi33bc8p2nT8mpeA4u1mcpMMNRvTL4nvgw3M7/zqHbGmXoaDtGc2049xq2nprUi3jZHWgbsbxvvFWzdOqiASdSOX0oy7kbAkVO2alsfOLQkCCDNEyaItAPGrFw2XFuS4ErrzBBj6VPwvHrj5C595Qcp/ZJGtPGddnOLYYf4tZAyswB6QaQOK2AIz7TyNDVzFgTA15k0w+LEagfdTPIIohQeJ2B/ueog615/jWHEE3do/ZNCV3E66R99RcRdkeKD8KHkDxFdtPaZZU92mZo8gQfUMDQTb9omIR1uKgCyxA08MmSBpAqH2vtAX1jmv41Xi3AEjQ7fjVVT2K3WjRuF+1VL7WhcXKyXVYmDOUyrbaHQ1pSccw52Yn4NXznwjD/r9tMrD56Ue8J4szIoaZAifTSllPiFRs0teMWxoLmx+yakni9kjVh8jQCuMJ0GlOG63Xek8wfGHA4tame8TfkDtQn254fh8UylSMxEF1Gog8xz+/zqtu3boWbRAcTuJB8jNBf+dL9tznGaTqKDyWK0o9jXEeCXsIxLGR+ywkhun5NQcbkvgEQH1DKPLYj1G/pRZhu31p1C3UIDaHZh8RuPWhrjXCUlr2GMouUmOWadOsaUUI1rQP3VIOuhFXdjG5rUMRpDAnnHL1gUvhdizila2zFLo91uWk6H+dUuMw72XKkQV+7y9da5PZ1NdFrb4Uj3GdCBmXlyP9apsdbhpPPz5jQ+tSOG41lYEGI86c4oA5OXYwemuxp+yZHwWPNp1uakIwJA5jmK23BYZHVbqMxV1DDY6HX8aws/zrTPZdxLPh3sknNZbT+BtR9Q1LxtWVhIndsFdbfgiDoQTBgkajypPYfhIuWXu3A5dBKeL3gNwR9KKLHDUZy7mcuwgEfEH76fwHBLeHtxLNpqF6neNJOvU0FjLOSqgffEiaruJ48FQvVlB9Jogv8AY+05Y5sQsQYDrBnkD5VFudhcPBPe4k5SOhmfs6Ujg7OUlRXjGLqZHl6bVEvYyTvV7b7DWJ/1MQBmyyQIJ8jG3nUseziz/wBW79P5UVjYXJIybthdm6nkKqjeMAToNvKtX4v7H1uQUxDKdZzJn+5hVXc9ilwR/wB8G3/l2j5596vHSpkZO2AXBmOdjmjSibh3EcpI8wfnofhVxgfZBBYHFhiIJAtXBA+tWh9mgAATEjMDAkNo3QiJGlTkrKRdFXiOLECQBUF+Msx0MeVGFrsHYaAbzFjuA3T4ail3PZ1h+bvPqKhLFJhckZ+/aG9bPvSPSqriOLS74iMjHeNj6dK0THez21l0xGU8s4EHymaD+MdicTZl8neJzZPFp6DUUqhJCPYMXbQB0JGkV7axrISynXMG/ig7EbGmr7FZj5Ec/wAKjHGA7rr5f1qysldF/b4R31r9Iw7TfQlrlsb7zKjmI5eVWHeJj7EEql63vKmY+HL7qEVJBzIxBHQx91dZx7rd71SQ879es062cpDd5CjEcwYPwqUmKzJrEjb0PKpnE+7vKt22CC2jxyaqlbMHejaQrQi5dlvpR17Kz/3i+ORtKfk39TQBl+/8/wAq1TsX2eu4VA9xDN4AEc7YGqk66zOo5QKeWh4fIf4Zhl5amddNh1qfeuELI0jyn6dKETiWkNmMctdABptRGAe7QnXVCef3ERFcpaC1scF2SGKow0BORgdeQHSYryxaUKxIEEidH5SNemtNIjjKrD3NRAYDoADm3G5p+yysua4HzTJK5wDByj7tqF2NQmywl5KySC0FtIBWRyBmPWpuBwSkBhcdgMwBzczIO3P1pNp7QggsfePMztMj7qBO2/GsRfx1vhuAuOjMh75l2ClZygcoUydpZlGlclYGR+0ntTt2Xazhy10gZBca54JG5WBmJBjWdayrF8VuM5e67NcYySwM6+utb32Q9nSYTXKLYEeLKpuuQd2fXKNB4V08zOnvajhgyZbgOIswQVukEwF/ZuHxIwAY5p2mASaqopCNnz9Zx8eJ/pv8edGXZf2lX8NlXvXvWDuk+JZ5oTO3Q6Hyoa7Z9mf0TEZFctadQ9p2GUshJHiU7MCCDoOWgmqSypUyD8RXOKZydH1BwTi1nE20uWctxYjOAoIaJhlmVby51KxN3krKG6NrPlWA9je0jYTE27gaEZlFwHYgmDO8ETow29KKO1nanFYpXtLca37wNpW94oWDKWUCQdtImBUX+ujRjg8nXoNcWjC0VChtD4kCkj0g6cuVUrY9yyhATcU621bbf3gD1rMezGIvWbjbqjCSOU+nIwSK0Ds/xAJa1MaZmI3ZiW+ugFZ8lxemBfZT9peCXr5ztYYP1VD9dNaz3F2mtuVZTpuCIPy3rb0xZJMwIEtrAX4+Q5/fTeMs2r65bqLdTlnX/wCJOoHmIroZ0u0JLHZiFq9BkdOfnT3ebGTP1oz417PrRlsK5Q/9NzKn+F919Gn1oMbhl0MyFGDp7wPL+9aVKMtoi4tHtrEZD+6dG+fIeVSMUQDIbMCJB5xUO5adPeWPzyNLwj5TJGZSP5f1oumcHHYTsf3ipi3TOgJKqCBDI3MHejviWIaIClZJJLHSBqdRUT2ZWP8A+dbJMgtd0j940x20aAttW0JLREHSlfZddD+CxCtqZIEkQJBGuoJjTSrn/F0ZVBdRBG425aecUMcFvRbUGJidvpVkl1BqYHTNA+pqbYaLyxfshMnerH2YgHWdRy+FS1uof921mzTPjHSNAeQFCWJ45bUgBM085SPrrTV7tTlHgsEjlqp+g1PwNLz+g0FvF+IC2jiyfGZZSpOkiDqxgsRtAMVnnsd4gTjL99iTduBEzHebmd21J/cifLlULG8QsXw57sK5/wBxWYlW5EhoIE9ao/Z7fNjiSIzQrZlPRmCtl9Ndj5+dWxXTJyPocK12QHHxJ59R1pribrasuC+ZsskyABl101jlzPWdKq8Me7bSRy9QOdQ+1fGBbtEiZbaDrp4iRrrtsNdzBiKopWLRlXb60r4SwwIJt37yAAqfCwzbqSDBQ/tH3joNgEWzGhGtFXbzGwmHw5aWGe44kkDPGWJA3GYxlX3hvuREGTrrTiMmWH0I38qLOymJVmAJbvBmy66MDuDO/wDShvBcOzwwPPaibg/ASCWzFWRkgxII3I+NRyU0a/x+SlaLDiNpAwIEawYpGHvZ7iovu6AzIiJJO32Sac42Mon0+m1UWEuatc+yMq+p0+izWZLRTP8A2CjC8V7y4VKFraEtAaAxJ95pGp6AbVYNxoQZtlAsAmVMToBuDND/AAu5ktluf47D5UzisUf1ajdR3h/jaQg/460nCyV0XDYnMwKmR1qJxLD96miguPd/eHNJ69J2PrVYmKNsgKZMHN6/gepr2wyy2bkd5Pp91FRoDdlDe4nZiNfTLEfDaon+KqNgAPT860rtThguIY/aAaepOhPqSPrVRFa44o1ozyezZeyfZ242Aszir1qQSETIsSzHeJJ9aXxnsReSwcQMXcvwBKOBmVJliCN9gYqd2N4rnwsGSbRK/wDpjMPkDHwqdi+0tsAqCYgj4HT+dJGVqzRONOijwLBbIKidJA5kk/iadw/Yxrp7zEOQ52GpjyA/PoasOyGHQW1d5I17sHkskBiOZP3fQhxNxB7pqb+Sscd9gpiOw1oDS66nqDP00H1HqKpMX2bu25a04b7SxAJ6ldYPWPWj3vydJH5+FRrlien586n0X8UX2ZLj7gc6gpc5fip6iqW3iwl5LzLmAYZlncahhPIxIHT4VrHGuzdu+viXXqDr86A+Ndi7ykukPyM7nzirYproy5cEo7Rplnt5YtoCwLkqMryStwcm0UkEiJGpBmhTjXa+27C67wlsgqoK5swgjKjK3P7XMA5tYGZvmSVMqekkf3qOw1rSoozOTJXEcab11rjjVmLR0B2HoBA+FR846RTbNrS0FOKEvAMK0Sdp6n5xRcl8KD5/n7qGeFXMlsA71OOLZjC6gbn8B1rJNWz6mOoxRZdoDmsFhuBP/HxfzoZsP4FHqT6z+AH1oiF5WtFSw90/OCIjfpQraeIHQAUqWqJZ+7Li5d8CW/tsJ9P6CabxGJzEkftEn0A0HyUKKgrifH/Cp+oy/iaVZuD322A+7+smu4meybaSBP560mwdGPUH8KYbFEgdTy6DlTpMLFCg2VPai4GFlueVgfgf6iqGjT9CtXMLfFzR1CtbPOcwDD4j7qrbvCbBWZdGEADQjzJO9aYySRGS2HHs1cul5AGIZl2E+6pn7x9KMrfAJ3sn4qf5U97Pex4wVp1Nw3HfIXIXKAQCco1kiTuYnTQCivEYYkeG4y9YCmf+QP0pVjVFJTtmdYrGrbJt5YKkrG22m1NDiLNotPdrOHXUIuG2bhcnMVy8jAgQATFDicSC+8GT+IEf0qUkzdCcWgjs3juWilHEtyM1R2+JA7MD6a/dUhMWOtTaZdNUWbY5udMXsTmMFRTH6fSDxDyFCmG0U3GuzVu8JAoL4h2auWySAWArS2xg9KiXgpqsJtGfJijMyd7RHKKcs2SdYmtGu8PtnUgH5UpeF2ogKBrVfIZl+Nu7BXhfC7j84HTU0Y8P4OBAbTprHqdKew+DRRUy3cjlpUZNs2440WeDw1pENvubWVhBYgEnyM6/AGdaDuKez+73g/RfGrbKzKpU9MzEBl6HfketEf6e6TnTPaPNfFHmyjURvmE1JTHIQBbJYdAZ011U89K6NoGSCkCCeyniniP6OuoG921/+qcHsn4nEmzbyrEA37UT1Jnl0rR8B2gLYfJ3j519xgy+JejExsehBg6SRV0wtm3NzNmykBn7wqrHmpeVXnBO3WrJpnzpRcTJ7Xsm4kNe6tktrPfJ+TTg9lnEeaWv/dWtUw6QMqTm0LZA7KDEEeDKuuhnU6nyr3C8SyBluFi8xA1k8goGo9G19aNKxdmN8f7F4rD2Sb9oZInMrKwDKdJjadqDb90kDWvpnjdhbtko1vMrqQymRoRPPYgD51838dwJw957LjVGMEzqp1B9I+49K6qA2fTXD7cIRoYMc/LnqaZxzAPbJZwpJWAYEtETBBnQ9fhUvDCEj4z/AG3qBimJv207wrmEhe7JzZdSA+aAeW3OnekBdjPcgq9pjccoQTrBObUQc0bcielRL2AsXsyqHUjVmU6CNwCCUneRU39NAz3e/JRWdcrWyIadFjMCQp5DWnsXj0VlLXGABEiMwYMNBEzzB2PTzpasdSoFsR2Pwl+5Pd3F71QRlVQFWILSJ3PXntUbFdhMIAiTiLTE7qSZA3/aIIPOPF5UUWbxtsVe4xLMEQG34WPMqoumR56R6VNv2CzArcYCGBUbGRodTypeOhubA1uwlnKGz4kBmygazz1idBA5xypr/s+skPF2/wCDfNKkz0neNulFeKdrQAfEXBnIhsojwjVSc+gMydf2aaOM/Vq/6RcCp4WYKNSDqT4o10Gk0KDzYIW/Z7ZuEqL95SNiS2vpvMc+leXPZSAJXEXm12DR+FHuNvpID5wCygMMwGYnTxKdttDTVkquS3ca6zMxCs0iSddlO0DTf1o8QObM5Ps8SSe+v+mc/wAppC9gspzLfujTYsCPkRR+9u093J+kP4gQFzIYynUd4CSDykjNrAMaUq5wBSxY3XHiUgKSIC/s6k+9zPyApWpBUzOMR2axS/6bq38Qj/7fUVT3OGcScSqqNTpGunrvWr43B2rRDPdcDOWjOqiANVhmEgnXQEzTmKs2nsZ1FzIVzZlAJUAyRqwIYR5x0rqY3kfyZNgeIYy3/q2LkD9tVMx1y89enyqejq7d5h3VXJ8SMYVj16o3nET03rSBbsp3hHevK2mI0fLIlYBaZbmOu0V7fwWHDBLgzPIhmW0xUPqZEE5OsjSKPEeOdrsAcHxHNsCtwESkEh2nkdpPJl0P1o/4Hw97iFrlg2WkCGLqSu5JCGJP996ubHClVFtq7KEB23g/DT4eXSnzmtBVAa4NiSySAOckifvp1CiWTNzVDCcFEwYKhdB4956TAER0250za4SUnuhaRsxglJlYkaSDIJ2GmnKZEZ8XbKrd7u+FNzwryldc/vaIfWCRtpqL9p/aRYsuUXDByjfrS0KdwfCyGc2/iIg06imTSYaYq2wRtjEZYWCNpkzGp8tqz3t/2WGNTMrhb1oKVETmDkZgYMx+0PMN1q64HxbiOMy3VFlMOxCnKJlXnxo0mSswZPvCCBrUvi3YcBzfs3CLvdhP1jvDPmHjcrqTkzj/AI9Kfh9nUvYVaDbQAD5VVY7EhbhY3bawkAMMpViRJDlGJUjyIpLdqsN/1BAOUac+nrTX+YcJ4hyc5n0Op01bXyqbaaFSaH7VxgoFzJcMlsyrMLpB8NuJmddD60m7iSbgCXLQY6ZHtnMY1IzGCTHIbDWkf5rw8Zs5j00+c0luNYcEP3VyZkNlffeRJgeogUthJF3GiGy3FtvOVT0JPhkFJ1OugI31O9Ji73qr3qbKWSBLAaMR4PtfvH0G1RrfGsNnDLbOcTlOViwncLrInyrw8ZspcYlGDtvCHNB0110oMIqxizrnvo0wqjxe/mO57nTTSMp86srFu4qQ7hnkwdhHJSQkx5hfhVd/jNhUH6t8qnMPBoD9rUzOp16mhHtB24ZSZv8AdL0BCmOU/tGig9hhfxPciMViFBObLBZZG8ExyGg02O1UWM7boiQru7ZiZVBkynaS6qWIEwQvrWYY3tjYBJXM566D5s2v31Uv21Yt/pLl6SZ/5bfSuph/Vdm5YbtTauJ4cUiu2XRwbeQDnBDZydZlgOelWd3Mqgm6Mr3FyNGhQx4QyjLmJ2J09aw3CdpbD6Fih/eGnzGn0FEfCcU6kNauaAyCrBgPMAys/ChVB4r0athLmUhHuMWLsFlHEjcL7oBMdNNKfxFl+8turkBWhwToV1nQgnNMayDQpwXtDaIJxFnPdzHxJYkEabkaFp6eVXh7TJGiXxy8Vsga9ATRTQjHkwNwNIvvlBnaWIA9xmjVfgTr8a9tYtbhuJZvPmIBIYXIT0HhKk9C3Lao47QKZ/U3iOcJ+GavcHxS1M28K8jTw2kG/Uj7q7QB1L5uMttL7C4qnMWS6uaI1EOqmPiRVnh7LqgDXM5GmaIJHU6nxdfuqts8WtqfDhrinyS2PPcN+NPNx0D/AG3nbU29T8XplQGNdpHa3bfEC66i2oJVM5JymdRmgLr4jlJidaynC49eI8TtYi3hFJDA3EzMyssxnfMIJA5H3tBuBWsnjqlsnduSdMvgnUfx7VXWuGYeCbGHFiNJCrlJH2gjeKCd2NOpIKdIt7FwJbhQiKJ0trlE84HKaY4txFLKq15lQE6FmgRrHTU6mhztX36C2VzFUYFmDEAADTNbEd4s7qNT1rrVt7mC98JfcKSXUXE8MDwqp0UgZhB3apX+wgL3baiAAZmSQPh4pIy1MXDJAGRXG51Aj5HSo3D+LqFbwwxJzEkEsdtDyWPvNMXsQLkeECNjqT56/KoM0E25xJVGW3bAjYsxIB8hET5yaYfFOfejXl19OtRYM0tbpBIGmvWgcTzjmjKuk+8dNuWm5HrTVuftg+eYD4QRTLDTWSeQ6+vMUxcsM3MHTX+9ccP43ESpRnIze8VbxR0BU6Vm3avB27eIC2gwU21JkkknWSSdaM8deCtltgT8z6TQZ2kT9YrHcqfoxH41oxoSRTZa6vGryKqiViiKmcJvOt1RbdlzEAlTGn3bdRUNDU7gqzfX40JdDpmg4PiDqND4ubaAttGwEGPs1c4fjdzeSx5Zhm1233iqW0V0IMcyPXXTTan1xO4IBjmJrKVLe3xhvsKD5FgB5wSRTx4tc/aYt0Hp8ht0ql7sk+H+WnoacS6V8vOfurji4t8TYNMk9ZOYnruYFSV7QGCqqV6kEEjy2H0NUQXmNfhUzB8NLsgkySPLXzJgAUboVossNxBQNbhWBJ0lT5DXcny6+tVHCePrhFW2MPnIvP3moe4q6sAjKCrQT1UrJkEal7Hr3WZQbZKuU0IaSQRMH3jr0nSh9Q6Mtu9bbMT3feqMhBYESSBMNzmNOWmp5CMLsb29a0MrtY8TnJczkAW4ncTLyCIn9tDyigG325DXX7zPlObIs5dCwIzMmoaAdhBkVadl+wzYhlvNdiwrOEAJJIkgxMqqls2u/PnRVj+DcPw1gK1mwq24GYopYk6asdWJ335Vgy/yWHHPxq5S+kPHFKSsEsHhiF1ESfv8qlqsDMDz3HWurq13YUP275YRAJ5z+ev0pbBQACJmNOY/Gurq4YTfvqBlgQOcn4fLzqDisVplXSdz/L0611dTpAZWKNWMSZ/Cqji/C3uvbCjmwJ5KPCZP10r2uql0ichPFOzirYY2kLFYzMTLEDeB9dBULgHZrvrb3rrFLSaCAJd4mBOwA1J13A511dSxm+FkirxlsLcZVmFMCd/jUrgCTd3A05/Kurqq+ho9hnh2gARsB8Dsak2r+vlXV1RLDl3iZHhReW5/CpZfMsnnXV1Ri3YkW2y44TwZ7ozIRAMHMf71P4hhFtIfEWIExGnLnXV1efn+dmf5fjukmalFcQB4jg8jzbUhff8A3UeWMhiTvvBAE8xUPGYhyqhbgZc3jkmSzMDJcmRObQxsB9murq9MjG+y97N9pcbmTDqqLZQgvKf7YOsXJ3KyNjBFD3bPHDEX3W21whToLuUiZPulf2QCInWurqnHDjjJyUVZznLqz//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8438" name="AutoShape 4" descr="data:image/jpeg;base64,/9j/4AAQSkZJRgABAQAAAQABAAD/2wCEAAkGBhMSERUSEhIWFRUWFxgaGRgYGBgdHxoZGh0aGB8cHBgaHCcfHBojGhwXHy8iJCgpLCwsGB4xNTAqNSYrLCkBCQoKDgwOGg8PFykcHBwpKSkpKSkpKSkpKSkpKSkpLCkpKSkpKSkuKTUpKSkpKSkpKSwpKSk1LiksKSwsKSkpKf/AABEIALgArwMBIgACEQEDEQH/xAAcAAABBQEBAQAAAAAAAAAAAAAGAgMEBQcAAQj/xABFEAACAQIEAwUFBAgFAQkBAAABAhEAAwQSITEFQVEGEyJhcQcygZGhUrHB8BQjQmJy0eHxFRYzQ5JTFyREVIKTssLSJf/EABoBAAMBAQEBAAAAAAAAAAAAAAECAwQABgX/xAAkEQACAgICAgICAwAAAAAAAAAAAQIRAyESMRNBUWEEIgUyQv/aAAwDAQACEQMRAD8AIMEqsAyjKGAPhAG4nlU79CESC1QOzV+MJYY80HzGn4VZJc5548qzI0jdhVmJMinAQzZSs/E16LqjzJpWEI7wn900b9AouOHoO7MDSvGBiqe7xYgQpy+n41FPHGH+4T8qRzSBxsIloE7a9ssTh7oTDsuULrI2NSeNdr2s2y3eanQDSsu4jxN7rEsZkk+tUjvYkmaJ2G7d3b110xToAElZESZ67UdYLidq4Jt3Eb+EzXzuLx50wLtyywuWLjJJGxO80aBdn06okim7iAmsz4X7Qb/eLZuP4QILaEkx/OaKG4q7EFbmnwqfkRR42glyxr4aoe01mblsxoRE1Hfi78rp+QqBxTjkwCS229DyJncWOvwtZMUwOEZQWESNRUy1cBHwoT49x+5YuqDIUzzkHofIiquaRz0ENrESrKwg1TcNuFb7EEECl4Ljdq7lBMNE70nhqA3X0AMmPOoNlEEHHMHbxeHZDq2XTyMSPOsl4VxB8PezoYKNz1jkR6TWnqxR1Y7Gs87XYJUxT3LOiPMg8mP4E0zlZKUfYRf5nOJLHVS24nbTX4VGS6GtlZJgxE0F8OxZVgynp+fOrrB8WaXIQkEzIGxoNNgjJezQeyc/odoHaNJ6SatswZoHzqDZ4KLeUAuQogDlA0qYBlFcihzXlUwd6Wth3TNbU7/dSDcb7Iq7wyfqlHzjzpkrObop7PALt1S5dUknQgzp6Uj/ACk//XQD+E0WWhFsHpNNM5EeZEen96bxx9i8mZ/xb2Y3cQ8/pVtR0KsfjvVcfY/dH/irX/Bh+Nae+bMT0P5Hxpwu0SVHWJp0ktIR7MrPsguHT9Ktf8G/nSf+yd7YzHFWSAZ1R9x0g70cdp+LXLVgm3bYswgFVJCk8zppQt7OOLXB3mGv5mVySG08LahgZPPcR1pJS9Dxj/oDMfwx0YSZUrmny1g5dxzoz7NcDuXbMm4Fyxo0zB2MjlRDxnsvauX7JnwZGtxtBRSyxpzkzRKlnKiqsaKBJGpyiNes1KOJt7Kzy2gTt9kLxEJdt/Wm8R2LvEf6lvTec38qNLVsgmRoY/tpSThxqM0cz+TVfFElzYNrw9bfha4mYDUa/wAqruL8It3lNq4PDuGGuvJlNW3ajgBv289kgvBWJjMsbevOsywvGruHdrD5hGyncacp+6hJ1oF/JC41wC9gmkDNbbZgD6/A0/wTtCqXJY6Exm5joSPWiEcbTFWTbMa6A66NGh12M6VneOTK5jedtj+ZmkaQL49B/b7Uq7ZXgLEzI3GhihzHYg3HZDsZgdar+A8QTvFDSDOhBiD58iPXrSu0Tsl7OoMToR1oxRSbUkuJUYi33bc8p2nT8mpeA4u1mcpMMNRvTL4nvgw3M7/zqHbGmXoaDtGc2049xq2nprUi3jZHWgbsbxvvFWzdOqiASdSOX0oy7kbAkVO2alsfOLQkCCDNEyaItAPGrFw2XFuS4ErrzBBj6VPwvHrj5C595Qcp/ZJGtPGddnOLYYf4tZAyswB6QaQOK2AIz7TyNDVzFgTA15k0w+LEagfdTPIIohQeJ2B/ueog615/jWHEE3do/ZNCV3E66R99RcRdkeKD8KHkDxFdtPaZZU92mZo8gQfUMDQTb9omIR1uKgCyxA08MmSBpAqH2vtAX1jmv41Xi3AEjQ7fjVVT2K3WjRuF+1VL7WhcXKyXVYmDOUyrbaHQ1pSccw52Yn4NXznwjD/r9tMrD56Ue8J4szIoaZAifTSllPiFRs0teMWxoLmx+yakni9kjVh8jQCuMJ0GlOG63Xek8wfGHA4tame8TfkDtQn254fh8UylSMxEF1Gog8xz+/zqtu3boWbRAcTuJB8jNBf+dL9tznGaTqKDyWK0o9jXEeCXsIxLGR+ywkhun5NQcbkvgEQH1DKPLYj1G/pRZhu31p1C3UIDaHZh8RuPWhrjXCUlr2GMouUmOWadOsaUUI1rQP3VIOuhFXdjG5rUMRpDAnnHL1gUvhdizila2zFLo91uWk6H+dUuMw72XKkQV+7y9da5PZ1NdFrb4Uj3GdCBmXlyP9apsdbhpPPz5jQ+tSOG41lYEGI86c4oA5OXYwemuxp+yZHwWPNp1uakIwJA5jmK23BYZHVbqMxV1DDY6HX8aws/zrTPZdxLPh3sknNZbT+BtR9Q1LxtWVhIndsFdbfgiDoQTBgkajypPYfhIuWXu3A5dBKeL3gNwR9KKLHDUZy7mcuwgEfEH76fwHBLeHtxLNpqF6neNJOvU0FjLOSqgffEiaruJ48FQvVlB9Jogv8AY+05Y5sQsQYDrBnkD5VFudhcPBPe4k5SOhmfs6Ujg7OUlRXjGLqZHl6bVEvYyTvV7b7DWJ/1MQBmyyQIJ8jG3nUseziz/wBW79P5UVjYXJIybthdm6nkKqjeMAToNvKtX4v7H1uQUxDKdZzJn+5hVXc9ilwR/wB8G3/l2j5596vHSpkZO2AXBmOdjmjSibh3EcpI8wfnofhVxgfZBBYHFhiIJAtXBA+tWh9mgAATEjMDAkNo3QiJGlTkrKRdFXiOLECQBUF+Msx0MeVGFrsHYaAbzFjuA3T4ail3PZ1h+bvPqKhLFJhckZ+/aG9bPvSPSqriOLS74iMjHeNj6dK0THez21l0xGU8s4EHymaD+MdicTZl8neJzZPFp6DUUqhJCPYMXbQB0JGkV7axrISynXMG/ig7EbGmr7FZj5Ec/wAKjHGA7rr5f1qysldF/b4R31r9Iw7TfQlrlsb7zKjmI5eVWHeJj7EEql63vKmY+HL7qEVJBzIxBHQx91dZx7rd71SQ879es062cpDd5CjEcwYPwqUmKzJrEjb0PKpnE+7vKt22CC2jxyaqlbMHejaQrQi5dlvpR17Kz/3i+ORtKfk39TQBl+/8/wAq1TsX2eu4VA9xDN4AEc7YGqk66zOo5QKeWh4fIf4Zhl5amddNh1qfeuELI0jyn6dKETiWkNmMctdABptRGAe7QnXVCef3ERFcpaC1scF2SGKow0BORgdeQHSYryxaUKxIEEidH5SNemtNIjjKrD3NRAYDoADm3G5p+yysua4HzTJK5wDByj7tqF2NQmywl5KySC0FtIBWRyBmPWpuBwSkBhcdgMwBzczIO3P1pNp7QggsfePMztMj7qBO2/GsRfx1vhuAuOjMh75l2ClZygcoUydpZlGlclYGR+0ntTt2Xazhy10gZBca54JG5WBmJBjWdayrF8VuM5e67NcYySwM6+utb32Q9nSYTXKLYEeLKpuuQd2fXKNB4V08zOnvajhgyZbgOIswQVukEwF/ZuHxIwAY5p2mASaqopCNnz9Zx8eJ/pv8edGXZf2lX8NlXvXvWDuk+JZ5oTO3Q6Hyoa7Z9mf0TEZFctadQ9p2GUshJHiU7MCCDoOWgmqSypUyD8RXOKZydH1BwTi1nE20uWctxYjOAoIaJhlmVby51KxN3krKG6NrPlWA9je0jYTE27gaEZlFwHYgmDO8ETow29KKO1nanFYpXtLca37wNpW94oWDKWUCQdtImBUX+ujRjg8nXoNcWjC0VChtD4kCkj0g6cuVUrY9yyhATcU621bbf3gD1rMezGIvWbjbqjCSOU+nIwSK0Ds/xAJa1MaZmI3ZiW+ugFZ8lxemBfZT9peCXr5ztYYP1VD9dNaz3F2mtuVZTpuCIPy3rb0xZJMwIEtrAX4+Q5/fTeMs2r65bqLdTlnX/wCJOoHmIroZ0u0JLHZiFq9BkdOfnT3ebGTP1oz417PrRlsK5Q/9NzKn+F919Gn1oMbhl0MyFGDp7wPL+9aVKMtoi4tHtrEZD+6dG+fIeVSMUQDIbMCJB5xUO5adPeWPzyNLwj5TJGZSP5f1oumcHHYTsf3ipi3TOgJKqCBDI3MHejviWIaIClZJJLHSBqdRUT2ZWP8A+dbJMgtd0j940x20aAttW0JLREHSlfZddD+CxCtqZIEkQJBGuoJjTSrn/F0ZVBdRBG425aecUMcFvRbUGJidvpVkl1BqYHTNA+pqbYaLyxfshMnerH2YgHWdRy+FS1uof921mzTPjHSNAeQFCWJ45bUgBM085SPrrTV7tTlHgsEjlqp+g1PwNLz+g0FvF+IC2jiyfGZZSpOkiDqxgsRtAMVnnsd4gTjL99iTduBEzHebmd21J/cifLlULG8QsXw57sK5/wBxWYlW5EhoIE9ao/Z7fNjiSIzQrZlPRmCtl9Ndj5+dWxXTJyPocK12QHHxJ59R1pribrasuC+ZsskyABl101jlzPWdKq8Me7bSRy9QOdQ+1fGBbtEiZbaDrp4iRrrtsNdzBiKopWLRlXb60r4SwwIJt37yAAqfCwzbqSDBQ/tH3joNgEWzGhGtFXbzGwmHw5aWGe44kkDPGWJA3GYxlX3hvuREGTrrTiMmWH0I38qLOymJVmAJbvBmy66MDuDO/wDShvBcOzwwPPaibg/ASCWzFWRkgxII3I+NRyU0a/x+SlaLDiNpAwIEawYpGHvZ7iovu6AzIiJJO32Sac42Mon0+m1UWEuatc+yMq+p0+izWZLRTP8A2CjC8V7y4VKFraEtAaAxJ95pGp6AbVYNxoQZtlAsAmVMToBuDND/AAu5ktluf47D5UzisUf1ajdR3h/jaQg/460nCyV0XDYnMwKmR1qJxLD96miguPd/eHNJ69J2PrVYmKNsgKZMHN6/gepr2wyy2bkd5Pp91FRoDdlDe4nZiNfTLEfDaon+KqNgAPT860rtThguIY/aAaepOhPqSPrVRFa44o1ozyezZeyfZ242Aszir1qQSETIsSzHeJJ9aXxnsReSwcQMXcvwBKOBmVJliCN9gYqd2N4rnwsGSbRK/wDpjMPkDHwqdi+0tsAqCYgj4HT+dJGVqzRONOijwLBbIKidJA5kk/iadw/Yxrp7zEOQ52GpjyA/PoasOyGHQW1d5I17sHkskBiOZP3fQhxNxB7pqb+Sscd9gpiOw1oDS66nqDP00H1HqKpMX2bu25a04b7SxAJ6ldYPWPWj3vydJH5+FRrlien586n0X8UX2ZLj7gc6gpc5fip6iqW3iwl5LzLmAYZlncahhPIxIHT4VrHGuzdu+viXXqDr86A+Ndi7ykukPyM7nzirYproy5cEo7Rplnt5YtoCwLkqMryStwcm0UkEiJGpBmhTjXa+27C67wlsgqoK5swgjKjK3P7XMA5tYGZvmSVMqekkf3qOw1rSoozOTJXEcab11rjjVmLR0B2HoBA+FR846RTbNrS0FOKEvAMK0Sdp6n5xRcl8KD5/n7qGeFXMlsA71OOLZjC6gbn8B1rJNWz6mOoxRZdoDmsFhuBP/HxfzoZsP4FHqT6z+AH1oiF5WtFSw90/OCIjfpQraeIHQAUqWqJZ+7Li5d8CW/tsJ9P6CabxGJzEkftEn0A0HyUKKgrifH/Cp+oy/iaVZuD322A+7+smu4meybaSBP560mwdGPUH8KYbFEgdTy6DlTpMLFCg2VPai4GFlueVgfgf6iqGjT9CtXMLfFzR1CtbPOcwDD4j7qrbvCbBWZdGEADQjzJO9aYySRGS2HHs1cul5AGIZl2E+6pn7x9KMrfAJ3sn4qf5U97Pex4wVp1Nw3HfIXIXKAQCco1kiTuYnTQCivEYYkeG4y9YCmf+QP0pVjVFJTtmdYrGrbJt5YKkrG22m1NDiLNotPdrOHXUIuG2bhcnMVy8jAgQATFDicSC+8GT+IEf0qUkzdCcWgjs3juWilHEtyM1R2+JA7MD6a/dUhMWOtTaZdNUWbY5udMXsTmMFRTH6fSDxDyFCmG0U3GuzVu8JAoL4h2auWySAWArS2xg9KiXgpqsJtGfJijMyd7RHKKcs2SdYmtGu8PtnUgH5UpeF2ogKBrVfIZl+Nu7BXhfC7j84HTU0Y8P4OBAbTprHqdKew+DRRUy3cjlpUZNs2440WeDw1pENvubWVhBYgEnyM6/AGdaDuKez+73g/RfGrbKzKpU9MzEBl6HfketEf6e6TnTPaPNfFHmyjURvmE1JTHIQBbJYdAZ011U89K6NoGSCkCCeyniniP6OuoG921/+qcHsn4nEmzbyrEA37UT1Jnl0rR8B2gLYfJ3j519xgy+JejExsehBg6SRV0wtm3NzNmykBn7wqrHmpeVXnBO3WrJpnzpRcTJ7Xsm4kNe6tktrPfJ+TTg9lnEeaWv/dWtUw6QMqTm0LZA7KDEEeDKuuhnU6nyr3C8SyBluFi8xA1k8goGo9G19aNKxdmN8f7F4rD2Sb9oZInMrKwDKdJjadqDb90kDWvpnjdhbtko1vMrqQymRoRPPYgD51838dwJw957LjVGMEzqp1B9I+49K6qA2fTXD7cIRoYMc/LnqaZxzAPbJZwpJWAYEtETBBnQ9fhUvDCEj4z/AG3qBimJv207wrmEhe7JzZdSA+aAeW3OnekBdjPcgq9pjccoQTrBObUQc0bcielRL2AsXsyqHUjVmU6CNwCCUneRU39NAz3e/JRWdcrWyIadFjMCQp5DWnsXj0VlLXGABEiMwYMNBEzzB2PTzpasdSoFsR2Pwl+5Pd3F71QRlVQFWILSJ3PXntUbFdhMIAiTiLTE7qSZA3/aIIPOPF5UUWbxtsVe4xLMEQG34WPMqoumR56R6VNv2CzArcYCGBUbGRodTypeOhubA1uwlnKGz4kBmygazz1idBA5xypr/s+skPF2/wCDfNKkz0neNulFeKdrQAfEXBnIhsojwjVSc+gMydf2aaOM/Vq/6RcCp4WYKNSDqT4o10Gk0KDzYIW/Z7ZuEqL95SNiS2vpvMc+leXPZSAJXEXm12DR+FHuNvpID5wCygMMwGYnTxKdttDTVkquS3ca6zMxCs0iSddlO0DTf1o8QObM5Ps8SSe+v+mc/wAppC9gspzLfujTYsCPkRR+9u093J+kP4gQFzIYynUd4CSDykjNrAMaUq5wBSxY3XHiUgKSIC/s6k+9zPyApWpBUzOMR2axS/6bq38Qj/7fUVT3OGcScSqqNTpGunrvWr43B2rRDPdcDOWjOqiANVhmEgnXQEzTmKs2nsZ1FzIVzZlAJUAyRqwIYR5x0rqY3kfyZNgeIYy3/q2LkD9tVMx1y89enyqejq7d5h3VXJ8SMYVj16o3nET03rSBbsp3hHevK2mI0fLIlYBaZbmOu0V7fwWHDBLgzPIhmW0xUPqZEE5OsjSKPEeOdrsAcHxHNsCtwESkEh2nkdpPJl0P1o/4Hw97iFrlg2WkCGLqSu5JCGJP996ubHClVFtq7KEB23g/DT4eXSnzmtBVAa4NiSySAOckifvp1CiWTNzVDCcFEwYKhdB4956TAER0250za4SUnuhaRsxglJlYkaSDIJ2GmnKZEZ8XbKrd7u+FNzwryldc/vaIfWCRtpqL9p/aRYsuUXDByjfrS0KdwfCyGc2/iIg06imTSYaYq2wRtjEZYWCNpkzGp8tqz3t/2WGNTMrhb1oKVETmDkZgYMx+0PMN1q64HxbiOMy3VFlMOxCnKJlXnxo0mSswZPvCCBrUvi3YcBzfs3CLvdhP1jvDPmHjcrqTkzj/AI9Kfh9nUvYVaDbQAD5VVY7EhbhY3bawkAMMpViRJDlGJUjyIpLdqsN/1BAOUac+nrTX+YcJ4hyc5n0Op01bXyqbaaFSaH7VxgoFzJcMlsyrMLpB8NuJmddD60m7iSbgCXLQY6ZHtnMY1IzGCTHIbDWkf5rw8Zs5j00+c0luNYcEP3VyZkNlffeRJgeogUthJF3GiGy3FtvOVT0JPhkFJ1OugI31O9Ji73qr3qbKWSBLAaMR4PtfvH0G1RrfGsNnDLbOcTlOViwncLrInyrw8ZspcYlGDtvCHNB0110oMIqxizrnvo0wqjxe/mO57nTTSMp86srFu4qQ7hnkwdhHJSQkx5hfhVd/jNhUH6t8qnMPBoD9rUzOp16mhHtB24ZSZv8AdL0BCmOU/tGig9hhfxPciMViFBObLBZZG8ExyGg02O1UWM7boiQru7ZiZVBkynaS6qWIEwQvrWYY3tjYBJXM566D5s2v31Uv21Yt/pLl6SZ/5bfSuph/Vdm5YbtTauJ4cUiu2XRwbeQDnBDZydZlgOelWd3Mqgm6Mr3FyNGhQx4QyjLmJ2J09aw3CdpbD6Fih/eGnzGn0FEfCcU6kNauaAyCrBgPMAys/ChVB4r0athLmUhHuMWLsFlHEjcL7oBMdNNKfxFl+8turkBWhwToV1nQgnNMayDQpwXtDaIJxFnPdzHxJYkEabkaFp6eVXh7TJGiXxy8Vsga9ATRTQjHkwNwNIvvlBnaWIA9xmjVfgTr8a9tYtbhuJZvPmIBIYXIT0HhKk9C3Lao47QKZ/U3iOcJ+GavcHxS1M28K8jTw2kG/Uj7q7QB1L5uMttL7C4qnMWS6uaI1EOqmPiRVnh7LqgDXM5GmaIJHU6nxdfuqts8WtqfDhrinyS2PPcN+NPNx0D/AG3nbU29T8XplQGNdpHa3bfEC66i2oJVM5JymdRmgLr4jlJidaynC49eI8TtYi3hFJDA3EzMyssxnfMIJA5H3tBuBWsnjqlsnduSdMvgnUfx7VXWuGYeCbGHFiNJCrlJH2gjeKCd2NOpIKdIt7FwJbhQiKJ0trlE84HKaY4txFLKq15lQE6FmgRrHTU6mhztX36C2VzFUYFmDEAADTNbEd4s7qNT1rrVt7mC98JfcKSXUXE8MDwqp0UgZhB3apX+wgL3baiAAZmSQPh4pIy1MXDJAGRXG51Aj5HSo3D+LqFbwwxJzEkEsdtDyWPvNMXsQLkeECNjqT56/KoM0E25xJVGW3bAjYsxIB8hET5yaYfFOfejXl19OtRYM0tbpBIGmvWgcTzjmjKuk+8dNuWm5HrTVuftg+eYD4QRTLDTWSeQ6+vMUxcsM3MHTX+9ccP43ESpRnIze8VbxR0BU6Vm3avB27eIC2gwU21JkkknWSSdaM8deCtltgT8z6TQZ2kT9YrHcqfoxH41oxoSRTZa6vGryKqiViiKmcJvOt1RbdlzEAlTGn3bdRUNDU7gqzfX40JdDpmg4PiDqND4ubaAttGwEGPs1c4fjdzeSx5Zhm1233iqW0V0IMcyPXXTTan1xO4IBjmJrKVLe3xhvsKD5FgB5wSRTx4tc/aYt0Hp8ht0ql7sk+H+WnoacS6V8vOfurji4t8TYNMk9ZOYnruYFSV7QGCqqV6kEEjy2H0NUQXmNfhUzB8NLsgkySPLXzJgAUboVossNxBQNbhWBJ0lT5DXcny6+tVHCePrhFW2MPnIvP3moe4q6sAjKCrQT1UrJkEal7Hr3WZQbZKuU0IaSQRMH3jr0nSh9Q6Mtu9bbMT3feqMhBYESSBMNzmNOWmp5CMLsb29a0MrtY8TnJczkAW4ncTLyCIn9tDyigG325DXX7zPlObIs5dCwIzMmoaAdhBkVadl+wzYhlvNdiwrOEAJJIkgxMqqls2u/PnRVj+DcPw1gK1mwq24GYopYk6asdWJ335Vgy/yWHHPxq5S+kPHFKSsEsHhiF1ESfv8qlqsDMDz3HWurq13YUP275YRAJ5z+ev0pbBQACJmNOY/Gurq4YTfvqBlgQOcn4fLzqDisVplXSdz/L0611dTpAZWKNWMSZ/Cqji/C3uvbCjmwJ5KPCZP10r2uql0ichPFOzirYY2kLFYzMTLEDeB9dBULgHZrvrb3rrFLSaCAJd4mBOwA1J13A511dSxm+FkirxlsLcZVmFMCd/jUrgCTd3A05/Kurqq+ho9hnh2gARsB8Dsak2r+vlXV1RLDl3iZHhReW5/CpZfMsnnXV1Ri3YkW2y44TwZ7ozIRAMHMf71P4hhFtIfEWIExGnLnXV1efn+dmf5fjukmalFcQB4jg8jzbUhff8A3UeWMhiTvvBAE8xUPGYhyqhbgZc3jkmSzMDJcmRObQxsB9murq9MjG+y97N9pcbmTDqqLZQgvKf7YOsXJ3KyNjBFD3bPHDEX3W21whToLuUiZPulf2QCInWurqnHDjjJyUVZznLqz//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8439" name="AutoShape 6" descr="data:image/jpeg;base64,/9j/4AAQSkZJRgABAQAAAQABAAD/2wCEAAkGBhMSERUSEhIWFRUWFxgaGRgYGBgdHxoZGh0aGB8cHBgaHCcfHBojGhwXHy8iJCgpLCwsGB4xNTAqNSYrLCkBCQoKDgwOGg8PFykcHBwpKSkpKSkpKSkpKSkpKSkpLCkpKSkpKSkuKTUpKSkpKSkpKSwpKSk1LiksKSwsKSkpKf/AABEIALgArwMBIgACEQEDEQH/xAAcAAABBQEBAQAAAAAAAAAAAAAGAgMEBQcAAQj/xABFEAACAQIEAwUFBAgFAQkBAAABAhEAAwQSITEFQVEGEyJhcQcygZGhUrHB8BQjQmJy0eHxFRYzQ5JTFyREVIKTssLSJf/EABoBAAMBAQEBAAAAAAAAAAAAAAECAwQABgX/xAAkEQACAgICAgICAwAAAAAAAAAAAQIRAyESMRNBUWEEIgUyQv/aAAwDAQACEQMRAD8AIMEqsAyjKGAPhAG4nlU79CESC1QOzV+MJYY80HzGn4VZJc5548qzI0jdhVmJMinAQzZSs/E16LqjzJpWEI7wn900b9AouOHoO7MDSvGBiqe7xYgQpy+n41FPHGH+4T8qRzSBxsIloE7a9ssTh7oTDsuULrI2NSeNdr2s2y3eanQDSsu4jxN7rEsZkk+tUjvYkmaJ2G7d3b110xToAElZESZ67UdYLidq4Jt3Eb+EzXzuLx50wLtyywuWLjJJGxO80aBdn06okim7iAmsz4X7Qb/eLZuP4QILaEkx/OaKG4q7EFbmnwqfkRR42glyxr4aoe01mblsxoRE1Hfi78rp+QqBxTjkwCS229DyJncWOvwtZMUwOEZQWESNRUy1cBHwoT49x+5YuqDIUzzkHofIiquaRz0ENrESrKwg1TcNuFb7EEECl4Ljdq7lBMNE70nhqA3X0AMmPOoNlEEHHMHbxeHZDq2XTyMSPOsl4VxB8PezoYKNz1jkR6TWnqxR1Y7Gs87XYJUxT3LOiPMg8mP4E0zlZKUfYRf5nOJLHVS24nbTX4VGS6GtlZJgxE0F8OxZVgynp+fOrrB8WaXIQkEzIGxoNNgjJezQeyc/odoHaNJ6SatswZoHzqDZ4KLeUAuQogDlA0qYBlFcihzXlUwd6Wth3TNbU7/dSDcb7Iq7wyfqlHzjzpkrObop7PALt1S5dUknQgzp6Uj/ACk//XQD+E0WWhFsHpNNM5EeZEen96bxx9i8mZ/xb2Y3cQ8/pVtR0KsfjvVcfY/dH/irX/Bh+Nae+bMT0P5Hxpwu0SVHWJp0ktIR7MrPsguHT9Ktf8G/nSf+yd7YzHFWSAZ1R9x0g70cdp+LXLVgm3bYswgFVJCk8zppQt7OOLXB3mGv5mVySG08LahgZPPcR1pJS9Dxj/oDMfwx0YSZUrmny1g5dxzoz7NcDuXbMm4Fyxo0zB2MjlRDxnsvauX7JnwZGtxtBRSyxpzkzRKlnKiqsaKBJGpyiNes1KOJt7Kzy2gTt9kLxEJdt/Wm8R2LvEf6lvTec38qNLVsgmRoY/tpSThxqM0cz+TVfFElzYNrw9bfha4mYDUa/wAqruL8It3lNq4PDuGGuvJlNW3ajgBv289kgvBWJjMsbevOsywvGruHdrD5hGyncacp+6hJ1oF/JC41wC9gmkDNbbZgD6/A0/wTtCqXJY6Exm5joSPWiEcbTFWTbMa6A66NGh12M6VneOTK5jedtj+ZmkaQL49B/b7Uq7ZXgLEzI3GhihzHYg3HZDsZgdar+A8QTvFDSDOhBiD58iPXrSu0Tsl7OoMToR1oxRSbUkuJUYi33bc8p2nT8mpeA4u1mcpMMNRvTL4nvgw3M7/zqHbGmXoaDtGc2049xq2nprUi3jZHWgbsbxvvFWzdOqiASdSOX0oy7kbAkVO2alsfOLQkCCDNEyaItAPGrFw2XFuS4ErrzBBj6VPwvHrj5C595Qcp/ZJGtPGddnOLYYf4tZAyswB6QaQOK2AIz7TyNDVzFgTA15k0w+LEagfdTPIIohQeJ2B/ueog615/jWHEE3do/ZNCV3E66R99RcRdkeKD8KHkDxFdtPaZZU92mZo8gQfUMDQTb9omIR1uKgCyxA08MmSBpAqH2vtAX1jmv41Xi3AEjQ7fjVVT2K3WjRuF+1VL7WhcXKyXVYmDOUyrbaHQ1pSccw52Yn4NXznwjD/r9tMrD56Ue8J4szIoaZAifTSllPiFRs0teMWxoLmx+yakni9kjVh8jQCuMJ0GlOG63Xek8wfGHA4tame8TfkDtQn254fh8UylSMxEF1Gog8xz+/zqtu3boWbRAcTuJB8jNBf+dL9tznGaTqKDyWK0o9jXEeCXsIxLGR+ywkhun5NQcbkvgEQH1DKPLYj1G/pRZhu31p1C3UIDaHZh8RuPWhrjXCUlr2GMouUmOWadOsaUUI1rQP3VIOuhFXdjG5rUMRpDAnnHL1gUvhdizila2zFLo91uWk6H+dUuMw72XKkQV+7y9da5PZ1NdFrb4Uj3GdCBmXlyP9apsdbhpPPz5jQ+tSOG41lYEGI86c4oA5OXYwemuxp+yZHwWPNp1uakIwJA5jmK23BYZHVbqMxV1DDY6HX8aws/zrTPZdxLPh3sknNZbT+BtR9Q1LxtWVhIndsFdbfgiDoQTBgkajypPYfhIuWXu3A5dBKeL3gNwR9KKLHDUZy7mcuwgEfEH76fwHBLeHtxLNpqF6neNJOvU0FjLOSqgffEiaruJ48FQvVlB9Jogv8AY+05Y5sQsQYDrBnkD5VFudhcPBPe4k5SOhmfs6Ujg7OUlRXjGLqZHl6bVEvYyTvV7b7DWJ/1MQBmyyQIJ8jG3nUseziz/wBW79P5UVjYXJIybthdm6nkKqjeMAToNvKtX4v7H1uQUxDKdZzJn+5hVXc9ilwR/wB8G3/l2j5596vHSpkZO2AXBmOdjmjSibh3EcpI8wfnofhVxgfZBBYHFhiIJAtXBA+tWh9mgAATEjMDAkNo3QiJGlTkrKRdFXiOLECQBUF+Msx0MeVGFrsHYaAbzFjuA3T4ail3PZ1h+bvPqKhLFJhckZ+/aG9bPvSPSqriOLS74iMjHeNj6dK0THez21l0xGU8s4EHymaD+MdicTZl8neJzZPFp6DUUqhJCPYMXbQB0JGkV7axrISynXMG/ig7EbGmr7FZj5Ec/wAKjHGA7rr5f1qysldF/b4R31r9Iw7TfQlrlsb7zKjmI5eVWHeJj7EEql63vKmY+HL7qEVJBzIxBHQx91dZx7rd71SQ879es062cpDd5CjEcwYPwqUmKzJrEjb0PKpnE+7vKt22CC2jxyaqlbMHejaQrQi5dlvpR17Kz/3i+ORtKfk39TQBl+/8/wAq1TsX2eu4VA9xDN4AEc7YGqk66zOo5QKeWh4fIf4Zhl5amddNh1qfeuELI0jyn6dKETiWkNmMctdABptRGAe7QnXVCef3ERFcpaC1scF2SGKow0BORgdeQHSYryxaUKxIEEidH5SNemtNIjjKrD3NRAYDoADm3G5p+yysua4HzTJK5wDByj7tqF2NQmywl5KySC0FtIBWRyBmPWpuBwSkBhcdgMwBzczIO3P1pNp7QggsfePMztMj7qBO2/GsRfx1vhuAuOjMh75l2ClZygcoUydpZlGlclYGR+0ntTt2Xazhy10gZBca54JG5WBmJBjWdayrF8VuM5e67NcYySwM6+utb32Q9nSYTXKLYEeLKpuuQd2fXKNB4V08zOnvajhgyZbgOIswQVukEwF/ZuHxIwAY5p2mASaqopCNnz9Zx8eJ/pv8edGXZf2lX8NlXvXvWDuk+JZ5oTO3Q6Hyoa7Z9mf0TEZFctadQ9p2GUshJHiU7MCCDoOWgmqSypUyD8RXOKZydH1BwTi1nE20uWctxYjOAoIaJhlmVby51KxN3krKG6NrPlWA9je0jYTE27gaEZlFwHYgmDO8ETow29KKO1nanFYpXtLca37wNpW94oWDKWUCQdtImBUX+ujRjg8nXoNcWjC0VChtD4kCkj0g6cuVUrY9yyhATcU621bbf3gD1rMezGIvWbjbqjCSOU+nIwSK0Ds/xAJa1MaZmI3ZiW+ugFZ8lxemBfZT9peCXr5ztYYP1VD9dNaz3F2mtuVZTpuCIPy3rb0xZJMwIEtrAX4+Q5/fTeMs2r65bqLdTlnX/wCJOoHmIroZ0u0JLHZiFq9BkdOfnT3ebGTP1oz417PrRlsK5Q/9NzKn+F919Gn1oMbhl0MyFGDp7wPL+9aVKMtoi4tHtrEZD+6dG+fIeVSMUQDIbMCJB5xUO5adPeWPzyNLwj5TJGZSP5f1oumcHHYTsf3ipi3TOgJKqCBDI3MHejviWIaIClZJJLHSBqdRUT2ZWP8A+dbJMgtd0j940x20aAttW0JLREHSlfZddD+CxCtqZIEkQJBGuoJjTSrn/F0ZVBdRBG425aecUMcFvRbUGJidvpVkl1BqYHTNA+pqbYaLyxfshMnerH2YgHWdRy+FS1uof921mzTPjHSNAeQFCWJ45bUgBM085SPrrTV7tTlHgsEjlqp+g1PwNLz+g0FvF+IC2jiyfGZZSpOkiDqxgsRtAMVnnsd4gTjL99iTduBEzHebmd21J/cifLlULG8QsXw57sK5/wBxWYlW5EhoIE9ao/Z7fNjiSIzQrZlPRmCtl9Ndj5+dWxXTJyPocK12QHHxJ59R1pribrasuC+ZsskyABl101jlzPWdKq8Me7bSRy9QOdQ+1fGBbtEiZbaDrp4iRrrtsNdzBiKopWLRlXb60r4SwwIJt37yAAqfCwzbqSDBQ/tH3joNgEWzGhGtFXbzGwmHw5aWGe44kkDPGWJA3GYxlX3hvuREGTrrTiMmWH0I38qLOymJVmAJbvBmy66MDuDO/wDShvBcOzwwPPaibg/ASCWzFWRkgxII3I+NRyU0a/x+SlaLDiNpAwIEawYpGHvZ7iovu6AzIiJJO32Sac42Mon0+m1UWEuatc+yMq+p0+izWZLRTP8A2CjC8V7y4VKFraEtAaAxJ95pGp6AbVYNxoQZtlAsAmVMToBuDND/AAu5ktluf47D5UzisUf1ajdR3h/jaQg/460nCyV0XDYnMwKmR1qJxLD96miguPd/eHNJ69J2PrVYmKNsgKZMHN6/gepr2wyy2bkd5Pp91FRoDdlDe4nZiNfTLEfDaon+KqNgAPT860rtThguIY/aAaepOhPqSPrVRFa44o1ozyezZeyfZ242Aszir1qQSETIsSzHeJJ9aXxnsReSwcQMXcvwBKOBmVJliCN9gYqd2N4rnwsGSbRK/wDpjMPkDHwqdi+0tsAqCYgj4HT+dJGVqzRONOijwLBbIKidJA5kk/iadw/Yxrp7zEOQ52GpjyA/PoasOyGHQW1d5I17sHkskBiOZP3fQhxNxB7pqb+Sscd9gpiOw1oDS66nqDP00H1HqKpMX2bu25a04b7SxAJ6ldYPWPWj3vydJH5+FRrlien586n0X8UX2ZLj7gc6gpc5fip6iqW3iwl5LzLmAYZlncahhPIxIHT4VrHGuzdu+viXXqDr86A+Ndi7ykukPyM7nzirYproy5cEo7Rplnt5YtoCwLkqMryStwcm0UkEiJGpBmhTjXa+27C67wlsgqoK5swgjKjK3P7XMA5tYGZvmSVMqekkf3qOw1rSoozOTJXEcab11rjjVmLR0B2HoBA+FR846RTbNrS0FOKEvAMK0Sdp6n5xRcl8KD5/n7qGeFXMlsA71OOLZjC6gbn8B1rJNWz6mOoxRZdoDmsFhuBP/HxfzoZsP4FHqT6z+AH1oiF5WtFSw90/OCIjfpQraeIHQAUqWqJZ+7Li5d8CW/tsJ9P6CabxGJzEkftEn0A0HyUKKgrifH/Cp+oy/iaVZuD322A+7+smu4meybaSBP560mwdGPUH8KYbFEgdTy6DlTpMLFCg2VPai4GFlueVgfgf6iqGjT9CtXMLfFzR1CtbPOcwDD4j7qrbvCbBWZdGEADQjzJO9aYySRGS2HHs1cul5AGIZl2E+6pn7x9KMrfAJ3sn4qf5U97Pex4wVp1Nw3HfIXIXKAQCco1kiTuYnTQCivEYYkeG4y9YCmf+QP0pVjVFJTtmdYrGrbJt5YKkrG22m1NDiLNotPdrOHXUIuG2bhcnMVy8jAgQATFDicSC+8GT+IEf0qUkzdCcWgjs3juWilHEtyM1R2+JA7MD6a/dUhMWOtTaZdNUWbY5udMXsTmMFRTH6fSDxDyFCmG0U3GuzVu8JAoL4h2auWySAWArS2xg9KiXgpqsJtGfJijMyd7RHKKcs2SdYmtGu8PtnUgH5UpeF2ogKBrVfIZl+Nu7BXhfC7j84HTU0Y8P4OBAbTprHqdKew+DRRUy3cjlpUZNs2440WeDw1pENvubWVhBYgEnyM6/AGdaDuKez+73g/RfGrbKzKpU9MzEBl6HfketEf6e6TnTPaPNfFHmyjURvmE1JTHIQBbJYdAZ011U89K6NoGSCkCCeyniniP6OuoG921/+qcHsn4nEmzbyrEA37UT1Jnl0rR8B2gLYfJ3j519xgy+JejExsehBg6SRV0wtm3NzNmykBn7wqrHmpeVXnBO3WrJpnzpRcTJ7Xsm4kNe6tktrPfJ+TTg9lnEeaWv/dWtUw6QMqTm0LZA7KDEEeDKuuhnU6nyr3C8SyBluFi8xA1k8goGo9G19aNKxdmN8f7F4rD2Sb9oZInMrKwDKdJjadqDb90kDWvpnjdhbtko1vMrqQymRoRPPYgD51838dwJw957LjVGMEzqp1B9I+49K6qA2fTXD7cIRoYMc/LnqaZxzAPbJZwpJWAYEtETBBnQ9fhUvDCEj4z/AG3qBimJv207wrmEhe7JzZdSA+aAeW3OnekBdjPcgq9pjccoQTrBObUQc0bcielRL2AsXsyqHUjVmU6CNwCCUneRU39NAz3e/JRWdcrWyIadFjMCQp5DWnsXj0VlLXGABEiMwYMNBEzzB2PTzpasdSoFsR2Pwl+5Pd3F71QRlVQFWILSJ3PXntUbFdhMIAiTiLTE7qSZA3/aIIPOPF5UUWbxtsVe4xLMEQG34WPMqoumR56R6VNv2CzArcYCGBUbGRodTypeOhubA1uwlnKGz4kBmygazz1idBA5xypr/s+skPF2/wCDfNKkz0neNulFeKdrQAfEXBnIhsojwjVSc+gMydf2aaOM/Vq/6RcCp4WYKNSDqT4o10Gk0KDzYIW/Z7ZuEqL95SNiS2vpvMc+leXPZSAJXEXm12DR+FHuNvpID5wCygMMwGYnTxKdttDTVkquS3ca6zMxCs0iSddlO0DTf1o8QObM5Ps8SSe+v+mc/wAppC9gspzLfujTYsCPkRR+9u093J+kP4gQFzIYynUd4CSDykjNrAMaUq5wBSxY3XHiUgKSIC/s6k+9zPyApWpBUzOMR2axS/6bq38Qj/7fUVT3OGcScSqqNTpGunrvWr43B2rRDPdcDOWjOqiANVhmEgnXQEzTmKs2nsZ1FzIVzZlAJUAyRqwIYR5x0rqY3kfyZNgeIYy3/q2LkD9tVMx1y89enyqejq7d5h3VXJ8SMYVj16o3nET03rSBbsp3hHevK2mI0fLIlYBaZbmOu0V7fwWHDBLgzPIhmW0xUPqZEE5OsjSKPEeOdrsAcHxHNsCtwESkEh2nkdpPJl0P1o/4Hw97iFrlg2WkCGLqSu5JCGJP996ubHClVFtq7KEB23g/DT4eXSnzmtBVAa4NiSySAOckifvp1CiWTNzVDCcFEwYKhdB4956TAER0250za4SUnuhaRsxglJlYkaSDIJ2GmnKZEZ8XbKrd7u+FNzwryldc/vaIfWCRtpqL9p/aRYsuUXDByjfrS0KdwfCyGc2/iIg06imTSYaYq2wRtjEZYWCNpkzGp8tqz3t/2WGNTMrhb1oKVETmDkZgYMx+0PMN1q64HxbiOMy3VFlMOxCnKJlXnxo0mSswZPvCCBrUvi3YcBzfs3CLvdhP1jvDPmHjcrqTkzj/AI9Kfh9nUvYVaDbQAD5VVY7EhbhY3bawkAMMpViRJDlGJUjyIpLdqsN/1BAOUac+nrTX+YcJ4hyc5n0Op01bXyqbaaFSaH7VxgoFzJcMlsyrMLpB8NuJmddD60m7iSbgCXLQY6ZHtnMY1IzGCTHIbDWkf5rw8Zs5j00+c0luNYcEP3VyZkNlffeRJgeogUthJF3GiGy3FtvOVT0JPhkFJ1OugI31O9Ji73qr3qbKWSBLAaMR4PtfvH0G1RrfGsNnDLbOcTlOViwncLrInyrw8ZspcYlGDtvCHNB0110oMIqxizrnvo0wqjxe/mO57nTTSMp86srFu4qQ7hnkwdhHJSQkx5hfhVd/jNhUH6t8qnMPBoD9rUzOp16mhHtB24ZSZv8AdL0BCmOU/tGig9hhfxPciMViFBObLBZZG8ExyGg02O1UWM7boiQru7ZiZVBkynaS6qWIEwQvrWYY3tjYBJXM566D5s2v31Uv21Yt/pLl6SZ/5bfSuph/Vdm5YbtTauJ4cUiu2XRwbeQDnBDZydZlgOelWd3Mqgm6Mr3FyNGhQx4QyjLmJ2J09aw3CdpbD6Fih/eGnzGn0FEfCcU6kNauaAyCrBgPMAys/ChVB4r0athLmUhHuMWLsFlHEjcL7oBMdNNKfxFl+8turkBWhwToV1nQgnNMayDQpwXtDaIJxFnPdzHxJYkEabkaFp6eVXh7TJGiXxy8Vsga9ATRTQjHkwNwNIvvlBnaWIA9xmjVfgTr8a9tYtbhuJZvPmIBIYXIT0HhKk9C3Lao47QKZ/U3iOcJ+GavcHxS1M28K8jTw2kG/Uj7q7QB1L5uMttL7C4qnMWS6uaI1EOqmPiRVnh7LqgDXM5GmaIJHU6nxdfuqts8WtqfDhrinyS2PPcN+NPNx0D/AG3nbU29T8XplQGNdpHa3bfEC66i2oJVM5JymdRmgLr4jlJidaynC49eI8TtYi3hFJDA3EzMyssxnfMIJA5H3tBuBWsnjqlsnduSdMvgnUfx7VXWuGYeCbGHFiNJCrlJH2gjeKCd2NOpIKdIt7FwJbhQiKJ0trlE84HKaY4txFLKq15lQE6FmgRrHTU6mhztX36C2VzFUYFmDEAADTNbEd4s7qNT1rrVt7mC98JfcKSXUXE8MDwqp0UgZhB3apX+wgL3baiAAZmSQPh4pIy1MXDJAGRXG51Aj5HSo3D+LqFbwwxJzEkEsdtDyWPvNMXsQLkeECNjqT56/KoM0E25xJVGW3bAjYsxIB8hET5yaYfFOfejXl19OtRYM0tbpBIGmvWgcTzjmjKuk+8dNuWm5HrTVuftg+eYD4QRTLDTWSeQ6+vMUxcsM3MHTX+9ccP43ESpRnIze8VbxR0BU6Vm3avB27eIC2gwU21JkkknWSSdaM8deCtltgT8z6TQZ2kT9YrHcqfoxH41oxoSRTZa6vGryKqiViiKmcJvOt1RbdlzEAlTGn3bdRUNDU7gqzfX40JdDpmg4PiDqND4ubaAttGwEGPs1c4fjdzeSx5Zhm1233iqW0V0IMcyPXXTTan1xO4IBjmJrKVLe3xhvsKD5FgB5wSRTx4tc/aYt0Hp8ht0ql7sk+H+WnoacS6V8vOfurji4t8TYNMk9ZOYnruYFSV7QGCqqV6kEEjy2H0NUQXmNfhUzB8NLsgkySPLXzJgAUboVossNxBQNbhWBJ0lT5DXcny6+tVHCePrhFW2MPnIvP3moe4q6sAjKCrQT1UrJkEal7Hr3WZQbZKuU0IaSQRMH3jr0nSh9Q6Mtu9bbMT3feqMhBYESSBMNzmNOWmp5CMLsb29a0MrtY8TnJczkAW4ncTLyCIn9tDyigG325DXX7zPlObIs5dCwIzMmoaAdhBkVadl+wzYhlvNdiwrOEAJJIkgxMqqls2u/PnRVj+DcPw1gK1mwq24GYopYk6asdWJ335Vgy/yWHHPxq5S+kPHFKSsEsHhiF1ESfv8qlqsDMDz3HWurq13YUP275YRAJ5z+ev0pbBQACJmNOY/Gurq4YTfvqBlgQOcn4fLzqDisVplXSdz/L0611dTpAZWKNWMSZ/Cqji/C3uvbCjmwJ5KPCZP10r2uql0ichPFOzirYY2kLFYzMTLEDeB9dBULgHZrvrb3rrFLSaCAJd4mBOwA1J13A511dSxm+FkirxlsLcZVmFMCd/jUrgCTd3A05/Kurqq+ho9hnh2gARsB8Dsak2r+vlXV1RLDl3iZHhReW5/CpZfMsnnXV1Ri3YkW2y44TwZ7ozIRAMHMf71P4hhFtIfEWIExGnLnXV1efn+dmf5fjukmalFcQB4jg8jzbUhff8A3UeWMhiTvvBAE8xUPGYhyqhbgZc3jkmSzMDJcmRObQxsB9murq9MjG+y97N9pcbmTDqqLZQgvKf7YOsXJ3KyNjBFD3bPHDEX3W21whToLuUiZPulf2QCInWurqnHDjjJyUVZznLqz//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8440" name="AutoShape 8" descr="data:image/jpeg;base64,/9j/4AAQSkZJRgABAQAAAQABAAD/2wCEAAkGBhMSERUSEhIWFRUWFxgaGRgYGBgdHxoZGh0aGB8cHBgaHCcfHBojGhwXHy8iJCgpLCwsGB4xNTAqNSYrLCkBCQoKDgwOGg8PFykcHBwpKSkpKSkpKSkpKSkpKSkpLCkpKSkpKSkuKTUpKSkpKSkpKSwpKSk1LiksKSwsKSkpKf/AABEIALgArwMBIgACEQEDEQH/xAAcAAABBQEBAQAAAAAAAAAAAAAGAgMEBQcAAQj/xABFEAACAQIEAwUFBAgFAQkBAAABAhEAAwQSITEFQVEGEyJhcQcygZGhUrHB8BQjQmJy0eHxFRYzQ5JTFyREVIKTssLSJf/EABoBAAMBAQEBAAAAAAAAAAAAAAECAwQABgX/xAAkEQACAgICAgICAwAAAAAAAAAAAQIRAyESMRNBUWEEIgUyQv/aAAwDAQACEQMRAD8AIMEqsAyjKGAPhAG4nlU79CESC1QOzV+MJYY80HzGn4VZJc5548qzI0jdhVmJMinAQzZSs/E16LqjzJpWEI7wn900b9AouOHoO7MDSvGBiqe7xYgQpy+n41FPHGH+4T8qRzSBxsIloE7a9ssTh7oTDsuULrI2NSeNdr2s2y3eanQDSsu4jxN7rEsZkk+tUjvYkmaJ2G7d3b110xToAElZESZ67UdYLidq4Jt3Eb+EzXzuLx50wLtyywuWLjJJGxO80aBdn06okim7iAmsz4X7Qb/eLZuP4QILaEkx/OaKG4q7EFbmnwqfkRR42glyxr4aoe01mblsxoRE1Hfi78rp+QqBxTjkwCS229DyJncWOvwtZMUwOEZQWESNRUy1cBHwoT49x+5YuqDIUzzkHofIiquaRz0ENrESrKwg1TcNuFb7EEECl4Ljdq7lBMNE70nhqA3X0AMmPOoNlEEHHMHbxeHZDq2XTyMSPOsl4VxB8PezoYKNz1jkR6TWnqxR1Y7Gs87XYJUxT3LOiPMg8mP4E0zlZKUfYRf5nOJLHVS24nbTX4VGS6GtlZJgxE0F8OxZVgynp+fOrrB8WaXIQkEzIGxoNNgjJezQeyc/odoHaNJ6SatswZoHzqDZ4KLeUAuQogDlA0qYBlFcihzXlUwd6Wth3TNbU7/dSDcb7Iq7wyfqlHzjzpkrObop7PALt1S5dUknQgzp6Uj/ACk//XQD+E0WWhFsHpNNM5EeZEen96bxx9i8mZ/xb2Y3cQ8/pVtR0KsfjvVcfY/dH/irX/Bh+Nae+bMT0P5Hxpwu0SVHWJp0ktIR7MrPsguHT9Ktf8G/nSf+yd7YzHFWSAZ1R9x0g70cdp+LXLVgm3bYswgFVJCk8zppQt7OOLXB3mGv5mVySG08LahgZPPcR1pJS9Dxj/oDMfwx0YSZUrmny1g5dxzoz7NcDuXbMm4Fyxo0zB2MjlRDxnsvauX7JnwZGtxtBRSyxpzkzRKlnKiqsaKBJGpyiNes1KOJt7Kzy2gTt9kLxEJdt/Wm8R2LvEf6lvTec38qNLVsgmRoY/tpSThxqM0cz+TVfFElzYNrw9bfha4mYDUa/wAqruL8It3lNq4PDuGGuvJlNW3ajgBv289kgvBWJjMsbevOsywvGruHdrD5hGyncacp+6hJ1oF/JC41wC9gmkDNbbZgD6/A0/wTtCqXJY6Exm5joSPWiEcbTFWTbMa6A66NGh12M6VneOTK5jedtj+ZmkaQL49B/b7Uq7ZXgLEzI3GhihzHYg3HZDsZgdar+A8QTvFDSDOhBiD58iPXrSu0Tsl7OoMToR1oxRSbUkuJUYi33bc8p2nT8mpeA4u1mcpMMNRvTL4nvgw3M7/zqHbGmXoaDtGc2049xq2nprUi3jZHWgbsbxvvFWzdOqiASdSOX0oy7kbAkVO2alsfOLQkCCDNEyaItAPGrFw2XFuS4ErrzBBj6VPwvHrj5C595Qcp/ZJGtPGddnOLYYf4tZAyswB6QaQOK2AIz7TyNDVzFgTA15k0w+LEagfdTPIIohQeJ2B/ueog615/jWHEE3do/ZNCV3E66R99RcRdkeKD8KHkDxFdtPaZZU92mZo8gQfUMDQTb9omIR1uKgCyxA08MmSBpAqH2vtAX1jmv41Xi3AEjQ7fjVVT2K3WjRuF+1VL7WhcXKyXVYmDOUyrbaHQ1pSccw52Yn4NXznwjD/r9tMrD56Ue8J4szIoaZAifTSllPiFRs0teMWxoLmx+yakni9kjVh8jQCuMJ0GlOG63Xek8wfGHA4tame8TfkDtQn254fh8UylSMxEF1Gog8xz+/zqtu3boWbRAcTuJB8jNBf+dL9tznGaTqKDyWK0o9jXEeCXsIxLGR+ywkhun5NQcbkvgEQH1DKPLYj1G/pRZhu31p1C3UIDaHZh8RuPWhrjXCUlr2GMouUmOWadOsaUUI1rQP3VIOuhFXdjG5rUMRpDAnnHL1gUvhdizila2zFLo91uWk6H+dUuMw72XKkQV+7y9da5PZ1NdFrb4Uj3GdCBmXlyP9apsdbhpPPz5jQ+tSOG41lYEGI86c4oA5OXYwemuxp+yZHwWPNp1uakIwJA5jmK23BYZHVbqMxV1DDY6HX8aws/zrTPZdxLPh3sknNZbT+BtR9Q1LxtWVhIndsFdbfgiDoQTBgkajypPYfhIuWXu3A5dBKeL3gNwR9KKLHDUZy7mcuwgEfEH76fwHBLeHtxLNpqF6neNJOvU0FjLOSqgffEiaruJ48FQvVlB9Jogv8AY+05Y5sQsQYDrBnkD5VFudhcPBPe4k5SOhmfs6Ujg7OUlRXjGLqZHl6bVEvYyTvV7b7DWJ/1MQBmyyQIJ8jG3nUseziz/wBW79P5UVjYXJIybthdm6nkKqjeMAToNvKtX4v7H1uQUxDKdZzJn+5hVXc9ilwR/wB8G3/l2j5596vHSpkZO2AXBmOdjmjSibh3EcpI8wfnofhVxgfZBBYHFhiIJAtXBA+tWh9mgAATEjMDAkNo3QiJGlTkrKRdFXiOLECQBUF+Msx0MeVGFrsHYaAbzFjuA3T4ail3PZ1h+bvPqKhLFJhckZ+/aG9bPvSPSqriOLS74iMjHeNj6dK0THez21l0xGU8s4EHymaD+MdicTZl8neJzZPFp6DUUqhJCPYMXbQB0JGkV7axrISynXMG/ig7EbGmr7FZj5Ec/wAKjHGA7rr5f1qysldF/b4R31r9Iw7TfQlrlsb7zKjmI5eVWHeJj7EEql63vKmY+HL7qEVJBzIxBHQx91dZx7rd71SQ879es062cpDd5CjEcwYPwqUmKzJrEjb0PKpnE+7vKt22CC2jxyaqlbMHejaQrQi5dlvpR17Kz/3i+ORtKfk39TQBl+/8/wAq1TsX2eu4VA9xDN4AEc7YGqk66zOo5QKeWh4fIf4Zhl5amddNh1qfeuELI0jyn6dKETiWkNmMctdABptRGAe7QnXVCef3ERFcpaC1scF2SGKow0BORgdeQHSYryxaUKxIEEidH5SNemtNIjjKrD3NRAYDoADm3G5p+yysua4HzTJK5wDByj7tqF2NQmywl5KySC0FtIBWRyBmPWpuBwSkBhcdgMwBzczIO3P1pNp7QggsfePMztMj7qBO2/GsRfx1vhuAuOjMh75l2ClZygcoUydpZlGlclYGR+0ntTt2Xazhy10gZBca54JG5WBmJBjWdayrF8VuM5e67NcYySwM6+utb32Q9nSYTXKLYEeLKpuuQd2fXKNB4V08zOnvajhgyZbgOIswQVukEwF/ZuHxIwAY5p2mASaqopCNnz9Zx8eJ/pv8edGXZf2lX8NlXvXvWDuk+JZ5oTO3Q6Hyoa7Z9mf0TEZFctadQ9p2GUshJHiU7MCCDoOWgmqSypUyD8RXOKZydH1BwTi1nE20uWctxYjOAoIaJhlmVby51KxN3krKG6NrPlWA9je0jYTE27gaEZlFwHYgmDO8ETow29KKO1nanFYpXtLca37wNpW94oWDKWUCQdtImBUX+ujRjg8nXoNcWjC0VChtD4kCkj0g6cuVUrY9yyhATcU621bbf3gD1rMezGIvWbjbqjCSOU+nIwSK0Ds/xAJa1MaZmI3ZiW+ugFZ8lxemBfZT9peCXr5ztYYP1VD9dNaz3F2mtuVZTpuCIPy3rb0xZJMwIEtrAX4+Q5/fTeMs2r65bqLdTlnX/wCJOoHmIroZ0u0JLHZiFq9BkdOfnT3ebGTP1oz417PrRlsK5Q/9NzKn+F919Gn1oMbhl0MyFGDp7wPL+9aVKMtoi4tHtrEZD+6dG+fIeVSMUQDIbMCJB5xUO5adPeWPzyNLwj5TJGZSP5f1oumcHHYTsf3ipi3TOgJKqCBDI3MHejviWIaIClZJJLHSBqdRUT2ZWP8A+dbJMgtd0j940x20aAttW0JLREHSlfZddD+CxCtqZIEkQJBGuoJjTSrn/F0ZVBdRBG425aecUMcFvRbUGJidvpVkl1BqYHTNA+pqbYaLyxfshMnerH2YgHWdRy+FS1uof921mzTPjHSNAeQFCWJ45bUgBM085SPrrTV7tTlHgsEjlqp+g1PwNLz+g0FvF+IC2jiyfGZZSpOkiDqxgsRtAMVnnsd4gTjL99iTduBEzHebmd21J/cifLlULG8QsXw57sK5/wBxWYlW5EhoIE9ao/Z7fNjiSIzQrZlPRmCtl9Ndj5+dWxXTJyPocK12QHHxJ59R1pribrasuC+ZsskyABl101jlzPWdKq8Me7bSRy9QOdQ+1fGBbtEiZbaDrp4iRrrtsNdzBiKopWLRlXb60r4SwwIJt37yAAqfCwzbqSDBQ/tH3joNgEWzGhGtFXbzGwmHw5aWGe44kkDPGWJA3GYxlX3hvuREGTrrTiMmWH0I38qLOymJVmAJbvBmy66MDuDO/wDShvBcOzwwPPaibg/ASCWzFWRkgxII3I+NRyU0a/x+SlaLDiNpAwIEawYpGHvZ7iovu6AzIiJJO32Sac42Mon0+m1UWEuatc+yMq+p0+izWZLRTP8A2CjC8V7y4VKFraEtAaAxJ95pGp6AbVYNxoQZtlAsAmVMToBuDND/AAu5ktluf47D5UzisUf1ajdR3h/jaQg/460nCyV0XDYnMwKmR1qJxLD96miguPd/eHNJ69J2PrVYmKNsgKZMHN6/gepr2wyy2bkd5Pp91FRoDdlDe4nZiNfTLEfDaon+KqNgAPT860rtThguIY/aAaepOhPqSPrVRFa44o1ozyezZeyfZ242Aszir1qQSETIsSzHeJJ9aXxnsReSwcQMXcvwBKOBmVJliCN9gYqd2N4rnwsGSbRK/wDpjMPkDHwqdi+0tsAqCYgj4HT+dJGVqzRONOijwLBbIKidJA5kk/iadw/Yxrp7zEOQ52GpjyA/PoasOyGHQW1d5I17sHkskBiOZP3fQhxNxB7pqb+Sscd9gpiOw1oDS66nqDP00H1HqKpMX2bu25a04b7SxAJ6ldYPWPWj3vydJH5+FRrlien586n0X8UX2ZLj7gc6gpc5fip6iqW3iwl5LzLmAYZlncahhPIxIHT4VrHGuzdu+viXXqDr86A+Ndi7ykukPyM7nzirYproy5cEo7Rplnt5YtoCwLkqMryStwcm0UkEiJGpBmhTjXa+27C67wlsgqoK5swgjKjK3P7XMA5tYGZvmSVMqekkf3qOw1rSoozOTJXEcab11rjjVmLR0B2HoBA+FR846RTbNrS0FOKEvAMK0Sdp6n5xRcl8KD5/n7qGeFXMlsA71OOLZjC6gbn8B1rJNWz6mOoxRZdoDmsFhuBP/HxfzoZsP4FHqT6z+AH1oiF5WtFSw90/OCIjfpQraeIHQAUqWqJZ+7Li5d8CW/tsJ9P6CabxGJzEkftEn0A0HyUKKgrifH/Cp+oy/iaVZuD322A+7+smu4meybaSBP560mwdGPUH8KYbFEgdTy6DlTpMLFCg2VPai4GFlueVgfgf6iqGjT9CtXMLfFzR1CtbPOcwDD4j7qrbvCbBWZdGEADQjzJO9aYySRGS2HHs1cul5AGIZl2E+6pn7x9KMrfAJ3sn4qf5U97Pex4wVp1Nw3HfIXIXKAQCco1kiTuYnTQCivEYYkeG4y9YCmf+QP0pVjVFJTtmdYrGrbJt5YKkrG22m1NDiLNotPdrOHXUIuG2bhcnMVy8jAgQATFDicSC+8GT+IEf0qUkzdCcWgjs3juWilHEtyM1R2+JA7MD6a/dUhMWOtTaZdNUWbY5udMXsTmMFRTH6fSDxDyFCmG0U3GuzVu8JAoL4h2auWySAWArS2xg9KiXgpqsJtGfJijMyd7RHKKcs2SdYmtGu8PtnUgH5UpeF2ogKBrVfIZl+Nu7BXhfC7j84HTU0Y8P4OBAbTprHqdKew+DRRUy3cjlpUZNs2440WeDw1pENvubWVhBYgEnyM6/AGdaDuKez+73g/RfGrbKzKpU9MzEBl6HfketEf6e6TnTPaPNfFHmyjURvmE1JTHIQBbJYdAZ011U89K6NoGSCkCCeyniniP6OuoG921/+qcHsn4nEmzbyrEA37UT1Jnl0rR8B2gLYfJ3j519xgy+JejExsehBg6SRV0wtm3NzNmykBn7wqrHmpeVXnBO3WrJpnzpRcTJ7Xsm4kNe6tktrPfJ+TTg9lnEeaWv/dWtUw6QMqTm0LZA7KDEEeDKuuhnU6nyr3C8SyBluFi8xA1k8goGo9G19aNKxdmN8f7F4rD2Sb9oZInMrKwDKdJjadqDb90kDWvpnjdhbtko1vMrqQymRoRPPYgD51838dwJw957LjVGMEzqp1B9I+49K6qA2fTXD7cIRoYMc/LnqaZxzAPbJZwpJWAYEtETBBnQ9fhUvDCEj4z/AG3qBimJv207wrmEhe7JzZdSA+aAeW3OnekBdjPcgq9pjccoQTrBObUQc0bcielRL2AsXsyqHUjVmU6CNwCCUneRU39NAz3e/JRWdcrWyIadFjMCQp5DWnsXj0VlLXGABEiMwYMNBEzzB2PTzpasdSoFsR2Pwl+5Pd3F71QRlVQFWILSJ3PXntUbFdhMIAiTiLTE7qSZA3/aIIPOPF5UUWbxtsVe4xLMEQG34WPMqoumR56R6VNv2CzArcYCGBUbGRodTypeOhubA1uwlnKGz4kBmygazz1idBA5xypr/s+skPF2/wCDfNKkz0neNulFeKdrQAfEXBnIhsojwjVSc+gMydf2aaOM/Vq/6RcCp4WYKNSDqT4o10Gk0KDzYIW/Z7ZuEqL95SNiS2vpvMc+leXPZSAJXEXm12DR+FHuNvpID5wCygMMwGYnTxKdttDTVkquS3ca6zMxCs0iSddlO0DTf1o8QObM5Ps8SSe+v+mc/wAppC9gspzLfujTYsCPkRR+9u093J+kP4gQFzIYynUd4CSDykjNrAMaUq5wBSxY3XHiUgKSIC/s6k+9zPyApWpBUzOMR2axS/6bq38Qj/7fUVT3OGcScSqqNTpGunrvWr43B2rRDPdcDOWjOqiANVhmEgnXQEzTmKs2nsZ1FzIVzZlAJUAyRqwIYR5x0rqY3kfyZNgeIYy3/q2LkD9tVMx1y89enyqejq7d5h3VXJ8SMYVj16o3nET03rSBbsp3hHevK2mI0fLIlYBaZbmOu0V7fwWHDBLgzPIhmW0xUPqZEE5OsjSKPEeOdrsAcHxHNsCtwESkEh2nkdpPJl0P1o/4Hw97iFrlg2WkCGLqSu5JCGJP996ubHClVFtq7KEB23g/DT4eXSnzmtBVAa4NiSySAOckifvp1CiWTNzVDCcFEwYKhdB4956TAER0250za4SUnuhaRsxglJlYkaSDIJ2GmnKZEZ8XbKrd7u+FNzwryldc/vaIfWCRtpqL9p/aRYsuUXDByjfrS0KdwfCyGc2/iIg06imTSYaYq2wRtjEZYWCNpkzGp8tqz3t/2WGNTMrhb1oKVETmDkZgYMx+0PMN1q64HxbiOMy3VFlMOxCnKJlXnxo0mSswZPvCCBrUvi3YcBzfs3CLvdhP1jvDPmHjcrqTkzj/AI9Kfh9nUvYVaDbQAD5VVY7EhbhY3bawkAMMpViRJDlGJUjyIpLdqsN/1BAOUac+nrTX+YcJ4hyc5n0Op01bXyqbaaFSaH7VxgoFzJcMlsyrMLpB8NuJmddD60m7iSbgCXLQY6ZHtnMY1IzGCTHIbDWkf5rw8Zs5j00+c0luNYcEP3VyZkNlffeRJgeogUthJF3GiGy3FtvOVT0JPhkFJ1OugI31O9Ji73qr3qbKWSBLAaMR4PtfvH0G1RrfGsNnDLbOcTlOViwncLrInyrw8ZspcYlGDtvCHNB0110oMIqxizrnvo0wqjxe/mO57nTTSMp86srFu4qQ7hnkwdhHJSQkx5hfhVd/jNhUH6t8qnMPBoD9rUzOp16mhHtB24ZSZv8AdL0BCmOU/tGig9hhfxPciMViFBObLBZZG8ExyGg02O1UWM7boiQru7ZiZVBkynaS6qWIEwQvrWYY3tjYBJXM566D5s2v31Uv21Yt/pLl6SZ/5bfSuph/Vdm5YbtTauJ4cUiu2XRwbeQDnBDZydZlgOelWd3Mqgm6Mr3FyNGhQx4QyjLmJ2J09aw3CdpbD6Fih/eGnzGn0FEfCcU6kNauaAyCrBgPMAys/ChVB4r0athLmUhHuMWLsFlHEjcL7oBMdNNKfxFl+8turkBWhwToV1nQgnNMayDQpwXtDaIJxFnPdzHxJYkEabkaFp6eVXh7TJGiXxy8Vsga9ATRTQjHkwNwNIvvlBnaWIA9xmjVfgTr8a9tYtbhuJZvPmIBIYXIT0HhKk9C3Lao47QKZ/U3iOcJ+GavcHxS1M28K8jTw2kG/Uj7q7QB1L5uMttL7C4qnMWS6uaI1EOqmPiRVnh7LqgDXM5GmaIJHU6nxdfuqts8WtqfDhrinyS2PPcN+NPNx0D/AG3nbU29T8XplQGNdpHa3bfEC66i2oJVM5JymdRmgLr4jlJidaynC49eI8TtYi3hFJDA3EzMyssxnfMIJA5H3tBuBWsnjqlsnduSdMvgnUfx7VXWuGYeCbGHFiNJCrlJH2gjeKCd2NOpIKdIt7FwJbhQiKJ0trlE84HKaY4txFLKq15lQE6FmgRrHTU6mhztX36C2VzFUYFmDEAADTNbEd4s7qNT1rrVt7mC98JfcKSXUXE8MDwqp0UgZhB3apX+wgL3baiAAZmSQPh4pIy1MXDJAGRXG51Aj5HSo3D+LqFbwwxJzEkEsdtDyWPvNMXsQLkeECNjqT56/KoM0E25xJVGW3bAjYsxIB8hET5yaYfFOfejXl19OtRYM0tbpBIGmvWgcTzjmjKuk+8dNuWm5HrTVuftg+eYD4QRTLDTWSeQ6+vMUxcsM3MHTX+9ccP43ESpRnIze8VbxR0BU6Vm3avB27eIC2gwU21JkkknWSSdaM8deCtltgT8z6TQZ2kT9YrHcqfoxH41oxoSRTZa6vGryKqiViiKmcJvOt1RbdlzEAlTGn3bdRUNDU7gqzfX40JdDpmg4PiDqND4ubaAttGwEGPs1c4fjdzeSx5Zhm1233iqW0V0IMcyPXXTTan1xO4IBjmJrKVLe3xhvsKD5FgB5wSRTx4tc/aYt0Hp8ht0ql7sk+H+WnoacS6V8vOfurji4t8TYNMk9ZOYnruYFSV7QGCqqV6kEEjy2H0NUQXmNfhUzB8NLsgkySPLXzJgAUboVossNxBQNbhWBJ0lT5DXcny6+tVHCePrhFW2MPnIvP3moe4q6sAjKCrQT1UrJkEal7Hr3WZQbZKuU0IaSQRMH3jr0nSh9Q6Mtu9bbMT3feqMhBYESSBMNzmNOWmp5CMLsb29a0MrtY8TnJczkAW4ncTLyCIn9tDyigG325DXX7zPlObIs5dCwIzMmoaAdhBkVadl+wzYhlvNdiwrOEAJJIkgxMqqls2u/PnRVj+DcPw1gK1mwq24GYopYk6asdWJ335Vgy/yWHHPxq5S+kPHFKSsEsHhiF1ESfv8qlqsDMDz3HWurq13YUP275YRAJ5z+ev0pbBQACJmNOY/Gurq4YTfvqBlgQOcn4fLzqDisVplXSdz/L0611dTpAZWKNWMSZ/Cqji/C3uvbCjmwJ5KPCZP10r2uql0ichPFOzirYY2kLFYzMTLEDeB9dBULgHZrvrb3rrFLSaCAJd4mBOwA1J13A511dSxm+FkirxlsLcZVmFMCd/jUrgCTd3A05/Kurqq+ho9hnh2gARsB8Dsak2r+vlXV1RLDl3iZHhReW5/CpZfMsnnXV1Ri3YkW2y44TwZ7ozIRAMHMf71P4hhFtIfEWIExGnLnXV1efn+dmf5fjukmalFcQB4jg8jzbUhff8A3UeWMhiTvvBAE8xUPGYhyqhbgZc3jkmSzMDJcmRObQxsB9murq9MjG+y97N9pcbmTDqqLZQgvKf7YOsXJ3KyNjBFD3bPHDEX3W21whToLuUiZPulf2QCInWurqnHDjjJyUVZznLqz//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pic>
        <p:nvPicPr>
          <p:cNvPr id="18441" name="Picture 9"/>
          <p:cNvPicPr>
            <a:picLocks noChangeAspect="1" noChangeArrowheads="1"/>
          </p:cNvPicPr>
          <p:nvPr/>
        </p:nvPicPr>
        <p:blipFill>
          <a:blip r:embed="rId3" cstate="print"/>
          <a:srcRect/>
          <a:stretch>
            <a:fillRect/>
          </a:stretch>
        </p:blipFill>
        <p:spPr bwMode="auto">
          <a:xfrm>
            <a:off x="6248400" y="1752600"/>
            <a:ext cx="1828800" cy="1922463"/>
          </a:xfrm>
          <a:prstGeom prst="rect">
            <a:avLst/>
          </a:prstGeom>
          <a:noFill/>
          <a:ln w="9525">
            <a:noFill/>
            <a:miter lim="800000"/>
            <a:headEnd/>
            <a:tailEnd/>
          </a:ln>
        </p:spPr>
      </p:pic>
      <p:pic>
        <p:nvPicPr>
          <p:cNvPr id="18442" name="Picture 11" descr="http://www.goisrael.com/Tourism_Eng/Tourist%20Information/Jewish%20Themes/Holidays/PublishingImages/Memorialday3.jpg"/>
          <p:cNvPicPr>
            <a:picLocks noChangeAspect="1" noChangeArrowheads="1"/>
          </p:cNvPicPr>
          <p:nvPr/>
        </p:nvPicPr>
        <p:blipFill>
          <a:blip r:embed="rId4" cstate="print"/>
          <a:srcRect/>
          <a:stretch>
            <a:fillRect/>
          </a:stretch>
        </p:blipFill>
        <p:spPr bwMode="auto">
          <a:xfrm>
            <a:off x="6248400" y="4038600"/>
            <a:ext cx="1828800" cy="1828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smtClean="0">
                <a:latin typeface="Calibri" pitchFamily="34" charset="0"/>
              </a:rPr>
              <a:t>Ta’anit Ester - </a:t>
            </a:r>
            <a:r>
              <a:rPr lang="he-IL" smtClean="0">
                <a:latin typeface="Calibri" pitchFamily="34" charset="0"/>
              </a:rPr>
              <a:t> תַּעֲנִית אֶסְתֵּר‎</a:t>
            </a:r>
            <a:endParaRPr smtClean="0">
              <a:latin typeface="Calibri" pitchFamily="34" charset="0"/>
            </a:endParaRPr>
          </a:p>
        </p:txBody>
      </p:sp>
      <p:sp>
        <p:nvSpPr>
          <p:cNvPr id="3076" name="Content Placeholder 2"/>
          <p:cNvSpPr txBox="1">
            <a:spLocks noGrp="1"/>
          </p:cNvSpPr>
          <p:nvPr>
            <p:ph idx="1"/>
          </p:nvPr>
        </p:nvSpPr>
        <p:spPr>
          <a:xfrm>
            <a:off x="457200" y="1600200"/>
            <a:ext cx="8382000" cy="4953000"/>
          </a:xfrm>
        </p:spPr>
        <p:txBody>
          <a:bodyPr/>
          <a:lstStyle/>
          <a:p>
            <a:r>
              <a:rPr lang="es-ES" sz="2000" smtClean="0">
                <a:latin typeface="Calibri" pitchFamily="34" charset="0"/>
              </a:rPr>
              <a:t>El 13 de Adar, el Ayuno de Ester se observa en memoria del Ayuno observado por Mordejai y Ester, y todo Israel. </a:t>
            </a:r>
          </a:p>
          <a:p>
            <a:r>
              <a:rPr lang="es-ES" sz="2000" smtClean="0">
                <a:latin typeface="Calibri" pitchFamily="34" charset="0"/>
              </a:rPr>
              <a:t>Ese mismo día, los enemigos de los Judíos habían planeado para subyugarlos y destruirlos. </a:t>
            </a:r>
          </a:p>
          <a:p>
            <a:r>
              <a:rPr lang="es-ES" sz="2000" smtClean="0">
                <a:latin typeface="Calibri" pitchFamily="34" charset="0"/>
              </a:rPr>
              <a:t>‘Lo contrario, sin embargo, se produjo y los Judíos gobernaron sobre sus enemigos. </a:t>
            </a:r>
          </a:p>
          <a:p>
            <a:r>
              <a:rPr lang="es-ES" sz="2000" smtClean="0">
                <a:latin typeface="Calibri" pitchFamily="34" charset="0"/>
              </a:rPr>
              <a:t>La práctica del ayuno fue observado por el pueblo de Israel cuando se enfrentaron para la guerra. </a:t>
            </a:r>
          </a:p>
          <a:p>
            <a:r>
              <a:rPr lang="es-ES" sz="2000" smtClean="0">
                <a:latin typeface="Calibri" pitchFamily="34" charset="0"/>
              </a:rPr>
              <a:t>Así Moshé Rabenu también ayunó cuando vino a hacer la guerra contra Amalec . El objetivo del ayuno era afirmar que un hombre no prevalece por la fuerza física o militar, sino sólo levantando los ojos al cielo en oración para que la Misericordia Divina pueda darle la fuerza para prevalecer en la batalla. </a:t>
            </a:r>
            <a:br>
              <a:rPr lang="es-ES" sz="2000" smtClean="0">
                <a:latin typeface="Calibri" pitchFamily="34" charset="0"/>
              </a:rPr>
            </a:br>
            <a:r>
              <a:rPr lang="es-ES" sz="2000" smtClean="0">
                <a:latin typeface="Calibri" pitchFamily="34" charset="0"/>
              </a:rPr>
              <a:t/>
            </a:r>
            <a:br>
              <a:rPr lang="es-ES" sz="2000" smtClean="0">
                <a:latin typeface="Calibri" pitchFamily="34" charset="0"/>
              </a:rPr>
            </a:br>
            <a:endParaRPr lang="es-MX" sz="2000" b="1" smtClean="0">
              <a:latin typeface="Calibri"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smtClean="0">
                <a:latin typeface="Calibri" pitchFamily="34" charset="0"/>
              </a:rPr>
              <a:t>Ta’anit Ester - </a:t>
            </a:r>
            <a:r>
              <a:rPr lang="he-IL" smtClean="0">
                <a:latin typeface="Calibri" pitchFamily="34" charset="0"/>
              </a:rPr>
              <a:t> תַּעֲנִית אֶסְתֵּר‎</a:t>
            </a:r>
            <a:endParaRPr smtClean="0">
              <a:latin typeface="Calibri" pitchFamily="34" charset="0"/>
            </a:endParaRPr>
          </a:p>
        </p:txBody>
      </p:sp>
      <p:sp>
        <p:nvSpPr>
          <p:cNvPr id="4100" name="Content Placeholder 2"/>
          <p:cNvSpPr txBox="1">
            <a:spLocks noGrp="1"/>
          </p:cNvSpPr>
          <p:nvPr>
            <p:ph idx="1"/>
          </p:nvPr>
        </p:nvSpPr>
        <p:spPr>
          <a:xfrm>
            <a:off x="457200" y="1600200"/>
            <a:ext cx="8382000" cy="4953000"/>
          </a:xfrm>
        </p:spPr>
        <p:txBody>
          <a:bodyPr>
            <a:normAutofit fontScale="92500" lnSpcReduction="10000"/>
          </a:bodyPr>
          <a:lstStyle/>
          <a:p>
            <a:r>
              <a:rPr lang="es-ES" sz="2200" smtClean="0">
                <a:latin typeface="Calibri" pitchFamily="34" charset="0"/>
              </a:rPr>
              <a:t>Esto entonces fue el propósito de la observancia del Ayuno  por parte de Israel en el tiempo de Amán, cuando se reunieron para defenderse de aquellos que trataron de destruirlos. </a:t>
            </a:r>
          </a:p>
          <a:p>
            <a:r>
              <a:rPr lang="es-ES" sz="2200" smtClean="0">
                <a:latin typeface="Calibri" pitchFamily="34" charset="0"/>
              </a:rPr>
              <a:t>Y en memoria de este Ayuno, un Ayuno anual se fijó para las generaciones en el mismo día. </a:t>
            </a:r>
          </a:p>
          <a:p>
            <a:r>
              <a:rPr lang="es-ES" sz="2200" smtClean="0">
                <a:latin typeface="Calibri" pitchFamily="34" charset="0"/>
              </a:rPr>
              <a:t>Hemos de recordar con ello que Dios acepta la oración de cada persona y la penitencia en la hora de la tribulación.</a:t>
            </a:r>
          </a:p>
          <a:p>
            <a:r>
              <a:rPr lang="es-ES" sz="2200" smtClean="0">
                <a:latin typeface="Calibri" pitchFamily="34" charset="0"/>
              </a:rPr>
              <a:t>La aceptación de este Ayuno del 13 de Adar en la parte de Israel para las generaciones posteriores , se alude en el Rollo de Ester : “Para dejar establecidos los días de Purim estos, en sus tiempos, tal como había establecido sobre ellos Mordejay, el yehudí, y Ester, la reina, y tal como establecieron sobre sus almas y su descendencia, los asuntos de los ayunos y los clamores (de ruego). " (Ester 9: 31).</a:t>
            </a:r>
            <a:r>
              <a:rPr lang="es-ES" sz="2000" smtClean="0">
                <a:latin typeface="Calibri" pitchFamily="34" charset="0"/>
              </a:rPr>
              <a:t/>
            </a:r>
            <a:br>
              <a:rPr lang="es-ES" sz="2000" smtClean="0">
                <a:latin typeface="Calibri" pitchFamily="34" charset="0"/>
              </a:rPr>
            </a:br>
            <a:r>
              <a:rPr lang="es-ES" sz="2000" smtClean="0">
                <a:latin typeface="Calibri" pitchFamily="34" charset="0"/>
              </a:rPr>
              <a:t> </a:t>
            </a:r>
            <a:br>
              <a:rPr lang="es-ES" sz="2000" smtClean="0">
                <a:latin typeface="Calibri" pitchFamily="34" charset="0"/>
              </a:rPr>
            </a:br>
            <a:r>
              <a:rPr lang="es-ES" sz="2000" smtClean="0">
                <a:latin typeface="Calibri" pitchFamily="34" charset="0"/>
              </a:rPr>
              <a:t/>
            </a:r>
            <a:br>
              <a:rPr lang="es-ES" sz="2000" smtClean="0">
                <a:latin typeface="Calibri" pitchFamily="34" charset="0"/>
              </a:rPr>
            </a:br>
            <a:endParaRPr lang="es-MX" sz="2000" b="1" smtClean="0">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5123" name="Title 1"/>
          <p:cNvSpPr txBox="1">
            <a:spLocks noGrp="1"/>
          </p:cNvSpPr>
          <p:nvPr>
            <p:ph type="title"/>
          </p:nvPr>
        </p:nvSpPr>
        <p:spPr/>
        <p:txBody>
          <a:bodyPr/>
          <a:lstStyle/>
          <a:p>
            <a:pPr eaLnBrk="1"/>
            <a:r>
              <a:rPr smtClean="0">
                <a:latin typeface="Calibri" pitchFamily="34" charset="0"/>
              </a:rPr>
              <a:t>Ta’anit Ester - </a:t>
            </a:r>
            <a:r>
              <a:rPr lang="he-IL" smtClean="0">
                <a:latin typeface="Calibri" pitchFamily="34" charset="0"/>
              </a:rPr>
              <a:t> תַּעֲנִית אֶסְתֵּר‎</a:t>
            </a:r>
            <a:endParaRPr smtClean="0">
              <a:latin typeface="Calibri" pitchFamily="34" charset="0"/>
            </a:endParaRPr>
          </a:p>
        </p:txBody>
      </p:sp>
      <p:sp>
        <p:nvSpPr>
          <p:cNvPr id="5124" name="Content Placeholder 2"/>
          <p:cNvSpPr txBox="1">
            <a:spLocks noGrp="1"/>
          </p:cNvSpPr>
          <p:nvPr>
            <p:ph idx="1"/>
          </p:nvPr>
        </p:nvSpPr>
        <p:spPr>
          <a:xfrm>
            <a:off x="457200" y="1600200"/>
            <a:ext cx="8382000" cy="4953000"/>
          </a:xfrm>
        </p:spPr>
        <p:txBody>
          <a:bodyPr>
            <a:normAutofit lnSpcReduction="10000"/>
          </a:bodyPr>
          <a:lstStyle/>
          <a:p>
            <a:r>
              <a:rPr lang="es-ES" sz="2400" smtClean="0">
                <a:latin typeface="Calibri" pitchFamily="34" charset="0"/>
              </a:rPr>
              <a:t>El Ayuno es llamado por el nombre de Esther, porque fue ella quien primero solicitó la observancia de un ayuno, de Mordejai : “Ve y reúne a todos los Yehudím que se encuentran en Susa y ayunen por mí , y no coman y no beban  en tres días, noche y día , y yo y mis doncellas también ayunaremos así. Y así entonces entraré a ver al rey aunque no sea de acuerdo con la ley. Y como de todas maneras estaré perdida, me perderé para salvar a mi pueblo” (Est.4:16) .</a:t>
            </a:r>
          </a:p>
          <a:p>
            <a:r>
              <a:rPr lang="es-ES" sz="2400" smtClean="0">
                <a:latin typeface="Calibri" pitchFamily="34" charset="0"/>
              </a:rPr>
              <a:t>El ayuno que se observa, sin embargo, no se observa durante un período de tres días, como fue el caso con el Ayuno original, ni se observa en la misma fecha.</a:t>
            </a:r>
            <a:r>
              <a:rPr sz="2000" smtClean="0">
                <a:latin typeface="Calibri" pitchFamily="34" charset="0"/>
              </a:rPr>
              <a:t/>
            </a:r>
            <a:br>
              <a:rPr sz="2000" smtClean="0">
                <a:latin typeface="Calibri" pitchFamily="34" charset="0"/>
              </a:rPr>
            </a:br>
            <a:r>
              <a:rPr lang="es-ES" sz="2000" smtClean="0">
                <a:latin typeface="Calibri" pitchFamily="34" charset="0"/>
              </a:rPr>
              <a:t/>
            </a:r>
            <a:br>
              <a:rPr lang="es-ES" sz="2000" smtClean="0">
                <a:latin typeface="Calibri" pitchFamily="34" charset="0"/>
              </a:rPr>
            </a:br>
            <a:r>
              <a:rPr lang="es-ES" sz="2000" smtClean="0">
                <a:latin typeface="Calibri" pitchFamily="34" charset="0"/>
              </a:rPr>
              <a:t> </a:t>
            </a:r>
            <a:br>
              <a:rPr lang="es-ES" sz="2000" smtClean="0">
                <a:latin typeface="Calibri" pitchFamily="34" charset="0"/>
              </a:rPr>
            </a:br>
            <a:r>
              <a:rPr lang="es-ES" sz="2000" smtClean="0">
                <a:latin typeface="Calibri" pitchFamily="34" charset="0"/>
              </a:rPr>
              <a:t/>
            </a:r>
            <a:br>
              <a:rPr lang="es-ES" sz="2000" smtClean="0">
                <a:latin typeface="Calibri" pitchFamily="34" charset="0"/>
              </a:rPr>
            </a:br>
            <a:endParaRPr lang="es-MX" sz="2000" b="1" smtClean="0">
              <a:latin typeface="Calibri"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r>
              <a:rPr smtClean="0">
                <a:latin typeface="Calibri" pitchFamily="34" charset="0"/>
              </a:rPr>
              <a:t>Ta’anit Ester - </a:t>
            </a:r>
            <a:r>
              <a:rPr lang="he-IL" smtClean="0">
                <a:latin typeface="Calibri" pitchFamily="34" charset="0"/>
              </a:rPr>
              <a:t> תַּעֲנִית אֶסְתֵּר‎</a:t>
            </a:r>
            <a:endParaRPr smtClean="0">
              <a:latin typeface="Calibri" pitchFamily="34" charset="0"/>
            </a:endParaRPr>
          </a:p>
        </p:txBody>
      </p:sp>
      <p:sp>
        <p:nvSpPr>
          <p:cNvPr id="6148" name="Content Placeholder 2"/>
          <p:cNvSpPr txBox="1">
            <a:spLocks noGrp="1"/>
          </p:cNvSpPr>
          <p:nvPr>
            <p:ph idx="1"/>
          </p:nvPr>
        </p:nvSpPr>
        <p:spPr>
          <a:xfrm>
            <a:off x="457200" y="1600200"/>
            <a:ext cx="8382000" cy="4953000"/>
          </a:xfrm>
        </p:spPr>
        <p:txBody>
          <a:bodyPr/>
          <a:lstStyle/>
          <a:p>
            <a:r>
              <a:rPr lang="es-ES" sz="2400" smtClean="0">
                <a:latin typeface="Calibri" pitchFamily="34" charset="0"/>
              </a:rPr>
              <a:t>Originalmente, el Ayuno se observó por Ester y todo el pueblo de Israel en el 14, 15 y 16 de Nisán, inmediatamente después de Mordejai ser informado del decreto de Hamán y de la carta de la aniquilación que Hamán escribió el 13 de Nisán. </a:t>
            </a:r>
          </a:p>
          <a:p>
            <a:r>
              <a:rPr lang="es-ES" sz="2400" smtClean="0">
                <a:latin typeface="Calibri" pitchFamily="34" charset="0"/>
              </a:rPr>
              <a:t>Nuestro Ayuno sin embargo, se observa el 13 de Adar, en memoria del Ayuno observado por parte de Israel en el día de su movilización para la guerra contra los enemigos. </a:t>
            </a:r>
          </a:p>
          <a:p>
            <a:r>
              <a:rPr lang="es-ES" sz="2400" smtClean="0">
                <a:latin typeface="Calibri" pitchFamily="34" charset="0"/>
              </a:rPr>
              <a:t>El ayuno es , sin embargo, llamado con el nombre de Ester, ya que fue ella quien propuso por primera vez su observancia. </a:t>
            </a:r>
            <a:r>
              <a:rPr sz="2000" smtClean="0">
                <a:latin typeface="Calibri" pitchFamily="34" charset="0"/>
              </a:rPr>
              <a:t/>
            </a:r>
            <a:br>
              <a:rPr sz="2000" smtClean="0">
                <a:latin typeface="Calibri" pitchFamily="34" charset="0"/>
              </a:rPr>
            </a:br>
            <a:r>
              <a:rPr lang="es-ES" sz="2000" smtClean="0">
                <a:latin typeface="Calibri" pitchFamily="34" charset="0"/>
              </a:rPr>
              <a:t/>
            </a:r>
            <a:br>
              <a:rPr lang="es-ES" sz="2000" smtClean="0">
                <a:latin typeface="Calibri" pitchFamily="34" charset="0"/>
              </a:rPr>
            </a:br>
            <a:r>
              <a:rPr lang="es-ES" sz="2000" smtClean="0">
                <a:latin typeface="Calibri" pitchFamily="34" charset="0"/>
              </a:rPr>
              <a:t> </a:t>
            </a:r>
            <a:br>
              <a:rPr lang="es-ES" sz="2000" smtClean="0">
                <a:latin typeface="Calibri" pitchFamily="34" charset="0"/>
              </a:rPr>
            </a:br>
            <a:r>
              <a:rPr lang="es-ES" sz="2000" smtClean="0">
                <a:latin typeface="Calibri" pitchFamily="34" charset="0"/>
              </a:rPr>
              <a:t/>
            </a:r>
            <a:br>
              <a:rPr lang="es-ES" sz="2000" smtClean="0">
                <a:latin typeface="Calibri" pitchFamily="34" charset="0"/>
              </a:rPr>
            </a:br>
            <a:endParaRPr lang="es-MX" sz="2000" b="1" smtClean="0">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10243" name="Title 1"/>
          <p:cNvSpPr txBox="1">
            <a:spLocks noGrp="1"/>
          </p:cNvSpPr>
          <p:nvPr>
            <p:ph type="title"/>
          </p:nvPr>
        </p:nvSpPr>
        <p:spPr/>
        <p:txBody>
          <a:bodyPr/>
          <a:lstStyle/>
          <a:p>
            <a:pPr eaLnBrk="1"/>
            <a:r>
              <a:rPr smtClean="0">
                <a:latin typeface="Calibri" pitchFamily="34" charset="0"/>
              </a:rPr>
              <a:t>Ta’anit Ester - </a:t>
            </a:r>
            <a:r>
              <a:rPr lang="he-IL" smtClean="0">
                <a:latin typeface="Calibri" pitchFamily="34" charset="0"/>
              </a:rPr>
              <a:t> תַּעֲנִית אֶסְתֵּר‎</a:t>
            </a:r>
            <a:endParaRPr smtClean="0">
              <a:latin typeface="Calibri" pitchFamily="34" charset="0"/>
            </a:endParaRPr>
          </a:p>
        </p:txBody>
      </p:sp>
      <p:sp>
        <p:nvSpPr>
          <p:cNvPr id="10244" name="Content Placeholder 2"/>
          <p:cNvSpPr txBox="1">
            <a:spLocks noGrp="1"/>
          </p:cNvSpPr>
          <p:nvPr>
            <p:ph idx="1"/>
          </p:nvPr>
        </p:nvSpPr>
        <p:spPr>
          <a:xfrm>
            <a:off x="457200" y="1600200"/>
            <a:ext cx="8382000" cy="4953000"/>
          </a:xfrm>
        </p:spPr>
        <p:txBody>
          <a:bodyPr/>
          <a:lstStyle/>
          <a:p>
            <a:r>
              <a:rPr lang="es-ES" sz="2200" smtClean="0">
                <a:latin typeface="Calibri" pitchFamily="34" charset="0"/>
              </a:rPr>
              <a:t>El 13 de Adar en Minjá, es costumbre dar tres mitades de la moneda, que es la base de la moneda local. El dinero se da a los pobres para hacer con ello lo que quieran. Esta contribución se hace en memoria de las dos dracmas dadas por Israel cuando el Beit HaMikdash seguía en pie, y cuya colección fue anunciada en Rosh Jodesh Adar .</a:t>
            </a:r>
          </a:p>
          <a:p>
            <a:r>
              <a:rPr lang="es-ES" sz="2200" smtClean="0">
                <a:latin typeface="Calibri" pitchFamily="34" charset="0"/>
              </a:rPr>
              <a:t>Este acto conmemorativo se lleva a cabo antes de la lectura de la Meguilá, porque todo Israel se reúne para la lectura Megilah en las sinagogas. Es adecuado dar las dos dracmas antes de Minjá, ya que “los diligentes realizan mitzvot antes”. ‘Los que viven en 'ciudades abiertas' dan el medio siclo antes de la lectura de la Meguilá en la noche del día 14, mientras que los habitantes de Yerushalayim dan las dos dracmas antes de su lectura de la Meguilá - la noche del 15 .</a:t>
            </a:r>
            <a:endParaRPr lang="es-MX" sz="220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19459" name="Title 1"/>
          <p:cNvSpPr txBox="1">
            <a:spLocks noGrp="1"/>
          </p:cNvSpPr>
          <p:nvPr>
            <p:ph type="title"/>
          </p:nvPr>
        </p:nvSpPr>
        <p:spPr/>
        <p:txBody>
          <a:bodyPr/>
          <a:lstStyle/>
          <a:p>
            <a:pPr eaLnBrk="1"/>
            <a:r>
              <a:rPr smtClean="0">
                <a:latin typeface="Calibri" pitchFamily="34" charset="0"/>
              </a:rPr>
              <a:t>Purim- </a:t>
            </a:r>
            <a:r>
              <a:rPr lang="he-IL" smtClean="0">
                <a:latin typeface="Calibri" pitchFamily="34" charset="0"/>
              </a:rPr>
              <a:t> </a:t>
            </a:r>
            <a:r>
              <a:rPr lang="he-IL" b="1" smtClean="0">
                <a:latin typeface="Calibri" pitchFamily="34" charset="0"/>
              </a:rPr>
              <a:t>פורים</a:t>
            </a:r>
            <a:r>
              <a:rPr lang="he-IL" smtClean="0">
                <a:latin typeface="Calibri" pitchFamily="34" charset="0"/>
              </a:rPr>
              <a:t>‎</a:t>
            </a:r>
            <a:endParaRPr smtClean="0">
              <a:latin typeface="Calibri" pitchFamily="34" charset="0"/>
            </a:endParaRPr>
          </a:p>
        </p:txBody>
      </p:sp>
      <p:sp>
        <p:nvSpPr>
          <p:cNvPr id="19460" name="Content Placeholder 2"/>
          <p:cNvSpPr txBox="1">
            <a:spLocks noGrp="1"/>
          </p:cNvSpPr>
          <p:nvPr>
            <p:ph idx="1"/>
          </p:nvPr>
        </p:nvSpPr>
        <p:spPr>
          <a:xfrm>
            <a:off x="457200" y="1600200"/>
            <a:ext cx="8382000" cy="4953000"/>
          </a:xfrm>
        </p:spPr>
        <p:txBody>
          <a:bodyPr/>
          <a:lstStyle/>
          <a:p>
            <a:r>
              <a:rPr sz="2400" smtClean="0">
                <a:latin typeface="Calibri" pitchFamily="34" charset="0"/>
              </a:rPr>
              <a:t>En Purim se lee la Meguilá (en </a:t>
            </a:r>
            <a:r>
              <a:rPr sz="2400" smtClean="0">
                <a:latin typeface="Calibri" pitchFamily="34" charset="0"/>
                <a:hlinkClick r:id="rId3" tooltip="Idioma hebreo"/>
              </a:rPr>
              <a:t>hebreo</a:t>
            </a:r>
            <a:r>
              <a:rPr sz="2400" smtClean="0">
                <a:latin typeface="Calibri" pitchFamily="34" charset="0"/>
              </a:rPr>
              <a:t> </a:t>
            </a:r>
            <a:r>
              <a:rPr lang="he-IL" sz="2400" b="1" smtClean="0">
                <a:latin typeface="Calibri" pitchFamily="34" charset="0"/>
              </a:rPr>
              <a:t>מְגִילַת אֶסְתֵּר</a:t>
            </a:r>
            <a:r>
              <a:rPr lang="he-IL" sz="2400" smtClean="0">
                <a:latin typeface="Calibri" pitchFamily="34" charset="0"/>
              </a:rPr>
              <a:t>, </a:t>
            </a:r>
            <a:r>
              <a:rPr sz="2400" i="1" smtClean="0">
                <a:latin typeface="Calibri" pitchFamily="34" charset="0"/>
              </a:rPr>
              <a:t>Meguilat Ester</a:t>
            </a:r>
            <a:r>
              <a:rPr sz="2400" smtClean="0">
                <a:latin typeface="Calibri" pitchFamily="34" charset="0"/>
              </a:rPr>
              <a:t>, "Rollo —Libro— de Ester"). </a:t>
            </a:r>
          </a:p>
          <a:p>
            <a:r>
              <a:rPr sz="2400" smtClean="0">
                <a:latin typeface="Calibri" pitchFamily="34" charset="0"/>
              </a:rPr>
              <a:t>Cuando se realiza la lectura los que escuchan deben hacer ruido con matracas u otros elementos en el momento de pronunciarse el nombre de Hamán, para que dicho nombre sea borrado. Esto logra hacer participar a los niños.</a:t>
            </a:r>
          </a:p>
          <a:p>
            <a:r>
              <a:rPr sz="2400" smtClean="0">
                <a:latin typeface="Calibri" pitchFamily="34" charset="0"/>
              </a:rPr>
              <a:t>Después del Ayuno se invita a un banquete y se bebe vino y se hacen cánticos entre ellos suele recitarse la plegaria conocida como Shoshanat Ya’acov. Asimismo, es obligación enviar regalos a los amigos (</a:t>
            </a:r>
            <a:r>
              <a:rPr lang="he-IL" sz="2400" b="1" smtClean="0">
                <a:latin typeface="Calibri" pitchFamily="34" charset="0"/>
              </a:rPr>
              <a:t>מנות משלוח</a:t>
            </a:r>
            <a:r>
              <a:rPr sz="2400" b="1" smtClean="0">
                <a:latin typeface="Calibri" pitchFamily="34" charset="0"/>
              </a:rPr>
              <a:t> </a:t>
            </a:r>
            <a:r>
              <a:rPr lang="he-IL" sz="2400" smtClean="0">
                <a:latin typeface="Calibri" pitchFamily="34" charset="0"/>
              </a:rPr>
              <a:t>, </a:t>
            </a:r>
            <a:r>
              <a:rPr sz="2400" smtClean="0">
                <a:latin typeface="Calibri" pitchFamily="34" charset="0"/>
              </a:rPr>
              <a:t>Mishlóaj Manot) y dar caridad a los pobres (</a:t>
            </a:r>
            <a:r>
              <a:rPr lang="he-IL" sz="2400" b="1" smtClean="0">
                <a:latin typeface="Calibri" pitchFamily="34" charset="0"/>
              </a:rPr>
              <a:t>לאביונים מתנות</a:t>
            </a:r>
            <a:r>
              <a:rPr sz="2400" b="1" smtClean="0">
                <a:latin typeface="Calibri" pitchFamily="34" charset="0"/>
              </a:rPr>
              <a:t> </a:t>
            </a:r>
            <a:r>
              <a:rPr lang="he-IL" sz="2400" smtClean="0">
                <a:latin typeface="Calibri" pitchFamily="34" charset="0"/>
              </a:rPr>
              <a:t>, </a:t>
            </a:r>
            <a:r>
              <a:rPr sz="2400" smtClean="0">
                <a:latin typeface="Calibri" pitchFamily="34" charset="0"/>
              </a:rPr>
              <a:t>Matanot La'evionîm) y también se acostumbra a disfrazar a los niños pequeños.</a:t>
            </a:r>
            <a:endParaRPr lang="es-MX" sz="2300" smtClean="0">
              <a:latin typeface="Calibri"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6" name="Content Placeholder 2"/>
          <p:cNvSpPr txBox="1">
            <a:spLocks noGrp="1"/>
          </p:cNvSpPr>
          <p:nvPr>
            <p:ph idx="1"/>
          </p:nvPr>
        </p:nvSpPr>
        <p:spPr>
          <a:xfrm>
            <a:off x="838200" y="1600200"/>
            <a:ext cx="7467600" cy="4800600"/>
          </a:xfrm>
        </p:spPr>
        <p:txBody>
          <a:bodyPr/>
          <a:lstStyle/>
          <a:p>
            <a:r>
              <a:rPr lang="es-CO" sz="2200" smtClean="0">
                <a:latin typeface="Calibri" pitchFamily="34" charset="0"/>
              </a:rPr>
              <a:t>L</a:t>
            </a:r>
            <a:r>
              <a:rPr lang="es-CO" sz="2400" smtClean="0">
                <a:latin typeface="Calibri" pitchFamily="34" charset="0"/>
              </a:rPr>
              <a:t>a historia de Purim ocurre hace unos 2500 años en Persia, hoy Irán.</a:t>
            </a:r>
          </a:p>
          <a:p>
            <a:r>
              <a:rPr lang="es-CO" sz="2400" smtClean="0">
                <a:latin typeface="Calibri" pitchFamily="34" charset="0"/>
              </a:rPr>
              <a:t>Es el tiempo durante el cual los judíos han sido sometidos al Exilio de Babilonia por el anterior rey Nebujetnazar.</a:t>
            </a:r>
          </a:p>
          <a:p>
            <a:r>
              <a:rPr lang="es-CO" sz="2400" smtClean="0">
                <a:latin typeface="Calibri" pitchFamily="34" charset="0"/>
              </a:rPr>
              <a:t>Ahora gobierna el rey Ajashverosh.</a:t>
            </a:r>
          </a:p>
          <a:p>
            <a:r>
              <a:rPr lang="es-ES" sz="2400" smtClean="0">
                <a:latin typeface="Calibri" pitchFamily="34" charset="0"/>
              </a:rPr>
              <a:t>La destrucción de los enemigos de los Judíos podría haber sido logrado once meses antes, después de la muerte de Amán, si el objetivo hubiera sido simplemente la destrucción de los Judíos. </a:t>
            </a:r>
          </a:p>
        </p:txBody>
      </p:sp>
      <p:sp>
        <p:nvSpPr>
          <p:cNvPr id="3077"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Content Placeholder 2"/>
          <p:cNvSpPr txBox="1">
            <a:spLocks noGrp="1"/>
          </p:cNvSpPr>
          <p:nvPr>
            <p:ph idx="1"/>
          </p:nvPr>
        </p:nvSpPr>
        <p:spPr>
          <a:xfrm>
            <a:off x="838200" y="1600200"/>
            <a:ext cx="7467600" cy="4800600"/>
          </a:xfrm>
        </p:spPr>
        <p:txBody>
          <a:bodyPr/>
          <a:lstStyle/>
          <a:p>
            <a:r>
              <a:rPr lang="es-ES" sz="2200" smtClean="0">
                <a:latin typeface="Calibri" pitchFamily="34" charset="0"/>
              </a:rPr>
              <a:t>Pero, ese no era el objetivo. El objetivo era tener una inversión total. </a:t>
            </a:r>
          </a:p>
          <a:p>
            <a:r>
              <a:rPr lang="es-ES" sz="2200" smtClean="0">
                <a:latin typeface="Calibri" pitchFamily="34" charset="0"/>
              </a:rPr>
              <a:t>Gam zu le tová. </a:t>
            </a:r>
          </a:p>
          <a:p>
            <a:r>
              <a:rPr lang="es-ES" sz="2200" smtClean="0">
                <a:latin typeface="Calibri" pitchFamily="34" charset="0"/>
              </a:rPr>
              <a:t>Lo que estaba destinado para el mal debe ser cambiado en el bien. </a:t>
            </a:r>
          </a:p>
          <a:p>
            <a:r>
              <a:rPr lang="es-ES" sz="2200" smtClean="0">
                <a:latin typeface="Calibri" pitchFamily="34" charset="0"/>
              </a:rPr>
              <a:t>El mal debe ser revertido! Es sólo cuando el mal se convierte en bueno que HaShem convierte en Ejad.</a:t>
            </a:r>
          </a:p>
          <a:p>
            <a:r>
              <a:rPr lang="es-ES" sz="2200" smtClean="0">
                <a:latin typeface="Calibri" pitchFamily="34" charset="0"/>
              </a:rPr>
              <a:t>Los sabios enseñan que uno debe beber suficiente vino para que uno no encuentre la diferencia entre Bienaventurado Mordejai y Maldito Amán. Esto, también, fue diseñado para mostrarnos que HaShem es Ejad. ¿Cómo sucede esto?</a:t>
            </a:r>
            <a:endParaRPr lang="es-CO" sz="2200" smtClean="0">
              <a:latin typeface="Calibri" pitchFamily="34" charset="0"/>
            </a:endParaRPr>
          </a:p>
        </p:txBody>
      </p:sp>
      <p:sp>
        <p:nvSpPr>
          <p:cNvPr id="4101"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5123"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5124" name="Content Placeholder 2"/>
          <p:cNvSpPr txBox="1">
            <a:spLocks noGrp="1"/>
          </p:cNvSpPr>
          <p:nvPr>
            <p:ph idx="1"/>
          </p:nvPr>
        </p:nvSpPr>
        <p:spPr>
          <a:xfrm>
            <a:off x="838200" y="1600200"/>
            <a:ext cx="7467600" cy="4800600"/>
          </a:xfrm>
        </p:spPr>
        <p:txBody>
          <a:bodyPr/>
          <a:lstStyle/>
          <a:p>
            <a:r>
              <a:rPr lang="es-ES" sz="2400" dirty="0" smtClean="0">
                <a:latin typeface="Calibri" pitchFamily="34" charset="0"/>
              </a:rPr>
              <a:t>El vino se relaciona con </a:t>
            </a:r>
            <a:r>
              <a:rPr lang="es-ES" sz="2400" b="1" i="1" dirty="0" smtClean="0">
                <a:latin typeface="Calibri" pitchFamily="34" charset="0"/>
              </a:rPr>
              <a:t>Daat</a:t>
            </a:r>
            <a:r>
              <a:rPr lang="es-ES" sz="2400" dirty="0" smtClean="0">
                <a:latin typeface="Calibri" pitchFamily="34" charset="0"/>
              </a:rPr>
              <a:t>, </a:t>
            </a:r>
            <a:r>
              <a:rPr lang="es-ES" sz="2400" i="1" dirty="0" smtClean="0">
                <a:latin typeface="Calibri" pitchFamily="34" charset="0"/>
              </a:rPr>
              <a:t>el conocimiento</a:t>
            </a:r>
            <a:r>
              <a:rPr lang="es-ES" sz="2400" dirty="0" smtClean="0">
                <a:latin typeface="Calibri" pitchFamily="34" charset="0"/>
              </a:rPr>
              <a:t>. </a:t>
            </a:r>
          </a:p>
          <a:p>
            <a:r>
              <a:rPr lang="es-ES" sz="2400" dirty="0" smtClean="0">
                <a:latin typeface="Calibri" pitchFamily="34" charset="0"/>
              </a:rPr>
              <a:t>Ambos mantienen la excelencia sólo en recipientes humildes. </a:t>
            </a:r>
          </a:p>
          <a:p>
            <a:r>
              <a:rPr lang="es-ES" sz="2400" dirty="0" smtClean="0">
                <a:latin typeface="Calibri" pitchFamily="34" charset="0"/>
              </a:rPr>
              <a:t>Ambos mejoran con la edad. Vinos y productos asociados, es la única sustancia en la tierra que mejora con la edad. </a:t>
            </a:r>
          </a:p>
          <a:p>
            <a:r>
              <a:rPr lang="es-ES" sz="2400" b="1" dirty="0" smtClean="0">
                <a:latin typeface="Calibri" pitchFamily="34" charset="0"/>
              </a:rPr>
              <a:t>Vino</a:t>
            </a:r>
            <a:r>
              <a:rPr lang="es-ES" sz="2400" dirty="0" smtClean="0">
                <a:latin typeface="Calibri" pitchFamily="34" charset="0"/>
              </a:rPr>
              <a:t>, y el </a:t>
            </a:r>
            <a:r>
              <a:rPr lang="es-ES" sz="2400" b="1" i="1" dirty="0" smtClean="0">
                <a:latin typeface="Calibri" pitchFamily="34" charset="0"/>
              </a:rPr>
              <a:t>Sod</a:t>
            </a:r>
            <a:r>
              <a:rPr lang="es-ES" sz="2400" dirty="0" smtClean="0">
                <a:latin typeface="Calibri" pitchFamily="34" charset="0"/>
              </a:rPr>
              <a:t>, el nivel secreto de la Torá, ambos tienen la misma gematría, por lo que los sabios enseñan que cuando “el vino se mueve el secreto sale".</a:t>
            </a:r>
          </a:p>
          <a:p>
            <a:r>
              <a:rPr lang="es-ES" sz="2400" dirty="0" err="1" smtClean="0">
                <a:latin typeface="Calibri" pitchFamily="34" charset="0"/>
              </a:rPr>
              <a:t>Yayin</a:t>
            </a:r>
            <a:r>
              <a:rPr lang="es-ES" sz="2400" dirty="0" smtClean="0">
                <a:latin typeface="Calibri" pitchFamily="34" charset="0"/>
              </a:rPr>
              <a:t> – </a:t>
            </a:r>
            <a:r>
              <a:rPr lang="he-IL" sz="2400" dirty="0" smtClean="0">
                <a:latin typeface="Calibri" pitchFamily="34" charset="0"/>
              </a:rPr>
              <a:t> יינ</a:t>
            </a:r>
            <a:r>
              <a:rPr lang="es-ES" sz="2400" dirty="0" smtClean="0">
                <a:latin typeface="Calibri" pitchFamily="34" charset="0"/>
              </a:rPr>
              <a:t>- = Vino    = 70</a:t>
            </a:r>
          </a:p>
          <a:p>
            <a:r>
              <a:rPr lang="es-ES" sz="2400" dirty="0" smtClean="0">
                <a:latin typeface="Calibri" pitchFamily="34" charset="0"/>
              </a:rPr>
              <a:t>Sod - </a:t>
            </a:r>
            <a:r>
              <a:rPr lang="he-IL" sz="2400" dirty="0" smtClean="0">
                <a:latin typeface="Calibri" pitchFamily="34" charset="0"/>
              </a:rPr>
              <a:t>סוד </a:t>
            </a:r>
            <a:r>
              <a:rPr lang="es-CO" sz="2400" dirty="0" smtClean="0">
                <a:latin typeface="Calibri" pitchFamily="34" charset="0"/>
              </a:rPr>
              <a:t> </a:t>
            </a:r>
            <a:r>
              <a:rPr lang="es-ES" sz="2400" dirty="0" smtClean="0">
                <a:latin typeface="Calibri" pitchFamily="34" charset="0"/>
              </a:rPr>
              <a:t>- = Secreto = 70</a:t>
            </a:r>
            <a:endParaRPr lang="es-CO" sz="2400" dirty="0" smtClean="0">
              <a:latin typeface="Calibri" pitchFamily="34" charset="0"/>
            </a:endParaRPr>
          </a:p>
        </p:txBody>
      </p:sp>
      <p:sp>
        <p:nvSpPr>
          <p:cNvPr id="5125"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6147"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6148" name="Content Placeholder 2"/>
          <p:cNvSpPr txBox="1">
            <a:spLocks noGrp="1"/>
          </p:cNvSpPr>
          <p:nvPr>
            <p:ph idx="1"/>
          </p:nvPr>
        </p:nvSpPr>
        <p:spPr>
          <a:xfrm>
            <a:off x="838200" y="1600200"/>
            <a:ext cx="7467600" cy="4800600"/>
          </a:xfrm>
        </p:spPr>
        <p:txBody>
          <a:bodyPr/>
          <a:lstStyle/>
          <a:p>
            <a:r>
              <a:rPr lang="es-ES" sz="2400" smtClean="0">
                <a:latin typeface="Calibri" pitchFamily="34" charset="0"/>
              </a:rPr>
              <a:t>Entonces, ¿qué secreto el vino nos revela en Purim? </a:t>
            </a:r>
          </a:p>
          <a:p>
            <a:r>
              <a:rPr lang="es-ES" sz="2400" smtClean="0">
                <a:latin typeface="Calibri" pitchFamily="34" charset="0"/>
              </a:rPr>
              <a:t>Ya que sabemos lo que el comando de los Sabios, como una de las mitzvot de Purim, es beber suficiente vino para que uno no sepa la diferencia entre </a:t>
            </a:r>
            <a:r>
              <a:rPr lang="es-ES" sz="2400" i="1" smtClean="0">
                <a:latin typeface="Calibri" pitchFamily="34" charset="0"/>
              </a:rPr>
              <a:t>"Bienaventurado Mordejai" y "Maldito Hamán", </a:t>
            </a:r>
            <a:r>
              <a:rPr lang="es-ES" sz="2400" smtClean="0">
                <a:latin typeface="Calibri" pitchFamily="34" charset="0"/>
              </a:rPr>
              <a:t>tenemos el comienzo de una respuesta a nuestra pregunta. </a:t>
            </a:r>
          </a:p>
          <a:p>
            <a:r>
              <a:rPr lang="es-ES" sz="2400" smtClean="0">
                <a:latin typeface="Calibri" pitchFamily="34" charset="0"/>
              </a:rPr>
              <a:t>Esta mitzvá viene para enseñarnos que el secreto de Purim es revelar que HaShem es sólo </a:t>
            </a:r>
            <a:r>
              <a:rPr lang="es-ES" sz="2400" b="1" i="1" smtClean="0">
                <a:latin typeface="Calibri" pitchFamily="34" charset="0"/>
              </a:rPr>
              <a:t>ejad</a:t>
            </a:r>
            <a:r>
              <a:rPr lang="es-ES" sz="2400" smtClean="0">
                <a:latin typeface="Calibri" pitchFamily="34" charset="0"/>
              </a:rPr>
              <a:t> cuando los dos estados son iguales:</a:t>
            </a:r>
          </a:p>
          <a:p>
            <a:r>
              <a:rPr lang="es-ES" sz="2400" smtClean="0">
                <a:latin typeface="Calibri" pitchFamily="34" charset="0"/>
              </a:rPr>
              <a:t> Bendito es Mordejai = Maldito Hamán</a:t>
            </a:r>
            <a:endParaRPr lang="es-CO" sz="2400" smtClean="0">
              <a:latin typeface="Calibri" pitchFamily="34" charset="0"/>
            </a:endParaRPr>
          </a:p>
        </p:txBody>
      </p:sp>
      <p:sp>
        <p:nvSpPr>
          <p:cNvPr id="6149"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7171"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7172" name="Content Placeholder 2"/>
          <p:cNvSpPr txBox="1">
            <a:spLocks noGrp="1"/>
          </p:cNvSpPr>
          <p:nvPr>
            <p:ph idx="1"/>
          </p:nvPr>
        </p:nvSpPr>
        <p:spPr>
          <a:xfrm>
            <a:off x="838200" y="1600200"/>
            <a:ext cx="7467600" cy="4800600"/>
          </a:xfrm>
        </p:spPr>
        <p:txBody>
          <a:bodyPr/>
          <a:lstStyle/>
          <a:p>
            <a:r>
              <a:rPr sz="2400" smtClean="0">
                <a:latin typeface="Calibri" pitchFamily="34" charset="0"/>
              </a:rPr>
              <a:t>“Maldito sea Hamán”,</a:t>
            </a:r>
            <a:r>
              <a:rPr lang="he-IL" sz="2400" smtClean="0">
                <a:latin typeface="Calibri" pitchFamily="34" charset="0"/>
              </a:rPr>
              <a:t>ארור המן</a:t>
            </a:r>
            <a:r>
              <a:rPr lang="es-CO" sz="2400" smtClean="0">
                <a:latin typeface="Calibri" pitchFamily="34" charset="0"/>
              </a:rPr>
              <a:t> –Arur Hamán-</a:t>
            </a:r>
            <a:r>
              <a:rPr lang="he-IL" sz="2400" smtClean="0">
                <a:latin typeface="Calibri" pitchFamily="34" charset="0"/>
              </a:rPr>
              <a:t>, </a:t>
            </a:r>
            <a:r>
              <a:rPr sz="2400" smtClean="0">
                <a:latin typeface="Calibri" pitchFamily="34" charset="0"/>
              </a:rPr>
              <a:t>tiene una  gematria de 502.</a:t>
            </a:r>
          </a:p>
          <a:p>
            <a:r>
              <a:rPr sz="2400" smtClean="0">
                <a:latin typeface="Calibri" pitchFamily="34" charset="0"/>
              </a:rPr>
              <a:t>“Bendito sea Mordejai”, </a:t>
            </a:r>
            <a:r>
              <a:rPr lang="he-IL" sz="2400" smtClean="0">
                <a:latin typeface="Calibri" pitchFamily="34" charset="0"/>
              </a:rPr>
              <a:t>לברוך מרדכי</a:t>
            </a:r>
            <a:r>
              <a:rPr lang="es-CO" sz="2400" smtClean="0">
                <a:latin typeface="Calibri" pitchFamily="34" charset="0"/>
              </a:rPr>
              <a:t> </a:t>
            </a:r>
            <a:r>
              <a:rPr lang="he-IL" sz="2400" smtClean="0">
                <a:latin typeface="Calibri" pitchFamily="34" charset="0"/>
              </a:rPr>
              <a:t>,</a:t>
            </a:r>
            <a:r>
              <a:rPr sz="2400" smtClean="0">
                <a:latin typeface="Calibri" pitchFamily="34" charset="0"/>
              </a:rPr>
              <a:t>tiene una gematria de 502.</a:t>
            </a:r>
          </a:p>
          <a:p>
            <a:r>
              <a:rPr lang="es-ES" sz="2400" smtClean="0">
                <a:latin typeface="Calibri" pitchFamily="34" charset="0"/>
              </a:rPr>
              <a:t>Esto, también, es el secreto detrás de la </a:t>
            </a:r>
            <a:r>
              <a:rPr lang="es-ES" sz="2400" i="1" smtClean="0">
                <a:latin typeface="Calibri" pitchFamily="34" charset="0"/>
              </a:rPr>
              <a:t>teshuvá</a:t>
            </a:r>
            <a:r>
              <a:rPr lang="es-ES" sz="2400" smtClean="0">
                <a:latin typeface="Calibri" pitchFamily="34" charset="0"/>
              </a:rPr>
              <a:t>, arrepentimiento o mejor regresar. </a:t>
            </a:r>
          </a:p>
          <a:p>
            <a:r>
              <a:rPr lang="es-ES" sz="2400" smtClean="0">
                <a:latin typeface="Calibri" pitchFamily="34" charset="0"/>
              </a:rPr>
              <a:t>Cuando un pecado causa que hagamos teshuvá, la teshuvá hace que el pecado sea una mitzvá (una buena acción) !!! </a:t>
            </a:r>
          </a:p>
          <a:p>
            <a:r>
              <a:rPr lang="es-ES" sz="2400" smtClean="0">
                <a:latin typeface="Calibri" pitchFamily="34" charset="0"/>
              </a:rPr>
              <a:t>Después de todo, cualquier cosa que nos acerca a HaShem se define como una mitzvá.</a:t>
            </a:r>
          </a:p>
        </p:txBody>
      </p:sp>
      <p:sp>
        <p:nvSpPr>
          <p:cNvPr id="7173"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819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8196" name="Content Placeholder 2"/>
          <p:cNvSpPr txBox="1">
            <a:spLocks noGrp="1"/>
          </p:cNvSpPr>
          <p:nvPr>
            <p:ph idx="1"/>
          </p:nvPr>
        </p:nvSpPr>
        <p:spPr>
          <a:xfrm>
            <a:off x="838200" y="1600200"/>
            <a:ext cx="7467600" cy="4800600"/>
          </a:xfrm>
        </p:spPr>
        <p:txBody>
          <a:bodyPr/>
          <a:lstStyle/>
          <a:p>
            <a:r>
              <a:rPr lang="es-ES" sz="2400" smtClean="0">
                <a:latin typeface="Calibri" pitchFamily="34" charset="0"/>
              </a:rPr>
              <a:t>Cuando el pecado se convierte en una mitzva, a través de la teshuvá, entonces el mal se invierte y se convierte en el bien. Entonces HaShem es Ejad.</a:t>
            </a:r>
          </a:p>
          <a:p>
            <a:r>
              <a:rPr lang="es-ES" sz="2400" smtClean="0">
                <a:latin typeface="Calibri" pitchFamily="34" charset="0"/>
              </a:rPr>
              <a:t> </a:t>
            </a:r>
          </a:p>
          <a:p>
            <a:r>
              <a:rPr lang="es-ES" sz="2400" smtClean="0">
                <a:latin typeface="Calibri" pitchFamily="34" charset="0"/>
              </a:rPr>
              <a:t>Esta inversión de mal en bien es el secreto oculto detrás de todas las mitzvot de Purim. Es el secreto de todos los eventos y complots de la Meguilá Ester.</a:t>
            </a:r>
          </a:p>
          <a:p>
            <a:r>
              <a:rPr lang="es-ES" sz="2400" smtClean="0">
                <a:latin typeface="Calibri" pitchFamily="34" charset="0"/>
              </a:rPr>
              <a:t> </a:t>
            </a:r>
          </a:p>
          <a:p>
            <a:r>
              <a:rPr lang="es-ES" sz="2400" smtClean="0">
                <a:latin typeface="Calibri" pitchFamily="34" charset="0"/>
              </a:rPr>
              <a:t>A medida que estudiamos la Meguilá de Ester y el festival de Purim, vemos este tema en constante.</a:t>
            </a:r>
            <a:endParaRPr sz="2400" smtClean="0">
              <a:latin typeface="Calibri" pitchFamily="34" charset="0"/>
            </a:endParaRPr>
          </a:p>
        </p:txBody>
      </p:sp>
      <p:sp>
        <p:nvSpPr>
          <p:cNvPr id="8197"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921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9220" name="Content Placeholder 2"/>
          <p:cNvSpPr txBox="1">
            <a:spLocks noGrp="1"/>
          </p:cNvSpPr>
          <p:nvPr>
            <p:ph idx="1"/>
          </p:nvPr>
        </p:nvSpPr>
        <p:spPr>
          <a:xfrm>
            <a:off x="838200" y="1600200"/>
            <a:ext cx="7467600" cy="4800600"/>
          </a:xfrm>
        </p:spPr>
        <p:txBody>
          <a:bodyPr/>
          <a:lstStyle/>
          <a:p>
            <a:r>
              <a:rPr lang="es-ES" sz="2400" smtClean="0">
                <a:latin typeface="Calibri" pitchFamily="34" charset="0"/>
              </a:rPr>
              <a:t>Hay dos formas en las que se puede destruir al pueblo judío: física y espiritualmente. Nuestros enemigos han intentado ambas cosas.</a:t>
            </a:r>
          </a:p>
          <a:p>
            <a:r>
              <a:rPr lang="es-ES" sz="2400" smtClean="0">
                <a:latin typeface="Calibri" pitchFamily="34" charset="0"/>
              </a:rPr>
              <a:t> Janucá es la fiesta sobre los que lo intentaron, sin éxito, asimilarnos  culturalmente (los griegos y Cultura Occidental). No intentaron matarnos, trataron de separarnos de HaShem y de la Torá. </a:t>
            </a:r>
          </a:p>
          <a:p>
            <a:r>
              <a:rPr lang="es-ES" sz="2400" smtClean="0">
                <a:latin typeface="Calibri" pitchFamily="34" charset="0"/>
              </a:rPr>
              <a:t>Durante un ataque espiritual, atacamos físicamente. Todo está en la mano del cielo, excepto el temor del Cielo. Cuando debemos demostrar nuestro temor del Cielo, estamos por nuestra cuenta y debemos demostrar físicamente el temor al Cielo.</a:t>
            </a:r>
            <a:endParaRPr sz="2400" smtClean="0">
              <a:latin typeface="Calibri" pitchFamily="34" charset="0"/>
            </a:endParaRPr>
          </a:p>
        </p:txBody>
      </p:sp>
      <p:sp>
        <p:nvSpPr>
          <p:cNvPr id="9221"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0243"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0244" name="Content Placeholder 2"/>
          <p:cNvSpPr txBox="1">
            <a:spLocks noGrp="1"/>
          </p:cNvSpPr>
          <p:nvPr>
            <p:ph idx="1"/>
          </p:nvPr>
        </p:nvSpPr>
        <p:spPr>
          <a:xfrm>
            <a:off x="838200" y="1600200"/>
            <a:ext cx="7467600" cy="4800600"/>
          </a:xfrm>
        </p:spPr>
        <p:txBody>
          <a:bodyPr/>
          <a:lstStyle/>
          <a:p>
            <a:r>
              <a:rPr lang="es-ES" sz="2200" smtClean="0">
                <a:latin typeface="Calibri" pitchFamily="34" charset="0"/>
              </a:rPr>
              <a:t>Purim es la fiesta de los que han intentado y han fracasado (los persas y Cultura Occidental) de destruirnos físicamente a nosotros. </a:t>
            </a:r>
          </a:p>
          <a:p>
            <a:r>
              <a:rPr lang="es-ES" sz="2200" smtClean="0">
                <a:latin typeface="Calibri" pitchFamily="34" charset="0"/>
              </a:rPr>
              <a:t>Durante un ataque físico, reaccionamos espiritualmente. Aquí nuestras vidas están físicamente en peligro por ninguna otra razón que el odio puro. </a:t>
            </a:r>
          </a:p>
          <a:p>
            <a:r>
              <a:rPr lang="es-ES" sz="2200" smtClean="0">
                <a:latin typeface="Calibri" pitchFamily="34" charset="0"/>
              </a:rPr>
              <a:t>No hay ataque que nos impida el cumplimiento de las mitzvot. No hubo ataque espiritual, sólo un ataque físico. Para esto nos damos cuenta de que HaShem está viniendo contra nosotros. Cuando HaShem se viene contra nosotros, todo lo que podamos hacer es arrepentirse. Cualquier respuesta física será totalmente en vano porque estaríamos luchando contra HaShem.</a:t>
            </a:r>
            <a:endParaRPr sz="2200" smtClean="0">
              <a:latin typeface="Calibri" pitchFamily="34" charset="0"/>
            </a:endParaRPr>
          </a:p>
        </p:txBody>
      </p:sp>
      <p:sp>
        <p:nvSpPr>
          <p:cNvPr id="10245"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1267"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268" name="Content Placeholder 2"/>
          <p:cNvSpPr txBox="1">
            <a:spLocks noGrp="1"/>
          </p:cNvSpPr>
          <p:nvPr>
            <p:ph idx="1"/>
          </p:nvPr>
        </p:nvSpPr>
        <p:spPr>
          <a:xfrm>
            <a:off x="838200" y="1600200"/>
            <a:ext cx="7467600" cy="4800600"/>
          </a:xfrm>
        </p:spPr>
        <p:txBody>
          <a:bodyPr/>
          <a:lstStyle/>
          <a:p>
            <a:r>
              <a:rPr lang="es-ES" sz="2200" smtClean="0">
                <a:latin typeface="Calibri" pitchFamily="34" charset="0"/>
              </a:rPr>
              <a:t>¿Qué significa "Purim"?</a:t>
            </a:r>
          </a:p>
          <a:p>
            <a:r>
              <a:rPr lang="es-ES" sz="2200" smtClean="0">
                <a:latin typeface="Calibri" pitchFamily="34" charset="0"/>
              </a:rPr>
              <a:t> </a:t>
            </a:r>
          </a:p>
          <a:p>
            <a:r>
              <a:rPr lang="es-ES" sz="2200" smtClean="0">
                <a:latin typeface="Calibri" pitchFamily="34" charset="0"/>
              </a:rPr>
              <a:t>En Meguilat Esther, ni HaShem, ni el interior espiritual, ni los valores éticos parecen determinar el curso de los acontecimientos, sino más bien los valores externos, como el poder, la riqueza, la belleza física, el sexo (si usted es un hombre), y, más que nada otra cosa, la suerte, el azar o la casualidad. </a:t>
            </a:r>
          </a:p>
          <a:p>
            <a:r>
              <a:rPr lang="es-ES" sz="2200" smtClean="0">
                <a:latin typeface="Calibri" pitchFamily="34" charset="0"/>
              </a:rPr>
              <a:t>De hecho, Purim significa casualidad o coincidencia, es decir, las suertes por las que Amán (el descendiente malvado de Amalek que trata de aniquilar a los Judíos) decidió en qué día los Judíos deben ser destruidos.</a:t>
            </a:r>
            <a:endParaRPr sz="2200" smtClean="0">
              <a:latin typeface="Calibri" pitchFamily="34" charset="0"/>
            </a:endParaRPr>
          </a:p>
        </p:txBody>
      </p:sp>
      <p:sp>
        <p:nvSpPr>
          <p:cNvPr id="11269"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2291"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2" name="Content Placeholder 2"/>
          <p:cNvSpPr txBox="1">
            <a:spLocks noGrp="1"/>
          </p:cNvSpPr>
          <p:nvPr>
            <p:ph idx="1"/>
          </p:nvPr>
        </p:nvSpPr>
        <p:spPr>
          <a:xfrm>
            <a:off x="838200" y="1600200"/>
            <a:ext cx="7467600" cy="4800600"/>
          </a:xfrm>
        </p:spPr>
        <p:txBody>
          <a:bodyPr>
            <a:normAutofit/>
          </a:bodyPr>
          <a:lstStyle/>
          <a:p>
            <a:r>
              <a:rPr lang="es-ES" sz="2400" dirty="0" smtClean="0">
                <a:latin typeface="Calibri" pitchFamily="34" charset="0"/>
              </a:rPr>
              <a:t>La fiesta se llama Purim después del proceso de selección que Amán utiliza para seleccionar la fecha de la destrucción de los Judíos: una lotería (o una "</a:t>
            </a:r>
            <a:r>
              <a:rPr lang="es-ES" sz="2400" dirty="0" err="1" smtClean="0">
                <a:latin typeface="Calibri" pitchFamily="34" charset="0"/>
              </a:rPr>
              <a:t>Pur</a:t>
            </a:r>
            <a:r>
              <a:rPr lang="es-ES" sz="2400" dirty="0" smtClean="0">
                <a:latin typeface="Calibri" pitchFamily="34" charset="0"/>
              </a:rPr>
              <a:t>"), utilizando la predicción astrológica. </a:t>
            </a:r>
          </a:p>
          <a:p>
            <a:r>
              <a:rPr lang="es-ES" sz="2400" dirty="0" smtClean="0">
                <a:latin typeface="Calibri" pitchFamily="34" charset="0"/>
              </a:rPr>
              <a:t>Se suponía que este método daría lugar a la fecha en que los Judíos eran más vulnerables a los ataques. </a:t>
            </a:r>
          </a:p>
          <a:p>
            <a:r>
              <a:rPr lang="es-ES" sz="2400" dirty="0" smtClean="0">
                <a:latin typeface="Calibri" pitchFamily="34" charset="0"/>
              </a:rPr>
              <a:t>De hecho, este fue astrológicamente cierto: Los Judíos eran más vulnerables, el 13 de Adar. </a:t>
            </a:r>
          </a:p>
        </p:txBody>
      </p:sp>
      <p:sp>
        <p:nvSpPr>
          <p:cNvPr id="12293"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2291"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2" name="Content Placeholder 2"/>
          <p:cNvSpPr txBox="1">
            <a:spLocks noGrp="1"/>
          </p:cNvSpPr>
          <p:nvPr>
            <p:ph idx="1"/>
          </p:nvPr>
        </p:nvSpPr>
        <p:spPr>
          <a:xfrm>
            <a:off x="838200" y="1600200"/>
            <a:ext cx="7467600" cy="4800600"/>
          </a:xfrm>
        </p:spPr>
        <p:txBody>
          <a:bodyPr>
            <a:normAutofit lnSpcReduction="10000"/>
          </a:bodyPr>
          <a:lstStyle/>
          <a:p>
            <a:r>
              <a:rPr lang="es-CO" sz="2400" dirty="0" smtClean="0"/>
              <a:t>Si </a:t>
            </a:r>
            <a:r>
              <a:rPr lang="es-CO" sz="2400" dirty="0"/>
              <a:t>dividimos en dos la palabra "</a:t>
            </a:r>
            <a:r>
              <a:rPr lang="es-CO" sz="2400" dirty="0" err="1"/>
              <a:t>Kepurim</a:t>
            </a:r>
            <a:r>
              <a:rPr lang="es-CO" sz="2400" dirty="0"/>
              <a:t>", obtenemos Ke-Purim, como Purim. </a:t>
            </a:r>
            <a:endParaRPr lang="es-CO" sz="2400" dirty="0" smtClean="0"/>
          </a:p>
          <a:p>
            <a:r>
              <a:rPr lang="es-CO" sz="2400" dirty="0" smtClean="0"/>
              <a:t>Vemos </a:t>
            </a:r>
            <a:r>
              <a:rPr lang="es-CO" sz="2400" dirty="0"/>
              <a:t>que la santidad de Kipur es comparable a la de Purim, y aún esta última es superior. </a:t>
            </a:r>
            <a:endParaRPr lang="es-CO" sz="2400" dirty="0" smtClean="0"/>
          </a:p>
          <a:p>
            <a:r>
              <a:rPr lang="es-CO" sz="2400" dirty="0" smtClean="0"/>
              <a:t>¿</a:t>
            </a:r>
            <a:r>
              <a:rPr lang="es-CO" sz="2400" dirty="0"/>
              <a:t>En qué se manifiesta? En Kipur, nos elevamos </a:t>
            </a:r>
            <a:r>
              <a:rPr lang="es-CO" sz="2400" dirty="0" smtClean="0"/>
              <a:t>alejándonos </a:t>
            </a:r>
            <a:r>
              <a:rPr lang="es-CO" sz="2400" dirty="0"/>
              <a:t>de lo material, no comemos ni bebemos y esta sumisión del cuerpo nos despeja de la tierra y nos causa la sensación que somos sólo espíritu, como ángeles. </a:t>
            </a:r>
            <a:endParaRPr lang="es-CO" sz="2400" dirty="0" smtClean="0"/>
          </a:p>
          <a:p>
            <a:r>
              <a:rPr lang="es-CO" sz="2400" dirty="0" smtClean="0"/>
              <a:t>En </a:t>
            </a:r>
            <a:r>
              <a:rPr lang="es-CO" sz="2400" dirty="0"/>
              <a:t>Purim, no afligimos el cuerpo, al contrario, éste participa activamente junto al alma en la festividad; comemos bien, bebemos mejor, nos intercambiamos platos, etc... </a:t>
            </a:r>
            <a:endParaRPr sz="2200" dirty="0" smtClean="0">
              <a:latin typeface="Calibri" pitchFamily="34" charset="0"/>
            </a:endParaRPr>
          </a:p>
        </p:txBody>
      </p:sp>
      <p:sp>
        <p:nvSpPr>
          <p:cNvPr id="12293"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2291"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2292" name="Content Placeholder 2"/>
          <p:cNvSpPr txBox="1">
            <a:spLocks noGrp="1"/>
          </p:cNvSpPr>
          <p:nvPr>
            <p:ph idx="1"/>
          </p:nvPr>
        </p:nvSpPr>
        <p:spPr>
          <a:xfrm>
            <a:off x="838200" y="1600200"/>
            <a:ext cx="7467600" cy="4800600"/>
          </a:xfrm>
        </p:spPr>
        <p:txBody>
          <a:bodyPr>
            <a:normAutofit/>
          </a:bodyPr>
          <a:lstStyle/>
          <a:p>
            <a:r>
              <a:rPr lang="es-CO" sz="2400" dirty="0" smtClean="0"/>
              <a:t>El </a:t>
            </a:r>
            <a:r>
              <a:rPr lang="es-CO" sz="2400" dirty="0"/>
              <a:t>hombre es un ser dual compuesto de alma y cuerpo y en Purim éstos colaboran </a:t>
            </a:r>
            <a:r>
              <a:rPr lang="es-CO" sz="2400" dirty="0" smtClean="0"/>
              <a:t>armónicamente </a:t>
            </a:r>
            <a:r>
              <a:rPr lang="es-CO" sz="2400" dirty="0"/>
              <a:t>al servicio de </a:t>
            </a:r>
            <a:r>
              <a:rPr lang="es-CO" sz="2400" dirty="0" smtClean="0"/>
              <a:t>Dios. </a:t>
            </a:r>
          </a:p>
          <a:p>
            <a:r>
              <a:rPr lang="es-CO" sz="2400" dirty="0" smtClean="0"/>
              <a:t>Este </a:t>
            </a:r>
            <a:r>
              <a:rPr lang="es-CO" sz="2400" dirty="0"/>
              <a:t>es el grado tan alto que podemos alcanzar este día; es el nivel de "Adam </a:t>
            </a:r>
            <a:r>
              <a:rPr lang="es-CO" sz="2400" dirty="0" smtClean="0"/>
              <a:t>HaRishón" </a:t>
            </a:r>
            <a:r>
              <a:rPr lang="es-CO" sz="2400" dirty="0"/>
              <a:t>antes </a:t>
            </a:r>
            <a:r>
              <a:rPr lang="es-CO" sz="2400" dirty="0" smtClean="0"/>
              <a:t>de su error </a:t>
            </a:r>
            <a:r>
              <a:rPr lang="es-CO" sz="2400" dirty="0"/>
              <a:t>y al cual la humanidad se dirige </a:t>
            </a:r>
            <a:r>
              <a:rPr lang="es-CO" sz="2400" dirty="0" smtClean="0"/>
              <a:t>tras </a:t>
            </a:r>
            <a:r>
              <a:rPr lang="es-CO" sz="2400" dirty="0"/>
              <a:t>la </a:t>
            </a:r>
            <a:r>
              <a:rPr lang="es-CO" sz="2400" dirty="0" smtClean="0"/>
              <a:t>resurrección </a:t>
            </a:r>
            <a:r>
              <a:rPr lang="es-CO" sz="2400" dirty="0"/>
              <a:t>de los muertos. </a:t>
            </a:r>
            <a:endParaRPr lang="en-US" sz="2400" dirty="0"/>
          </a:p>
          <a:p>
            <a:r>
              <a:rPr lang="es-CO" sz="2400" dirty="0"/>
              <a:t>Kipur ofrece para cada judío la ocasión idónea para revelar su punto interior, aquella chispa inextinguible</a:t>
            </a:r>
            <a:r>
              <a:rPr lang="es-CO" sz="2400" dirty="0" smtClean="0"/>
              <a:t>.</a:t>
            </a:r>
          </a:p>
          <a:p>
            <a:r>
              <a:rPr lang="es-CO" sz="2400" dirty="0" smtClean="0"/>
              <a:t> </a:t>
            </a:r>
            <a:r>
              <a:rPr lang="es-CO" sz="2400" dirty="0"/>
              <a:t>Quien sabe festejar Purim, podrá llegar con ayuda del vino, a este mismo nivel </a:t>
            </a:r>
            <a:r>
              <a:rPr lang="es-CO" sz="2400" b="1" i="1" dirty="0"/>
              <a:t>"</a:t>
            </a:r>
            <a:r>
              <a:rPr lang="es-CO" sz="2400" b="1" i="1" dirty="0" err="1" smtClean="0"/>
              <a:t>Nijnás</a:t>
            </a:r>
            <a:r>
              <a:rPr lang="es-CO" sz="2400" b="1" i="1" dirty="0" smtClean="0"/>
              <a:t> </a:t>
            </a:r>
            <a:r>
              <a:rPr lang="es-CO" sz="2400" b="1" i="1" dirty="0" err="1" smtClean="0"/>
              <a:t>Yayín</a:t>
            </a:r>
            <a:r>
              <a:rPr lang="es-CO" sz="2400" b="1" i="1" dirty="0" smtClean="0"/>
              <a:t> </a:t>
            </a:r>
            <a:r>
              <a:rPr lang="es-CO" sz="2400" b="1" i="1" dirty="0" err="1"/>
              <a:t>Yatzá</a:t>
            </a:r>
            <a:r>
              <a:rPr lang="es-CO" sz="2400" b="1" i="1" dirty="0"/>
              <a:t> </a:t>
            </a:r>
            <a:r>
              <a:rPr lang="es-CO" sz="2400" b="1" i="1" dirty="0" err="1"/>
              <a:t>sod</a:t>
            </a:r>
            <a:r>
              <a:rPr lang="es-CO" sz="2400" b="1" i="1" dirty="0"/>
              <a:t>" </a:t>
            </a:r>
            <a:r>
              <a:rPr lang="es-CO" sz="2400" dirty="0"/>
              <a:t>(</a:t>
            </a:r>
            <a:r>
              <a:rPr lang="es-CO" sz="2400" dirty="0" err="1"/>
              <a:t>Yayin</a:t>
            </a:r>
            <a:r>
              <a:rPr lang="es-CO" sz="2400" dirty="0"/>
              <a:t>=Sod=70</a:t>
            </a:r>
            <a:r>
              <a:rPr lang="es-CO" sz="2400" dirty="0" smtClean="0"/>
              <a:t>). </a:t>
            </a:r>
            <a:r>
              <a:rPr lang="es-ES" sz="2000" smtClean="0">
                <a:latin typeface="Calibri" pitchFamily="34" charset="0"/>
              </a:rPr>
              <a:t>“el vino se mueve el secreto sale".</a:t>
            </a:r>
            <a:endParaRPr sz="2200" dirty="0" smtClean="0">
              <a:latin typeface="Calibri" pitchFamily="34" charset="0"/>
            </a:endParaRPr>
          </a:p>
        </p:txBody>
      </p:sp>
      <p:sp>
        <p:nvSpPr>
          <p:cNvPr id="12293"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331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3316" name="Content Placeholder 2"/>
          <p:cNvSpPr txBox="1">
            <a:spLocks noGrp="1"/>
          </p:cNvSpPr>
          <p:nvPr>
            <p:ph idx="1"/>
          </p:nvPr>
        </p:nvSpPr>
        <p:spPr>
          <a:xfrm>
            <a:off x="838200" y="1600200"/>
            <a:ext cx="7467600" cy="4800600"/>
          </a:xfrm>
        </p:spPr>
        <p:txBody>
          <a:bodyPr>
            <a:normAutofit lnSpcReduction="10000"/>
          </a:bodyPr>
          <a:lstStyle/>
          <a:p>
            <a:r>
              <a:rPr lang="es-CO" sz="2400" dirty="0" smtClean="0">
                <a:latin typeface="Calibri" pitchFamily="34" charset="0"/>
              </a:rPr>
              <a:t>Uno de los milagros de Purim fue que </a:t>
            </a:r>
            <a:r>
              <a:rPr lang="es-CO" sz="2400" dirty="0" err="1" smtClean="0">
                <a:latin typeface="Calibri" pitchFamily="34" charset="0"/>
              </a:rPr>
              <a:t>HaShem</a:t>
            </a:r>
            <a:r>
              <a:rPr lang="es-CO" sz="2400" dirty="0" smtClean="0">
                <a:latin typeface="Calibri" pitchFamily="34" charset="0"/>
              </a:rPr>
              <a:t> revirtió totalmente las implicaciones astrológicas del día para que los Judíos fueran victoriosos. A causa de este milagro que se produjo a través de la lotería, el "</a:t>
            </a:r>
            <a:r>
              <a:rPr lang="es-CO" sz="2400" dirty="0" err="1" smtClean="0">
                <a:latin typeface="Calibri" pitchFamily="34" charset="0"/>
              </a:rPr>
              <a:t>Pur</a:t>
            </a:r>
            <a:r>
              <a:rPr lang="es-CO" sz="2400" dirty="0" smtClean="0">
                <a:latin typeface="Calibri" pitchFamily="34" charset="0"/>
              </a:rPr>
              <a:t>", la fiesta se llama Purim.</a:t>
            </a:r>
          </a:p>
          <a:p>
            <a:r>
              <a:rPr lang="es-ES" sz="2400" dirty="0" smtClean="0">
                <a:latin typeface="Calibri" pitchFamily="34" charset="0"/>
              </a:rPr>
              <a:t>Sin embargo, esa misma lotería desencadenó una serie de acontecimientos que en cambio llevaron a su propia caída, revelando la mano de </a:t>
            </a:r>
            <a:r>
              <a:rPr lang="es-ES" sz="2400" dirty="0" err="1" smtClean="0">
                <a:latin typeface="Calibri" pitchFamily="34" charset="0"/>
              </a:rPr>
              <a:t>HaShem</a:t>
            </a:r>
            <a:r>
              <a:rPr lang="es-ES" sz="2400" dirty="0" smtClean="0">
                <a:latin typeface="Calibri" pitchFamily="34" charset="0"/>
              </a:rPr>
              <a:t> en todo el asunto. </a:t>
            </a:r>
          </a:p>
          <a:p>
            <a:r>
              <a:rPr lang="es-ES" sz="2400" dirty="0" smtClean="0">
                <a:latin typeface="Calibri" pitchFamily="34" charset="0"/>
              </a:rPr>
              <a:t>Esta es también la razón por qué Purim es una festividad relacionada con la Torá </a:t>
            </a:r>
            <a:r>
              <a:rPr lang="es-ES" sz="2400" dirty="0" err="1" smtClean="0">
                <a:latin typeface="Calibri" pitchFamily="34" charset="0"/>
              </a:rPr>
              <a:t>SheBaalPeh</a:t>
            </a:r>
            <a:r>
              <a:rPr lang="es-ES" sz="2400" dirty="0" smtClean="0">
                <a:latin typeface="Calibri" pitchFamily="34" charset="0"/>
              </a:rPr>
              <a:t>, la Torá oral, que revela lo que está oculto dentro de las letras simples y las historias de la Torá Shebiktav, la Torá escrita.</a:t>
            </a:r>
            <a:endParaRPr sz="2400" dirty="0" smtClean="0">
              <a:latin typeface="Calibri" pitchFamily="34" charset="0"/>
            </a:endParaRPr>
          </a:p>
        </p:txBody>
      </p:sp>
      <p:sp>
        <p:nvSpPr>
          <p:cNvPr id="13317"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355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3556" name="Content Placeholder 2"/>
          <p:cNvSpPr txBox="1">
            <a:spLocks noGrp="1"/>
          </p:cNvSpPr>
          <p:nvPr>
            <p:ph idx="1"/>
          </p:nvPr>
        </p:nvSpPr>
        <p:spPr>
          <a:xfrm>
            <a:off x="838200" y="1600200"/>
            <a:ext cx="7467600" cy="4800600"/>
          </a:xfrm>
        </p:spPr>
        <p:txBody>
          <a:bodyPr/>
          <a:lstStyle/>
          <a:p>
            <a:r>
              <a:rPr lang="es-ES" sz="2400" smtClean="0">
                <a:latin typeface="Calibri" pitchFamily="34" charset="0"/>
              </a:rPr>
              <a:t>Si Ajashverosh (un hombre sucio que recoge su esposa a través de un concurso de belleza y acepta dinero de soborno por la destrucción de los Judíos) no hubiera lanzado una gran fiesta tal vez no se hubiera emborrachado, y si Vashti (su nombre significa, "y beber") hubiera venido a la fiesta cuando Ajashverosh estaba borracho tal vez no se habría enojado con ella y no la había matado. </a:t>
            </a:r>
          </a:p>
          <a:p>
            <a:r>
              <a:rPr lang="es-ES" sz="2400" smtClean="0">
                <a:latin typeface="Calibri" pitchFamily="34" charset="0"/>
              </a:rPr>
              <a:t>Y si no hubiera sido asesinada entonces Ester (sobrina de Mordejai) no habría llegado a ser reina.</a:t>
            </a:r>
            <a:endParaRPr sz="2400" smtClean="0">
              <a:latin typeface="Calibri" pitchFamily="34" charset="0"/>
            </a:endParaRPr>
          </a:p>
        </p:txBody>
      </p:sp>
      <p:sp>
        <p:nvSpPr>
          <p:cNvPr id="23557"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433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Content Placeholder 2"/>
          <p:cNvSpPr txBox="1">
            <a:spLocks noGrp="1"/>
          </p:cNvSpPr>
          <p:nvPr>
            <p:ph idx="1"/>
          </p:nvPr>
        </p:nvSpPr>
        <p:spPr>
          <a:xfrm>
            <a:off x="838200" y="1600200"/>
            <a:ext cx="7467600" cy="4800600"/>
          </a:xfrm>
        </p:spPr>
        <p:txBody>
          <a:bodyPr/>
          <a:lstStyle/>
          <a:p>
            <a:pPr>
              <a:defRPr/>
            </a:pPr>
            <a:r>
              <a:rPr lang="es-ES" sz="2400" dirty="0" smtClean="0"/>
              <a:t>Aquí tenemos algunos de los versos en donde encontramos “escondido” el Nombre del Eterno:</a:t>
            </a:r>
          </a:p>
          <a:p>
            <a:pPr>
              <a:defRPr/>
            </a:pPr>
            <a:r>
              <a:rPr lang="es-ES" sz="2400" dirty="0" smtClean="0"/>
              <a:t>Verso 1:20 : </a:t>
            </a:r>
          </a:p>
          <a:p>
            <a:pPr>
              <a:defRPr/>
            </a:pPr>
            <a:r>
              <a:rPr sz="2400" dirty="0" err="1" smtClean="0"/>
              <a:t>Venishmá</a:t>
            </a:r>
            <a:r>
              <a:rPr sz="2400" dirty="0" smtClean="0"/>
              <a:t> </a:t>
            </a:r>
            <a:r>
              <a:rPr sz="2400" dirty="0" err="1" smtClean="0"/>
              <a:t>pitgam</a:t>
            </a:r>
            <a:r>
              <a:rPr sz="2400" dirty="0" smtClean="0"/>
              <a:t> </a:t>
            </a:r>
            <a:r>
              <a:rPr sz="2400" dirty="0" err="1" smtClean="0"/>
              <a:t>hamélek</a:t>
            </a:r>
            <a:r>
              <a:rPr sz="2400" dirty="0" smtClean="0"/>
              <a:t> </a:t>
            </a:r>
            <a:r>
              <a:rPr sz="2400" dirty="0" err="1" smtClean="0"/>
              <a:t>asher</a:t>
            </a:r>
            <a:r>
              <a:rPr sz="2400" dirty="0" smtClean="0"/>
              <a:t> </a:t>
            </a:r>
            <a:r>
              <a:rPr sz="2400" dirty="0" err="1" smtClean="0"/>
              <a:t>ya'asé</a:t>
            </a:r>
            <a:r>
              <a:rPr sz="2400" dirty="0" smtClean="0"/>
              <a:t> </a:t>
            </a:r>
            <a:r>
              <a:rPr sz="2400" dirty="0" err="1" smtClean="0"/>
              <a:t>bekol</a:t>
            </a:r>
            <a:r>
              <a:rPr sz="2400" dirty="0" smtClean="0"/>
              <a:t> </a:t>
            </a:r>
            <a:r>
              <a:rPr sz="2400" dirty="0" err="1" smtClean="0"/>
              <a:t>malkutó</a:t>
            </a:r>
            <a:r>
              <a:rPr sz="2400" dirty="0" smtClean="0"/>
              <a:t>, ki </a:t>
            </a:r>
            <a:r>
              <a:rPr sz="2400" dirty="0" err="1" smtClean="0"/>
              <a:t>rabáh</a:t>
            </a:r>
            <a:r>
              <a:rPr sz="2400" dirty="0" smtClean="0"/>
              <a:t> </a:t>
            </a:r>
            <a:r>
              <a:rPr sz="2400" dirty="0" err="1" smtClean="0">
                <a:solidFill>
                  <a:schemeClr val="tx2">
                    <a:lumMod val="60000"/>
                    <a:lumOff val="40000"/>
                  </a:schemeClr>
                </a:solidFill>
              </a:rPr>
              <a:t>hí</a:t>
            </a:r>
            <a:r>
              <a:rPr sz="2400" dirty="0" smtClean="0">
                <a:solidFill>
                  <a:schemeClr val="tx2">
                    <a:lumMod val="60000"/>
                    <a:lumOff val="40000"/>
                  </a:schemeClr>
                </a:solidFill>
              </a:rPr>
              <a:t>; </a:t>
            </a:r>
            <a:r>
              <a:rPr sz="2400" dirty="0" err="1" smtClean="0">
                <a:solidFill>
                  <a:schemeClr val="tx2">
                    <a:lumMod val="60000"/>
                    <a:lumOff val="40000"/>
                  </a:schemeClr>
                </a:solidFill>
              </a:rPr>
              <a:t>vekol</a:t>
            </a:r>
            <a:r>
              <a:rPr sz="2400" dirty="0" smtClean="0">
                <a:solidFill>
                  <a:schemeClr val="tx2">
                    <a:lumMod val="60000"/>
                    <a:lumOff val="40000"/>
                  </a:schemeClr>
                </a:solidFill>
              </a:rPr>
              <a:t> </a:t>
            </a:r>
            <a:r>
              <a:rPr sz="2400" dirty="0" err="1" smtClean="0">
                <a:solidFill>
                  <a:schemeClr val="tx2">
                    <a:lumMod val="60000"/>
                    <a:lumOff val="40000"/>
                  </a:schemeClr>
                </a:solidFill>
              </a:rPr>
              <a:t>hanashim</a:t>
            </a:r>
            <a:r>
              <a:rPr sz="2400" dirty="0" smtClean="0">
                <a:solidFill>
                  <a:schemeClr val="tx2">
                    <a:lumMod val="60000"/>
                    <a:lumOff val="40000"/>
                  </a:schemeClr>
                </a:solidFill>
              </a:rPr>
              <a:t> </a:t>
            </a:r>
            <a:r>
              <a:rPr sz="2400" dirty="0" err="1" smtClean="0">
                <a:solidFill>
                  <a:schemeClr val="tx2">
                    <a:lumMod val="60000"/>
                    <a:lumOff val="40000"/>
                  </a:schemeClr>
                </a:solidFill>
              </a:rPr>
              <a:t>yitenu</a:t>
            </a:r>
            <a:r>
              <a:rPr sz="2400" dirty="0" smtClean="0">
                <a:solidFill>
                  <a:schemeClr val="tx2">
                    <a:lumMod val="60000"/>
                    <a:lumOff val="40000"/>
                  </a:schemeClr>
                </a:solidFill>
              </a:rPr>
              <a:t> </a:t>
            </a:r>
            <a:r>
              <a:rPr sz="2400" dirty="0" err="1" smtClean="0"/>
              <a:t>yikar</a:t>
            </a:r>
            <a:r>
              <a:rPr sz="2400" dirty="0" smtClean="0"/>
              <a:t> </a:t>
            </a:r>
            <a:r>
              <a:rPr sz="2400" dirty="0" err="1" smtClean="0"/>
              <a:t>leva'lehén</a:t>
            </a:r>
            <a:r>
              <a:rPr sz="2400" dirty="0" smtClean="0"/>
              <a:t> </a:t>
            </a:r>
            <a:r>
              <a:rPr sz="2400" dirty="0" err="1" smtClean="0"/>
              <a:t>lemigadol</a:t>
            </a:r>
            <a:r>
              <a:rPr sz="2400" dirty="0" smtClean="0"/>
              <a:t> </a:t>
            </a:r>
            <a:r>
              <a:rPr sz="2400" dirty="0" err="1" smtClean="0"/>
              <a:t>ve’ad</a:t>
            </a:r>
            <a:r>
              <a:rPr sz="2400" dirty="0" smtClean="0"/>
              <a:t> </a:t>
            </a:r>
            <a:r>
              <a:rPr sz="2400" dirty="0" err="1" smtClean="0"/>
              <a:t>katán</a:t>
            </a:r>
            <a:r>
              <a:rPr sz="2400" dirty="0" smtClean="0"/>
              <a:t>.</a:t>
            </a:r>
            <a:endParaRPr lang="es-ES" sz="2400" dirty="0" smtClean="0"/>
          </a:p>
          <a:p>
            <a:pPr algn="r">
              <a:defRPr/>
            </a:pPr>
            <a:r>
              <a:rPr lang="he-IL" sz="2400" dirty="0" smtClean="0"/>
              <a:t>וְנִשְׁמַע֩ פִּתְגָ֨ם הַמֶּ֤לֶךְ אֲשֶֽׁר־יַעֲשֶׂה֙ בְּכָל־מַלְכוּת֔וֹ כִּ֥י רַבָּ֖ה </a:t>
            </a:r>
            <a:r>
              <a:rPr lang="he-IL" dirty="0" smtClean="0">
                <a:solidFill>
                  <a:srgbClr val="FF0000"/>
                </a:solidFill>
              </a:rPr>
              <a:t>הִ֑</a:t>
            </a:r>
            <a:r>
              <a:rPr lang="he-IL" sz="2400" dirty="0" smtClean="0">
                <a:solidFill>
                  <a:schemeClr val="tx2">
                    <a:lumMod val="60000"/>
                    <a:lumOff val="40000"/>
                  </a:schemeClr>
                </a:solidFill>
              </a:rPr>
              <a:t>יא </a:t>
            </a:r>
            <a:r>
              <a:rPr lang="he-IL" dirty="0" smtClean="0">
                <a:solidFill>
                  <a:srgbClr val="FF0000"/>
                </a:solidFill>
              </a:rPr>
              <a:t>וְ</a:t>
            </a:r>
            <a:r>
              <a:rPr lang="he-IL" sz="2400" dirty="0" smtClean="0">
                <a:solidFill>
                  <a:schemeClr val="tx2">
                    <a:lumMod val="60000"/>
                    <a:lumOff val="40000"/>
                  </a:schemeClr>
                </a:solidFill>
              </a:rPr>
              <a:t>כָל־</a:t>
            </a:r>
            <a:r>
              <a:rPr lang="he-IL" dirty="0" smtClean="0">
                <a:solidFill>
                  <a:srgbClr val="FF0000"/>
                </a:solidFill>
              </a:rPr>
              <a:t>הַ</a:t>
            </a:r>
            <a:r>
              <a:rPr lang="he-IL" sz="2400" dirty="0" smtClean="0">
                <a:solidFill>
                  <a:schemeClr val="tx2">
                    <a:lumMod val="60000"/>
                    <a:lumOff val="40000"/>
                  </a:schemeClr>
                </a:solidFill>
              </a:rPr>
              <a:t>נָּשִׁ֗ים </a:t>
            </a:r>
            <a:r>
              <a:rPr lang="he-IL" dirty="0" smtClean="0">
                <a:solidFill>
                  <a:srgbClr val="FF0000"/>
                </a:solidFill>
              </a:rPr>
              <a:t>יִ</a:t>
            </a:r>
            <a:r>
              <a:rPr lang="he-IL" sz="2400" dirty="0" smtClean="0">
                <a:solidFill>
                  <a:schemeClr val="tx2">
                    <a:lumMod val="60000"/>
                    <a:lumOff val="40000"/>
                  </a:schemeClr>
                </a:solidFill>
              </a:rPr>
              <a:t>תְּנ֤וּ </a:t>
            </a:r>
            <a:r>
              <a:rPr lang="he-IL" sz="2400" dirty="0" smtClean="0"/>
              <a:t>יְקָר֙ לְבַעְלֵיהֶ֔ן לְמִגָּד֖וֹל וְעַד־קָטָֽן</a:t>
            </a:r>
            <a:r>
              <a:rPr lang="es-CO" sz="2400" dirty="0" smtClean="0"/>
              <a:t> </a:t>
            </a:r>
          </a:p>
          <a:p>
            <a:pPr>
              <a:defRPr/>
            </a:pPr>
            <a:r>
              <a:rPr lang="es-CO" sz="2400" dirty="0" smtClean="0"/>
              <a:t>Y entonces será oída la orden del rey  en todo su reino, aunque es extenso, </a:t>
            </a:r>
            <a:r>
              <a:rPr lang="es-CO" sz="2400" b="1" i="1" dirty="0" smtClean="0">
                <a:solidFill>
                  <a:schemeClr val="tx2">
                    <a:lumMod val="60000"/>
                    <a:lumOff val="40000"/>
                  </a:schemeClr>
                </a:solidFill>
              </a:rPr>
              <a:t>y todas las mujeres darán </a:t>
            </a:r>
            <a:r>
              <a:rPr lang="es-CO" sz="2400" dirty="0" smtClean="0"/>
              <a:t>valor a sus maridos, desde el mayor hasta el menor.</a:t>
            </a:r>
            <a:endParaRPr sz="2400" dirty="0"/>
          </a:p>
        </p:txBody>
      </p:sp>
      <p:sp>
        <p:nvSpPr>
          <p:cNvPr id="14341"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5363"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Content Placeholder 2"/>
          <p:cNvSpPr txBox="1">
            <a:spLocks noGrp="1"/>
          </p:cNvSpPr>
          <p:nvPr>
            <p:ph idx="1"/>
          </p:nvPr>
        </p:nvSpPr>
        <p:spPr>
          <a:xfrm>
            <a:off x="838200" y="1600200"/>
            <a:ext cx="7467600" cy="4800600"/>
          </a:xfrm>
        </p:spPr>
        <p:txBody>
          <a:bodyPr/>
          <a:lstStyle/>
          <a:p>
            <a:pPr algn="r">
              <a:defRPr/>
            </a:pPr>
            <a:r>
              <a:rPr lang="he-IL" sz="2400" dirty="0" smtClean="0"/>
              <a:t>וְנִשְׁמַע֩ פִּתְגָ֨ם הַמֶּ֤לֶךְ אֲשֶֽׁר־יַעֲשֶׂה֙ בְּכָל־מַלְכוּת֔וֹ כִּ֥י רַבָּ֖ה </a:t>
            </a:r>
            <a:r>
              <a:rPr lang="he-IL" dirty="0" smtClean="0">
                <a:solidFill>
                  <a:srgbClr val="FF0000"/>
                </a:solidFill>
              </a:rPr>
              <a:t>הִ֑</a:t>
            </a:r>
            <a:r>
              <a:rPr lang="he-IL" sz="2400" dirty="0" smtClean="0">
                <a:solidFill>
                  <a:schemeClr val="tx2">
                    <a:lumMod val="60000"/>
                    <a:lumOff val="40000"/>
                  </a:schemeClr>
                </a:solidFill>
              </a:rPr>
              <a:t>יא </a:t>
            </a:r>
            <a:r>
              <a:rPr lang="he-IL" sz="3600" dirty="0" smtClean="0">
                <a:solidFill>
                  <a:srgbClr val="FF0000"/>
                </a:solidFill>
              </a:rPr>
              <a:t>וְ</a:t>
            </a:r>
            <a:r>
              <a:rPr lang="he-IL" sz="2400" dirty="0" smtClean="0">
                <a:solidFill>
                  <a:schemeClr val="tx2">
                    <a:lumMod val="60000"/>
                    <a:lumOff val="40000"/>
                  </a:schemeClr>
                </a:solidFill>
              </a:rPr>
              <a:t>כָל־</a:t>
            </a:r>
            <a:r>
              <a:rPr lang="he-IL" dirty="0" smtClean="0">
                <a:solidFill>
                  <a:srgbClr val="FF0000"/>
                </a:solidFill>
              </a:rPr>
              <a:t>הַ</a:t>
            </a:r>
            <a:r>
              <a:rPr lang="he-IL" sz="2400" dirty="0" smtClean="0">
                <a:solidFill>
                  <a:schemeClr val="tx2">
                    <a:lumMod val="60000"/>
                    <a:lumOff val="40000"/>
                  </a:schemeClr>
                </a:solidFill>
              </a:rPr>
              <a:t>נָּשִׁ֗ים </a:t>
            </a:r>
            <a:r>
              <a:rPr lang="he-IL" dirty="0" smtClean="0">
                <a:solidFill>
                  <a:srgbClr val="FF0000"/>
                </a:solidFill>
              </a:rPr>
              <a:t>יִ</a:t>
            </a:r>
            <a:r>
              <a:rPr lang="he-IL" sz="2400" dirty="0" smtClean="0">
                <a:solidFill>
                  <a:schemeClr val="tx2">
                    <a:lumMod val="60000"/>
                    <a:lumOff val="40000"/>
                  </a:schemeClr>
                </a:solidFill>
              </a:rPr>
              <a:t>תְּנ֤וּ </a:t>
            </a:r>
            <a:r>
              <a:rPr lang="he-IL" sz="2400" dirty="0" smtClean="0"/>
              <a:t>יְקָר֙ לְבַעְלֵיהֶ֔ן לְמִגָּד֖וֹל וְעַד־קָטָֽן</a:t>
            </a:r>
            <a:r>
              <a:rPr lang="es-CO" sz="2400" dirty="0" smtClean="0"/>
              <a:t> </a:t>
            </a:r>
          </a:p>
          <a:p>
            <a:pPr>
              <a:defRPr/>
            </a:pPr>
            <a:r>
              <a:rPr lang="es-CO" sz="2400" dirty="0" smtClean="0"/>
              <a:t>El Nombre </a:t>
            </a:r>
            <a:r>
              <a:rPr lang="he-IL" sz="2400" dirty="0" smtClean="0">
                <a:solidFill>
                  <a:srgbClr val="FF0000"/>
                </a:solidFill>
              </a:rPr>
              <a:t>הִ֑</a:t>
            </a:r>
            <a:r>
              <a:rPr lang="es-CO" sz="2400" dirty="0" smtClean="0"/>
              <a:t> </a:t>
            </a:r>
            <a:r>
              <a:rPr lang="he-IL" sz="2400" dirty="0" smtClean="0">
                <a:solidFill>
                  <a:srgbClr val="FF0000"/>
                </a:solidFill>
              </a:rPr>
              <a:t>וְ</a:t>
            </a:r>
            <a:r>
              <a:rPr lang="es-CO" sz="2400" dirty="0" smtClean="0"/>
              <a:t> </a:t>
            </a:r>
            <a:r>
              <a:rPr lang="he-IL" sz="2400" dirty="0" smtClean="0">
                <a:solidFill>
                  <a:srgbClr val="FF0000"/>
                </a:solidFill>
              </a:rPr>
              <a:t>יִהַ</a:t>
            </a:r>
            <a:r>
              <a:rPr lang="es-CO" sz="2400" dirty="0" smtClean="0">
                <a:solidFill>
                  <a:srgbClr val="FF0000"/>
                </a:solidFill>
              </a:rPr>
              <a:t> –</a:t>
            </a:r>
            <a:r>
              <a:rPr lang="es-CO" sz="2400" dirty="0" smtClean="0">
                <a:solidFill>
                  <a:schemeClr val="tx2">
                    <a:lumMod val="60000"/>
                    <a:lumOff val="40000"/>
                  </a:schemeClr>
                </a:solidFill>
              </a:rPr>
              <a:t>Yud Hei Vav Hei-  </a:t>
            </a:r>
            <a:r>
              <a:rPr lang="es-CO" sz="2400" dirty="0" smtClean="0">
                <a:solidFill>
                  <a:schemeClr val="tx1"/>
                </a:solidFill>
              </a:rPr>
              <a:t>se puede leer de izquierda a derecha en la frase</a:t>
            </a:r>
            <a:r>
              <a:rPr lang="es-CO" sz="2400" dirty="0" smtClean="0">
                <a:solidFill>
                  <a:srgbClr val="FF0000"/>
                </a:solidFill>
              </a:rPr>
              <a:t> </a:t>
            </a:r>
            <a:r>
              <a:rPr lang="es-CO" sz="2400" dirty="0" err="1" smtClean="0">
                <a:solidFill>
                  <a:schemeClr val="tx2">
                    <a:lumMod val="60000"/>
                    <a:lumOff val="40000"/>
                  </a:schemeClr>
                </a:solidFill>
              </a:rPr>
              <a:t>Hi</a:t>
            </a:r>
            <a:r>
              <a:rPr lang="es-CO" sz="2400" dirty="0" smtClean="0">
                <a:solidFill>
                  <a:schemeClr val="tx2">
                    <a:lumMod val="60000"/>
                    <a:lumOff val="40000"/>
                  </a:schemeClr>
                </a:solidFill>
              </a:rPr>
              <a:t> </a:t>
            </a:r>
            <a:r>
              <a:rPr lang="es-CO" sz="2400" dirty="0" err="1" smtClean="0">
                <a:solidFill>
                  <a:schemeClr val="tx2">
                    <a:lumMod val="60000"/>
                    <a:lumOff val="40000"/>
                  </a:schemeClr>
                </a:solidFill>
              </a:rPr>
              <a:t>Vekol</a:t>
            </a:r>
            <a:r>
              <a:rPr lang="es-CO" sz="2400" dirty="0" smtClean="0">
                <a:solidFill>
                  <a:schemeClr val="tx2">
                    <a:lumMod val="60000"/>
                    <a:lumOff val="40000"/>
                  </a:schemeClr>
                </a:solidFill>
              </a:rPr>
              <a:t> </a:t>
            </a:r>
            <a:r>
              <a:rPr lang="es-CO" sz="2400" dirty="0" err="1" smtClean="0">
                <a:solidFill>
                  <a:schemeClr val="tx2">
                    <a:lumMod val="60000"/>
                    <a:lumOff val="40000"/>
                  </a:schemeClr>
                </a:solidFill>
              </a:rPr>
              <a:t>Hanashim</a:t>
            </a:r>
            <a:r>
              <a:rPr lang="es-CO" sz="2400" dirty="0" smtClean="0">
                <a:solidFill>
                  <a:schemeClr val="tx2">
                    <a:lumMod val="60000"/>
                    <a:lumOff val="40000"/>
                  </a:schemeClr>
                </a:solidFill>
              </a:rPr>
              <a:t> </a:t>
            </a:r>
            <a:r>
              <a:rPr lang="es-CO" sz="2400" dirty="0" err="1" smtClean="0">
                <a:solidFill>
                  <a:schemeClr val="tx2">
                    <a:lumMod val="60000"/>
                    <a:lumOff val="40000"/>
                  </a:schemeClr>
                </a:solidFill>
              </a:rPr>
              <a:t>Yitenu</a:t>
            </a:r>
            <a:r>
              <a:rPr lang="es-CO" sz="2400" dirty="0" smtClean="0">
                <a:solidFill>
                  <a:schemeClr val="tx2">
                    <a:lumMod val="60000"/>
                    <a:lumOff val="40000"/>
                  </a:schemeClr>
                </a:solidFill>
              </a:rPr>
              <a:t> –Y todas las mujeres darán- </a:t>
            </a:r>
            <a:r>
              <a:rPr lang="es-CO" sz="2400" dirty="0" smtClean="0">
                <a:solidFill>
                  <a:schemeClr val="tx1"/>
                </a:solidFill>
              </a:rPr>
              <a:t>considerando la primera letra de cada palabra.</a:t>
            </a:r>
            <a:endParaRPr sz="2400" dirty="0">
              <a:solidFill>
                <a:schemeClr val="tx1"/>
              </a:solidFill>
            </a:endParaRPr>
          </a:p>
        </p:txBody>
      </p:sp>
      <p:sp>
        <p:nvSpPr>
          <p:cNvPr id="15365"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6387"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Content Placeholder 2"/>
          <p:cNvSpPr txBox="1">
            <a:spLocks noGrp="1"/>
          </p:cNvSpPr>
          <p:nvPr>
            <p:ph idx="1"/>
          </p:nvPr>
        </p:nvSpPr>
        <p:spPr>
          <a:xfrm>
            <a:off x="838200" y="1600200"/>
            <a:ext cx="7467600" cy="4800600"/>
          </a:xfrm>
        </p:spPr>
        <p:txBody>
          <a:bodyPr/>
          <a:lstStyle/>
          <a:p>
            <a:pPr>
              <a:defRPr/>
            </a:pPr>
            <a:r>
              <a:rPr lang="es-CO" sz="2400" dirty="0" smtClean="0"/>
              <a:t>En </a:t>
            </a:r>
            <a:r>
              <a:rPr lang="es-CO" sz="2400" dirty="0" err="1" smtClean="0"/>
              <a:t>en</a:t>
            </a:r>
            <a:r>
              <a:rPr lang="es-CO" sz="2400" dirty="0" smtClean="0"/>
              <a:t> el verso 5:4</a:t>
            </a:r>
          </a:p>
          <a:p>
            <a:pPr>
              <a:defRPr/>
            </a:pPr>
            <a:r>
              <a:rPr lang="es-CO" sz="2400" dirty="0" err="1" smtClean="0"/>
              <a:t>Vatómer</a:t>
            </a:r>
            <a:r>
              <a:rPr lang="es-CO" sz="2400" dirty="0" smtClean="0"/>
              <a:t> Ester </a:t>
            </a:r>
            <a:r>
              <a:rPr lang="es-CO" sz="2400" dirty="0" err="1" smtClean="0"/>
              <a:t>im</a:t>
            </a:r>
            <a:r>
              <a:rPr lang="es-CO" sz="2400" dirty="0" smtClean="0"/>
              <a:t>-al </a:t>
            </a:r>
            <a:r>
              <a:rPr lang="es-CO" sz="2400" dirty="0" err="1" smtClean="0"/>
              <a:t>hamélek</a:t>
            </a:r>
            <a:r>
              <a:rPr lang="es-CO" sz="2400" dirty="0" smtClean="0"/>
              <a:t> </a:t>
            </a:r>
            <a:r>
              <a:rPr lang="es-CO" sz="2400" dirty="0" err="1" smtClean="0"/>
              <a:t>tob</a:t>
            </a:r>
            <a:r>
              <a:rPr lang="es-CO" sz="2400" dirty="0" smtClean="0"/>
              <a:t>;  </a:t>
            </a:r>
            <a:r>
              <a:rPr lang="es-CO" sz="2400" dirty="0" err="1" smtClean="0">
                <a:solidFill>
                  <a:schemeClr val="tx2">
                    <a:lumMod val="60000"/>
                    <a:lumOff val="40000"/>
                  </a:schemeClr>
                </a:solidFill>
              </a:rPr>
              <a:t>yabó</a:t>
            </a:r>
            <a:r>
              <a:rPr lang="es-CO" sz="2400" dirty="0" smtClean="0">
                <a:solidFill>
                  <a:schemeClr val="tx2">
                    <a:lumMod val="60000"/>
                    <a:lumOff val="40000"/>
                  </a:schemeClr>
                </a:solidFill>
              </a:rPr>
              <a:t> </a:t>
            </a:r>
            <a:r>
              <a:rPr lang="es-CO" sz="2400" dirty="0" err="1" smtClean="0">
                <a:solidFill>
                  <a:schemeClr val="tx2">
                    <a:lumMod val="60000"/>
                    <a:lumOff val="40000"/>
                  </a:schemeClr>
                </a:solidFill>
              </a:rPr>
              <a:t>hamélek</a:t>
            </a:r>
            <a:r>
              <a:rPr lang="es-CO" sz="2400" dirty="0" smtClean="0">
                <a:solidFill>
                  <a:schemeClr val="tx2">
                    <a:lumMod val="60000"/>
                    <a:lumOff val="40000"/>
                  </a:schemeClr>
                </a:solidFill>
              </a:rPr>
              <a:t> </a:t>
            </a:r>
            <a:r>
              <a:rPr lang="es-CO" sz="2400" dirty="0" err="1" smtClean="0">
                <a:solidFill>
                  <a:schemeClr val="tx2">
                    <a:lumMod val="60000"/>
                    <a:lumOff val="40000"/>
                  </a:schemeClr>
                </a:solidFill>
              </a:rPr>
              <a:t>veHamán</a:t>
            </a:r>
            <a:r>
              <a:rPr lang="es-CO" sz="2400" dirty="0" smtClean="0">
                <a:solidFill>
                  <a:schemeClr val="tx2">
                    <a:lumMod val="60000"/>
                    <a:lumOff val="40000"/>
                  </a:schemeClr>
                </a:solidFill>
              </a:rPr>
              <a:t> Hayom</a:t>
            </a:r>
            <a:r>
              <a:rPr lang="es-CO" sz="2400" dirty="0" smtClean="0"/>
              <a:t>, el-</a:t>
            </a:r>
            <a:r>
              <a:rPr lang="es-CO" sz="2400" dirty="0" err="1" smtClean="0"/>
              <a:t>hamishté</a:t>
            </a:r>
            <a:r>
              <a:rPr lang="es-CO" sz="2400" dirty="0" smtClean="0"/>
              <a:t> </a:t>
            </a:r>
            <a:r>
              <a:rPr lang="es-CO" sz="2400" dirty="0" err="1" smtClean="0"/>
              <a:t>asher</a:t>
            </a:r>
            <a:r>
              <a:rPr lang="es-CO" sz="2400" dirty="0" smtClean="0"/>
              <a:t> </a:t>
            </a:r>
            <a:r>
              <a:rPr lang="es-CO" sz="2400" dirty="0" err="1" smtClean="0"/>
              <a:t>asiti</a:t>
            </a:r>
            <a:r>
              <a:rPr lang="es-CO" sz="2400" dirty="0" smtClean="0"/>
              <a:t> lo.</a:t>
            </a:r>
          </a:p>
          <a:p>
            <a:pPr algn="r">
              <a:defRPr/>
            </a:pPr>
            <a:r>
              <a:rPr lang="he-IL" sz="2400" dirty="0" smtClean="0"/>
              <a:t>וַתֹּ֣אמֶר אֶסְתֵּ֔ר אִם־עַל־הַמֶּ֖לֶךְ ט֑וֹב </a:t>
            </a:r>
            <a:r>
              <a:rPr lang="he-IL" dirty="0" smtClean="0">
                <a:solidFill>
                  <a:srgbClr val="FF0000"/>
                </a:solidFill>
              </a:rPr>
              <a:t>יָ</a:t>
            </a:r>
            <a:r>
              <a:rPr lang="he-IL" sz="2400" dirty="0" smtClean="0">
                <a:solidFill>
                  <a:schemeClr val="tx2">
                    <a:lumMod val="60000"/>
                    <a:lumOff val="40000"/>
                  </a:schemeClr>
                </a:solidFill>
              </a:rPr>
              <a:t>ב֨וֹא </a:t>
            </a:r>
            <a:r>
              <a:rPr lang="he-IL" dirty="0" smtClean="0">
                <a:solidFill>
                  <a:srgbClr val="FF0000"/>
                </a:solidFill>
              </a:rPr>
              <a:t>הַ</a:t>
            </a:r>
            <a:r>
              <a:rPr lang="he-IL" sz="2400" dirty="0" smtClean="0">
                <a:solidFill>
                  <a:schemeClr val="tx2">
                    <a:lumMod val="60000"/>
                    <a:lumOff val="40000"/>
                  </a:schemeClr>
                </a:solidFill>
              </a:rPr>
              <a:t>מֶּ֤לֶךְ </a:t>
            </a:r>
            <a:r>
              <a:rPr lang="he-IL" dirty="0" smtClean="0">
                <a:solidFill>
                  <a:srgbClr val="FF0000"/>
                </a:solidFill>
              </a:rPr>
              <a:t>וְ</a:t>
            </a:r>
            <a:r>
              <a:rPr lang="he-IL" sz="2400" dirty="0" smtClean="0">
                <a:solidFill>
                  <a:schemeClr val="tx2">
                    <a:lumMod val="60000"/>
                    <a:lumOff val="40000"/>
                  </a:schemeClr>
                </a:solidFill>
              </a:rPr>
              <a:t>הָמָן֙ </a:t>
            </a:r>
            <a:r>
              <a:rPr lang="he-IL" dirty="0" smtClean="0">
                <a:solidFill>
                  <a:srgbClr val="FF0000"/>
                </a:solidFill>
              </a:rPr>
              <a:t>הַ</a:t>
            </a:r>
            <a:r>
              <a:rPr lang="he-IL" sz="2400" dirty="0" smtClean="0">
                <a:solidFill>
                  <a:schemeClr val="tx2">
                    <a:lumMod val="60000"/>
                    <a:lumOff val="40000"/>
                  </a:schemeClr>
                </a:solidFill>
              </a:rPr>
              <a:t>יּ֔וֹם </a:t>
            </a:r>
            <a:r>
              <a:rPr lang="he-IL" sz="2400" dirty="0" smtClean="0"/>
              <a:t>אֶל־הַמִּשְׁתֶּ֖ה אֲשֶׁר־עָשִׂ֥יתִי לֽוֹ</a:t>
            </a:r>
            <a:r>
              <a:rPr lang="es-CO" sz="2400" dirty="0" smtClean="0"/>
              <a:t> </a:t>
            </a:r>
            <a:endParaRPr sz="2400" dirty="0" smtClean="0">
              <a:solidFill>
                <a:schemeClr val="tx1"/>
              </a:solidFill>
            </a:endParaRPr>
          </a:p>
          <a:p>
            <a:pPr>
              <a:defRPr/>
            </a:pPr>
            <a:r>
              <a:rPr lang="es-CO" sz="2400" dirty="0" smtClean="0"/>
              <a:t>Y Ester dijo: Si place al rey, </a:t>
            </a:r>
            <a:r>
              <a:rPr lang="es-CO" sz="2400" dirty="0" smtClean="0">
                <a:solidFill>
                  <a:schemeClr val="tx2">
                    <a:lumMod val="60000"/>
                    <a:lumOff val="40000"/>
                  </a:schemeClr>
                </a:solidFill>
              </a:rPr>
              <a:t>vengan hoy el rey y Hamán </a:t>
            </a:r>
            <a:r>
              <a:rPr lang="es-CO" sz="2400" dirty="0" smtClean="0"/>
              <a:t>al banquete que he preparado para el rey. </a:t>
            </a:r>
          </a:p>
          <a:p>
            <a:pPr>
              <a:defRPr/>
            </a:pPr>
            <a:r>
              <a:rPr lang="es-CO" sz="2400" dirty="0" smtClean="0"/>
              <a:t>El Nombre </a:t>
            </a:r>
            <a:r>
              <a:rPr lang="he-IL" sz="2400" dirty="0" smtClean="0">
                <a:solidFill>
                  <a:srgbClr val="FF0000"/>
                </a:solidFill>
              </a:rPr>
              <a:t>הִ֑</a:t>
            </a:r>
            <a:r>
              <a:rPr lang="es-CO" sz="2400" dirty="0" smtClean="0"/>
              <a:t> </a:t>
            </a:r>
            <a:r>
              <a:rPr lang="he-IL" sz="2400" dirty="0" smtClean="0">
                <a:solidFill>
                  <a:srgbClr val="FF0000"/>
                </a:solidFill>
              </a:rPr>
              <a:t>וְ</a:t>
            </a:r>
            <a:r>
              <a:rPr lang="es-CO" sz="2400" dirty="0" smtClean="0"/>
              <a:t> </a:t>
            </a:r>
            <a:r>
              <a:rPr lang="he-IL" sz="2400" dirty="0" smtClean="0">
                <a:solidFill>
                  <a:srgbClr val="FF0000"/>
                </a:solidFill>
              </a:rPr>
              <a:t>יִהַ</a:t>
            </a:r>
            <a:r>
              <a:rPr lang="es-CO" sz="2400" dirty="0" smtClean="0">
                <a:solidFill>
                  <a:srgbClr val="FF0000"/>
                </a:solidFill>
              </a:rPr>
              <a:t> –</a:t>
            </a:r>
            <a:r>
              <a:rPr lang="es-CO" sz="2400" dirty="0" smtClean="0">
                <a:solidFill>
                  <a:schemeClr val="tx2">
                    <a:lumMod val="60000"/>
                    <a:lumOff val="40000"/>
                  </a:schemeClr>
                </a:solidFill>
              </a:rPr>
              <a:t>Yud Hei Vav Hei-  </a:t>
            </a:r>
            <a:r>
              <a:rPr lang="es-CO" sz="2400" dirty="0" smtClean="0">
                <a:solidFill>
                  <a:schemeClr val="tx1"/>
                </a:solidFill>
              </a:rPr>
              <a:t>se puede leer de derecha a izquierda en la frase</a:t>
            </a:r>
            <a:r>
              <a:rPr lang="es-CO" sz="2400" dirty="0" smtClean="0">
                <a:solidFill>
                  <a:srgbClr val="FF0000"/>
                </a:solidFill>
              </a:rPr>
              <a:t> </a:t>
            </a:r>
            <a:r>
              <a:rPr lang="es-CO" sz="2400" dirty="0" err="1" smtClean="0">
                <a:solidFill>
                  <a:schemeClr val="tx2">
                    <a:lumMod val="60000"/>
                    <a:lumOff val="40000"/>
                  </a:schemeClr>
                </a:solidFill>
              </a:rPr>
              <a:t>yabó</a:t>
            </a:r>
            <a:r>
              <a:rPr lang="es-CO" sz="2400" dirty="0" smtClean="0">
                <a:solidFill>
                  <a:schemeClr val="tx2">
                    <a:lumMod val="60000"/>
                    <a:lumOff val="40000"/>
                  </a:schemeClr>
                </a:solidFill>
              </a:rPr>
              <a:t> </a:t>
            </a:r>
            <a:r>
              <a:rPr lang="es-CO" sz="2400" dirty="0" err="1" smtClean="0">
                <a:solidFill>
                  <a:schemeClr val="tx2">
                    <a:lumMod val="60000"/>
                    <a:lumOff val="40000"/>
                  </a:schemeClr>
                </a:solidFill>
              </a:rPr>
              <a:t>hamélek</a:t>
            </a:r>
            <a:r>
              <a:rPr lang="es-CO" sz="2400" dirty="0" smtClean="0">
                <a:solidFill>
                  <a:schemeClr val="tx2">
                    <a:lumMod val="60000"/>
                    <a:lumOff val="40000"/>
                  </a:schemeClr>
                </a:solidFill>
              </a:rPr>
              <a:t> </a:t>
            </a:r>
            <a:r>
              <a:rPr lang="es-CO" sz="2400" dirty="0" err="1" smtClean="0">
                <a:solidFill>
                  <a:schemeClr val="tx2">
                    <a:lumMod val="60000"/>
                    <a:lumOff val="40000"/>
                  </a:schemeClr>
                </a:solidFill>
              </a:rPr>
              <a:t>veHamán</a:t>
            </a:r>
            <a:r>
              <a:rPr lang="es-CO" sz="2400" dirty="0" smtClean="0">
                <a:solidFill>
                  <a:schemeClr val="tx2">
                    <a:lumMod val="60000"/>
                    <a:lumOff val="40000"/>
                  </a:schemeClr>
                </a:solidFill>
              </a:rPr>
              <a:t> Hayom –vengan hoy el rey y Hamán- </a:t>
            </a:r>
            <a:r>
              <a:rPr lang="es-CO" sz="2400" dirty="0" smtClean="0">
                <a:solidFill>
                  <a:schemeClr val="tx1"/>
                </a:solidFill>
              </a:rPr>
              <a:t>considerando la primera letra de cada palabra. </a:t>
            </a:r>
            <a:r>
              <a:rPr lang="he-IL" dirty="0" smtClean="0">
                <a:solidFill>
                  <a:srgbClr val="FF0000"/>
                </a:solidFill>
              </a:rPr>
              <a:t>יָ</a:t>
            </a:r>
            <a:r>
              <a:rPr lang="he-IL" sz="2400" dirty="0" smtClean="0">
                <a:solidFill>
                  <a:schemeClr val="tx2">
                    <a:lumMod val="60000"/>
                    <a:lumOff val="40000"/>
                  </a:schemeClr>
                </a:solidFill>
              </a:rPr>
              <a:t>ב֨וֹא </a:t>
            </a:r>
            <a:r>
              <a:rPr lang="he-IL" dirty="0" smtClean="0">
                <a:solidFill>
                  <a:srgbClr val="FF0000"/>
                </a:solidFill>
              </a:rPr>
              <a:t>הַ</a:t>
            </a:r>
            <a:r>
              <a:rPr lang="he-IL" sz="2400" dirty="0" smtClean="0">
                <a:solidFill>
                  <a:schemeClr val="tx2">
                    <a:lumMod val="60000"/>
                    <a:lumOff val="40000"/>
                  </a:schemeClr>
                </a:solidFill>
              </a:rPr>
              <a:t>מֶּ֤לֶךְ </a:t>
            </a:r>
            <a:r>
              <a:rPr lang="he-IL" dirty="0" smtClean="0">
                <a:solidFill>
                  <a:srgbClr val="FF0000"/>
                </a:solidFill>
              </a:rPr>
              <a:t>וְ</a:t>
            </a:r>
            <a:r>
              <a:rPr lang="he-IL" sz="2400" dirty="0" smtClean="0">
                <a:solidFill>
                  <a:schemeClr val="tx2">
                    <a:lumMod val="60000"/>
                    <a:lumOff val="40000"/>
                  </a:schemeClr>
                </a:solidFill>
              </a:rPr>
              <a:t>הָמָן֙ </a:t>
            </a:r>
            <a:r>
              <a:rPr lang="he-IL" dirty="0" smtClean="0">
                <a:solidFill>
                  <a:srgbClr val="FF0000"/>
                </a:solidFill>
              </a:rPr>
              <a:t>הַ</a:t>
            </a:r>
            <a:r>
              <a:rPr lang="he-IL" sz="2400" dirty="0" smtClean="0">
                <a:solidFill>
                  <a:schemeClr val="tx2">
                    <a:lumMod val="60000"/>
                    <a:lumOff val="40000"/>
                  </a:schemeClr>
                </a:solidFill>
              </a:rPr>
              <a:t>יּ֔וֹם</a:t>
            </a:r>
            <a:r>
              <a:rPr lang="es-CO" sz="2400" dirty="0" smtClean="0">
                <a:solidFill>
                  <a:schemeClr val="tx2">
                    <a:lumMod val="60000"/>
                    <a:lumOff val="40000"/>
                  </a:schemeClr>
                </a:solidFill>
              </a:rPr>
              <a:t> - </a:t>
            </a:r>
            <a:endParaRPr lang="es-CO" sz="2400" dirty="0" smtClean="0"/>
          </a:p>
          <a:p>
            <a:pPr>
              <a:defRPr/>
            </a:pPr>
            <a:endParaRPr lang="es-CO" sz="2400" dirty="0" smtClean="0"/>
          </a:p>
          <a:p>
            <a:pPr>
              <a:defRPr/>
            </a:pPr>
            <a:endParaRPr sz="2400" dirty="0">
              <a:solidFill>
                <a:schemeClr val="tx1"/>
              </a:solidFill>
            </a:endParaRPr>
          </a:p>
        </p:txBody>
      </p:sp>
      <p:sp>
        <p:nvSpPr>
          <p:cNvPr id="16389"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7411"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Content Placeholder 2"/>
          <p:cNvSpPr txBox="1">
            <a:spLocks noGrp="1"/>
          </p:cNvSpPr>
          <p:nvPr>
            <p:ph idx="1"/>
          </p:nvPr>
        </p:nvSpPr>
        <p:spPr>
          <a:xfrm>
            <a:off x="838200" y="1600200"/>
            <a:ext cx="7467600" cy="4800600"/>
          </a:xfrm>
        </p:spPr>
        <p:txBody>
          <a:bodyPr/>
          <a:lstStyle/>
          <a:p>
            <a:pPr>
              <a:defRPr/>
            </a:pPr>
            <a:r>
              <a:rPr lang="es-CO" sz="2400" dirty="0" smtClean="0"/>
              <a:t>En </a:t>
            </a:r>
            <a:r>
              <a:rPr lang="es-CO" sz="2400" dirty="0" err="1" smtClean="0"/>
              <a:t>en</a:t>
            </a:r>
            <a:r>
              <a:rPr lang="es-CO" sz="2400" dirty="0" smtClean="0"/>
              <a:t> el verso 5:13</a:t>
            </a:r>
          </a:p>
          <a:p>
            <a:pPr>
              <a:defRPr/>
            </a:pPr>
            <a:r>
              <a:rPr sz="2400" dirty="0" err="1" smtClean="0"/>
              <a:t>Vekol</a:t>
            </a:r>
            <a:r>
              <a:rPr sz="2400" dirty="0" smtClean="0"/>
              <a:t> </a:t>
            </a:r>
            <a:r>
              <a:rPr sz="2400" dirty="0" err="1" smtClean="0">
                <a:solidFill>
                  <a:schemeClr val="tx2">
                    <a:lumMod val="60000"/>
                    <a:lumOff val="40000"/>
                  </a:schemeClr>
                </a:solidFill>
              </a:rPr>
              <a:t>zeh</a:t>
            </a:r>
            <a:r>
              <a:rPr sz="2400" dirty="0" smtClean="0">
                <a:solidFill>
                  <a:schemeClr val="tx2">
                    <a:lumMod val="60000"/>
                    <a:lumOff val="40000"/>
                  </a:schemeClr>
                </a:solidFill>
              </a:rPr>
              <a:t> </a:t>
            </a:r>
            <a:r>
              <a:rPr sz="2400" dirty="0" err="1" smtClean="0">
                <a:solidFill>
                  <a:schemeClr val="tx2">
                    <a:lumMod val="60000"/>
                    <a:lumOff val="40000"/>
                  </a:schemeClr>
                </a:solidFill>
              </a:rPr>
              <a:t>einenu</a:t>
            </a:r>
            <a:r>
              <a:rPr sz="2400" dirty="0" smtClean="0">
                <a:solidFill>
                  <a:schemeClr val="tx2">
                    <a:lumMod val="60000"/>
                    <a:lumOff val="40000"/>
                  </a:schemeClr>
                </a:solidFill>
              </a:rPr>
              <a:t> </a:t>
            </a:r>
            <a:r>
              <a:rPr sz="2400" dirty="0" err="1" smtClean="0">
                <a:solidFill>
                  <a:schemeClr val="tx2">
                    <a:lumMod val="60000"/>
                    <a:lumOff val="40000"/>
                  </a:schemeClr>
                </a:solidFill>
              </a:rPr>
              <a:t>shobe</a:t>
            </a:r>
            <a:r>
              <a:rPr sz="2400" dirty="0" smtClean="0">
                <a:solidFill>
                  <a:schemeClr val="tx2">
                    <a:lumMod val="60000"/>
                    <a:lumOff val="40000"/>
                  </a:schemeClr>
                </a:solidFill>
              </a:rPr>
              <a:t> </a:t>
            </a:r>
            <a:r>
              <a:rPr sz="2400" dirty="0" err="1" smtClean="0">
                <a:solidFill>
                  <a:schemeClr val="tx2">
                    <a:lumMod val="60000"/>
                    <a:lumOff val="40000"/>
                  </a:schemeClr>
                </a:solidFill>
              </a:rPr>
              <a:t>li</a:t>
            </a:r>
            <a:r>
              <a:rPr sz="2400" dirty="0" smtClean="0"/>
              <a:t>;  </a:t>
            </a:r>
            <a:r>
              <a:rPr sz="2400" dirty="0" err="1" smtClean="0"/>
              <a:t>bekol</a:t>
            </a:r>
            <a:r>
              <a:rPr sz="2400" dirty="0" smtClean="0"/>
              <a:t> et </a:t>
            </a:r>
            <a:r>
              <a:rPr sz="2400" dirty="0" err="1" smtClean="0"/>
              <a:t>asher</a:t>
            </a:r>
            <a:r>
              <a:rPr sz="2400" dirty="0" smtClean="0"/>
              <a:t> </a:t>
            </a:r>
            <a:r>
              <a:rPr sz="2400" dirty="0" err="1" smtClean="0"/>
              <a:t>aní</a:t>
            </a:r>
            <a:r>
              <a:rPr sz="2400" dirty="0" smtClean="0"/>
              <a:t> </a:t>
            </a:r>
            <a:r>
              <a:rPr sz="2400" dirty="0" err="1" smtClean="0"/>
              <a:t>ro-éh</a:t>
            </a:r>
            <a:r>
              <a:rPr sz="2400" dirty="0" smtClean="0"/>
              <a:t> et-</a:t>
            </a:r>
            <a:r>
              <a:rPr sz="2400" dirty="0" err="1" smtClean="0"/>
              <a:t>Mordekay</a:t>
            </a:r>
            <a:r>
              <a:rPr sz="2400" dirty="0" smtClean="0"/>
              <a:t> </a:t>
            </a:r>
            <a:r>
              <a:rPr sz="2400" dirty="0" err="1" smtClean="0"/>
              <a:t>hayehudí</a:t>
            </a:r>
            <a:r>
              <a:rPr sz="2400" dirty="0" smtClean="0"/>
              <a:t>, </a:t>
            </a:r>
            <a:r>
              <a:rPr sz="2400" dirty="0" err="1" smtClean="0"/>
              <a:t>yosheb</a:t>
            </a:r>
            <a:r>
              <a:rPr sz="2400" dirty="0" smtClean="0"/>
              <a:t> </a:t>
            </a:r>
            <a:r>
              <a:rPr sz="2400" dirty="0" err="1" smtClean="0"/>
              <a:t>besha'ar</a:t>
            </a:r>
            <a:r>
              <a:rPr sz="2400" dirty="0" smtClean="0"/>
              <a:t> </a:t>
            </a:r>
            <a:r>
              <a:rPr sz="2400" dirty="0" err="1" smtClean="0"/>
              <a:t>hamélek</a:t>
            </a:r>
            <a:r>
              <a:rPr sz="2400" dirty="0" smtClean="0"/>
              <a:t>.</a:t>
            </a:r>
          </a:p>
          <a:p>
            <a:pPr algn="r">
              <a:defRPr/>
            </a:pPr>
            <a:r>
              <a:rPr lang="he-IL" sz="2400" dirty="0" smtClean="0">
                <a:solidFill>
                  <a:schemeClr val="tx2">
                    <a:lumMod val="60000"/>
                    <a:lumOff val="40000"/>
                  </a:schemeClr>
                </a:solidFill>
              </a:rPr>
              <a:t>ו</a:t>
            </a:r>
            <a:r>
              <a:rPr lang="he-IL" sz="2400" dirty="0" smtClean="0">
                <a:solidFill>
                  <a:schemeClr val="tx1"/>
                </a:solidFill>
              </a:rPr>
              <a:t>ְכָל</a:t>
            </a:r>
            <a:r>
              <a:rPr lang="he-IL" sz="2400" dirty="0" smtClean="0">
                <a:solidFill>
                  <a:schemeClr val="tx2">
                    <a:lumMod val="60000"/>
                    <a:lumOff val="40000"/>
                  </a:schemeClr>
                </a:solidFill>
              </a:rPr>
              <a:t>־זֶ֕</a:t>
            </a:r>
            <a:r>
              <a:rPr lang="he-IL" dirty="0" smtClean="0">
                <a:solidFill>
                  <a:srgbClr val="FF0000"/>
                </a:solidFill>
              </a:rPr>
              <a:t>ה</a:t>
            </a:r>
            <a:r>
              <a:rPr lang="he-IL" sz="2400" dirty="0" smtClean="0">
                <a:solidFill>
                  <a:schemeClr val="tx2">
                    <a:lumMod val="60000"/>
                    <a:lumOff val="40000"/>
                  </a:schemeClr>
                </a:solidFill>
              </a:rPr>
              <a:t> אֵינֶ֥נּ</a:t>
            </a:r>
            <a:r>
              <a:rPr lang="he-IL" dirty="0" smtClean="0">
                <a:solidFill>
                  <a:srgbClr val="FF0000"/>
                </a:solidFill>
              </a:rPr>
              <a:t>וּ</a:t>
            </a:r>
            <a:r>
              <a:rPr lang="he-IL" sz="2400" dirty="0" smtClean="0">
                <a:solidFill>
                  <a:schemeClr val="tx2">
                    <a:lumMod val="60000"/>
                    <a:lumOff val="40000"/>
                  </a:schemeClr>
                </a:solidFill>
              </a:rPr>
              <a:t> שֹׁוֶ֖</a:t>
            </a:r>
            <a:r>
              <a:rPr lang="he-IL" dirty="0" smtClean="0">
                <a:solidFill>
                  <a:srgbClr val="FF0000"/>
                </a:solidFill>
              </a:rPr>
              <a:t>ה</a:t>
            </a:r>
            <a:r>
              <a:rPr lang="he-IL" sz="2400" dirty="0" smtClean="0">
                <a:solidFill>
                  <a:schemeClr val="tx2">
                    <a:lumMod val="60000"/>
                    <a:lumOff val="40000"/>
                  </a:schemeClr>
                </a:solidFill>
              </a:rPr>
              <a:t> לִ֑</a:t>
            </a:r>
            <a:r>
              <a:rPr lang="he-IL" dirty="0" smtClean="0">
                <a:solidFill>
                  <a:srgbClr val="FF0000"/>
                </a:solidFill>
              </a:rPr>
              <a:t>י</a:t>
            </a:r>
            <a:r>
              <a:rPr lang="he-IL" sz="2400" dirty="0" smtClean="0">
                <a:solidFill>
                  <a:schemeClr val="tx2">
                    <a:lumMod val="60000"/>
                    <a:lumOff val="40000"/>
                  </a:schemeClr>
                </a:solidFill>
              </a:rPr>
              <a:t> </a:t>
            </a:r>
            <a:r>
              <a:rPr lang="he-IL" sz="2400" dirty="0" smtClean="0"/>
              <a:t>בְּכָל־עֵ֗ת אֲשֶׁ֨ר אֲנִ֤י רֹאֶה֙ אֶת־מָרְדֳּכַ֣י הַיְּהוּדִ֔י יוֹשֵׁ֖ב בְּשַׁ֥עַר הַמֶּֽלֶךְ</a:t>
            </a:r>
            <a:r>
              <a:rPr lang="es-CO" sz="2400" dirty="0" smtClean="0"/>
              <a:t> </a:t>
            </a:r>
          </a:p>
          <a:p>
            <a:pPr>
              <a:defRPr/>
            </a:pPr>
            <a:r>
              <a:rPr lang="es-CO" sz="2400" dirty="0" smtClean="0"/>
              <a:t>Pero</a:t>
            </a:r>
            <a:r>
              <a:rPr lang="es-CO" sz="2400" dirty="0" smtClean="0">
                <a:solidFill>
                  <a:schemeClr val="tx1"/>
                </a:solidFill>
              </a:rPr>
              <a:t> todo </a:t>
            </a:r>
            <a:r>
              <a:rPr lang="es-CO" sz="2400" dirty="0" smtClean="0">
                <a:solidFill>
                  <a:schemeClr val="tx2">
                    <a:lumMod val="60000"/>
                    <a:lumOff val="40000"/>
                  </a:schemeClr>
                </a:solidFill>
              </a:rPr>
              <a:t>esto de nada me sirve </a:t>
            </a:r>
            <a:r>
              <a:rPr lang="es-CO" sz="2400" dirty="0" smtClean="0"/>
              <a:t>cada vez que veo al </a:t>
            </a:r>
            <a:r>
              <a:rPr lang="es-CO" sz="2400" dirty="0" err="1" smtClean="0"/>
              <a:t>yehudí</a:t>
            </a:r>
            <a:r>
              <a:rPr lang="es-CO" sz="2400" dirty="0" smtClean="0"/>
              <a:t> Mordejai sentado a la puerta del rey.</a:t>
            </a:r>
          </a:p>
          <a:p>
            <a:pPr>
              <a:defRPr/>
            </a:pPr>
            <a:r>
              <a:rPr lang="es-CO" sz="2400" dirty="0" smtClean="0"/>
              <a:t>El Nombre </a:t>
            </a:r>
            <a:r>
              <a:rPr lang="he-IL" sz="2400" dirty="0" smtClean="0">
                <a:solidFill>
                  <a:srgbClr val="FF0000"/>
                </a:solidFill>
              </a:rPr>
              <a:t>הִ֑</a:t>
            </a:r>
            <a:r>
              <a:rPr lang="es-CO" sz="2400" dirty="0" smtClean="0"/>
              <a:t> </a:t>
            </a:r>
            <a:r>
              <a:rPr lang="he-IL" sz="2400" dirty="0" smtClean="0">
                <a:solidFill>
                  <a:srgbClr val="FF0000"/>
                </a:solidFill>
              </a:rPr>
              <a:t>וְ</a:t>
            </a:r>
            <a:r>
              <a:rPr lang="es-CO" sz="2400" dirty="0" smtClean="0"/>
              <a:t> </a:t>
            </a:r>
            <a:r>
              <a:rPr lang="he-IL" sz="2400" dirty="0" smtClean="0">
                <a:solidFill>
                  <a:srgbClr val="FF0000"/>
                </a:solidFill>
              </a:rPr>
              <a:t>יִהַ</a:t>
            </a:r>
            <a:r>
              <a:rPr lang="es-CO" sz="2400" dirty="0" smtClean="0">
                <a:solidFill>
                  <a:srgbClr val="FF0000"/>
                </a:solidFill>
              </a:rPr>
              <a:t> –</a:t>
            </a:r>
            <a:r>
              <a:rPr lang="es-CO" sz="2400" dirty="0" smtClean="0">
                <a:solidFill>
                  <a:schemeClr val="tx2">
                    <a:lumMod val="60000"/>
                    <a:lumOff val="40000"/>
                  </a:schemeClr>
                </a:solidFill>
              </a:rPr>
              <a:t>Yud Hei Vav Hei-  </a:t>
            </a:r>
            <a:r>
              <a:rPr lang="es-CO" sz="2400" dirty="0" smtClean="0">
                <a:solidFill>
                  <a:schemeClr val="tx1"/>
                </a:solidFill>
              </a:rPr>
              <a:t>se puede leer de izquierda a derecha en la frase</a:t>
            </a:r>
            <a:r>
              <a:rPr lang="es-CO" sz="2400" dirty="0" smtClean="0">
                <a:solidFill>
                  <a:srgbClr val="FF0000"/>
                </a:solidFill>
              </a:rPr>
              <a:t> </a:t>
            </a:r>
            <a:r>
              <a:rPr sz="2400" dirty="0" err="1" smtClean="0">
                <a:solidFill>
                  <a:schemeClr val="tx2">
                    <a:lumMod val="60000"/>
                    <a:lumOff val="40000"/>
                  </a:schemeClr>
                </a:solidFill>
              </a:rPr>
              <a:t>zeh</a:t>
            </a:r>
            <a:r>
              <a:rPr sz="2400" dirty="0" smtClean="0">
                <a:solidFill>
                  <a:schemeClr val="tx2">
                    <a:lumMod val="60000"/>
                    <a:lumOff val="40000"/>
                  </a:schemeClr>
                </a:solidFill>
              </a:rPr>
              <a:t> </a:t>
            </a:r>
            <a:r>
              <a:rPr sz="2400" dirty="0" err="1" smtClean="0">
                <a:solidFill>
                  <a:schemeClr val="tx2">
                    <a:lumMod val="60000"/>
                    <a:lumOff val="40000"/>
                  </a:schemeClr>
                </a:solidFill>
              </a:rPr>
              <a:t>einenu</a:t>
            </a:r>
            <a:r>
              <a:rPr sz="2400" dirty="0" smtClean="0">
                <a:solidFill>
                  <a:schemeClr val="tx2">
                    <a:lumMod val="60000"/>
                    <a:lumOff val="40000"/>
                  </a:schemeClr>
                </a:solidFill>
              </a:rPr>
              <a:t> </a:t>
            </a:r>
            <a:r>
              <a:rPr sz="2400" dirty="0" err="1" smtClean="0">
                <a:solidFill>
                  <a:schemeClr val="tx2">
                    <a:lumMod val="60000"/>
                    <a:lumOff val="40000"/>
                  </a:schemeClr>
                </a:solidFill>
              </a:rPr>
              <a:t>shobe</a:t>
            </a:r>
            <a:r>
              <a:rPr sz="2400" dirty="0" smtClean="0">
                <a:solidFill>
                  <a:schemeClr val="tx2">
                    <a:lumMod val="60000"/>
                    <a:lumOff val="40000"/>
                  </a:schemeClr>
                </a:solidFill>
              </a:rPr>
              <a:t> </a:t>
            </a:r>
            <a:r>
              <a:rPr sz="2400" dirty="0" err="1" smtClean="0">
                <a:solidFill>
                  <a:schemeClr val="tx2">
                    <a:lumMod val="60000"/>
                    <a:lumOff val="40000"/>
                  </a:schemeClr>
                </a:solidFill>
              </a:rPr>
              <a:t>li</a:t>
            </a:r>
            <a:r>
              <a:rPr lang="es-CO" sz="2400" dirty="0" smtClean="0">
                <a:solidFill>
                  <a:schemeClr val="tx2">
                    <a:lumMod val="60000"/>
                    <a:lumOff val="40000"/>
                  </a:schemeClr>
                </a:solidFill>
              </a:rPr>
              <a:t> esto de nada me sirve </a:t>
            </a:r>
            <a:r>
              <a:rPr lang="es-CO" sz="2400" dirty="0" smtClean="0">
                <a:solidFill>
                  <a:srgbClr val="FF0000"/>
                </a:solidFill>
              </a:rPr>
              <a:t>- </a:t>
            </a:r>
            <a:r>
              <a:rPr lang="es-CO" sz="2400" dirty="0" smtClean="0">
                <a:solidFill>
                  <a:schemeClr val="tx1"/>
                </a:solidFill>
              </a:rPr>
              <a:t>considerando la última letra de cada palabra. </a:t>
            </a:r>
            <a:r>
              <a:rPr lang="he-IL" sz="2400" dirty="0" smtClean="0">
                <a:solidFill>
                  <a:schemeClr val="tx2">
                    <a:lumMod val="60000"/>
                    <a:lumOff val="40000"/>
                  </a:schemeClr>
                </a:solidFill>
              </a:rPr>
              <a:t>זֶ֕</a:t>
            </a:r>
            <a:r>
              <a:rPr lang="he-IL" dirty="0" smtClean="0">
                <a:solidFill>
                  <a:srgbClr val="FF0000"/>
                </a:solidFill>
              </a:rPr>
              <a:t>ה</a:t>
            </a:r>
            <a:r>
              <a:rPr lang="he-IL" sz="2400" dirty="0" smtClean="0">
                <a:solidFill>
                  <a:schemeClr val="tx2">
                    <a:lumMod val="60000"/>
                    <a:lumOff val="40000"/>
                  </a:schemeClr>
                </a:solidFill>
              </a:rPr>
              <a:t> אֵינֶ֥נּ</a:t>
            </a:r>
            <a:r>
              <a:rPr lang="he-IL" dirty="0" smtClean="0">
                <a:solidFill>
                  <a:srgbClr val="FF0000"/>
                </a:solidFill>
              </a:rPr>
              <a:t>וּ</a:t>
            </a:r>
            <a:r>
              <a:rPr lang="he-IL" sz="2400" dirty="0" smtClean="0">
                <a:solidFill>
                  <a:schemeClr val="tx2">
                    <a:lumMod val="60000"/>
                    <a:lumOff val="40000"/>
                  </a:schemeClr>
                </a:solidFill>
              </a:rPr>
              <a:t> שֹׁוֶ֖</a:t>
            </a:r>
            <a:r>
              <a:rPr lang="he-IL" dirty="0" smtClean="0">
                <a:solidFill>
                  <a:srgbClr val="FF0000"/>
                </a:solidFill>
              </a:rPr>
              <a:t>ה</a:t>
            </a:r>
            <a:r>
              <a:rPr lang="he-IL" sz="2400" dirty="0" smtClean="0">
                <a:solidFill>
                  <a:schemeClr val="tx2">
                    <a:lumMod val="60000"/>
                    <a:lumOff val="40000"/>
                  </a:schemeClr>
                </a:solidFill>
              </a:rPr>
              <a:t> לִ֑</a:t>
            </a:r>
            <a:r>
              <a:rPr lang="he-IL" dirty="0" smtClean="0">
                <a:solidFill>
                  <a:srgbClr val="FF0000"/>
                </a:solidFill>
              </a:rPr>
              <a:t>י</a:t>
            </a:r>
            <a:r>
              <a:rPr lang="he-IL" sz="2400" dirty="0" smtClean="0">
                <a:solidFill>
                  <a:schemeClr val="tx2">
                    <a:lumMod val="60000"/>
                    <a:lumOff val="40000"/>
                  </a:schemeClr>
                </a:solidFill>
              </a:rPr>
              <a:t> </a:t>
            </a:r>
            <a:endParaRPr lang="es-CO" sz="2400" dirty="0" smtClean="0"/>
          </a:p>
          <a:p>
            <a:pPr>
              <a:defRPr/>
            </a:pPr>
            <a:endParaRPr sz="2400" dirty="0">
              <a:solidFill>
                <a:schemeClr val="tx1"/>
              </a:solidFill>
            </a:endParaRPr>
          </a:p>
        </p:txBody>
      </p:sp>
      <p:sp>
        <p:nvSpPr>
          <p:cNvPr id="17413"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843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Content Placeholder 2"/>
          <p:cNvSpPr txBox="1">
            <a:spLocks noGrp="1"/>
          </p:cNvSpPr>
          <p:nvPr>
            <p:ph idx="1"/>
          </p:nvPr>
        </p:nvSpPr>
        <p:spPr>
          <a:xfrm>
            <a:off x="838200" y="1600200"/>
            <a:ext cx="7467600" cy="4800600"/>
          </a:xfrm>
        </p:spPr>
        <p:txBody>
          <a:bodyPr/>
          <a:lstStyle/>
          <a:p>
            <a:pPr>
              <a:defRPr/>
            </a:pPr>
            <a:r>
              <a:rPr lang="es-CO" sz="2400" dirty="0" smtClean="0"/>
              <a:t>En </a:t>
            </a:r>
            <a:r>
              <a:rPr lang="es-CO" sz="2400" dirty="0" err="1" smtClean="0"/>
              <a:t>en</a:t>
            </a:r>
            <a:r>
              <a:rPr lang="es-CO" sz="2400" dirty="0" smtClean="0"/>
              <a:t> el verso 7:5</a:t>
            </a:r>
          </a:p>
          <a:p>
            <a:pPr>
              <a:defRPr/>
            </a:pPr>
            <a:r>
              <a:rPr lang="es-CO" sz="2400" dirty="0" err="1" smtClean="0"/>
              <a:t>Vayómer</a:t>
            </a:r>
            <a:r>
              <a:rPr lang="es-CO" sz="2400" dirty="0" smtClean="0"/>
              <a:t> </a:t>
            </a:r>
            <a:r>
              <a:rPr lang="es-CO" sz="2400" dirty="0" err="1" smtClean="0"/>
              <a:t>hamélek</a:t>
            </a:r>
            <a:r>
              <a:rPr lang="es-CO" sz="2400" dirty="0" smtClean="0"/>
              <a:t> Ajashverosh, </a:t>
            </a:r>
            <a:r>
              <a:rPr lang="es-CO" sz="2400" dirty="0" err="1" smtClean="0"/>
              <a:t>vayómer</a:t>
            </a:r>
            <a:r>
              <a:rPr lang="es-CO" sz="2400" dirty="0" smtClean="0"/>
              <a:t> </a:t>
            </a:r>
            <a:r>
              <a:rPr lang="es-CO" sz="2400" dirty="0" err="1" smtClean="0"/>
              <a:t>leEster</a:t>
            </a:r>
            <a:r>
              <a:rPr lang="es-CO" sz="2400" dirty="0" smtClean="0"/>
              <a:t> </a:t>
            </a:r>
            <a:r>
              <a:rPr lang="es-CO" sz="2400" dirty="0" err="1" smtClean="0"/>
              <a:t>hamalká</a:t>
            </a:r>
            <a:r>
              <a:rPr lang="es-CO" sz="2400" dirty="0" smtClean="0"/>
              <a:t>; mi </a:t>
            </a:r>
            <a:r>
              <a:rPr lang="es-CO" sz="2400" dirty="0" err="1" smtClean="0">
                <a:solidFill>
                  <a:schemeClr val="tx2">
                    <a:lumMod val="60000"/>
                    <a:lumOff val="40000"/>
                  </a:schemeClr>
                </a:solidFill>
              </a:rPr>
              <a:t>hú</a:t>
            </a:r>
            <a:r>
              <a:rPr lang="es-CO" sz="2400" dirty="0" smtClean="0">
                <a:solidFill>
                  <a:schemeClr val="tx2">
                    <a:lumMod val="60000"/>
                    <a:lumOff val="40000"/>
                  </a:schemeClr>
                </a:solidFill>
              </a:rPr>
              <a:t> </a:t>
            </a:r>
            <a:r>
              <a:rPr lang="es-CO" sz="2400" dirty="0" err="1" smtClean="0">
                <a:solidFill>
                  <a:schemeClr val="tx2">
                    <a:lumMod val="60000"/>
                    <a:lumOff val="40000"/>
                  </a:schemeClr>
                </a:solidFill>
              </a:rPr>
              <a:t>zeh</a:t>
            </a:r>
            <a:r>
              <a:rPr lang="es-CO" sz="2400" dirty="0" smtClean="0">
                <a:solidFill>
                  <a:schemeClr val="tx2">
                    <a:lumMod val="60000"/>
                    <a:lumOff val="40000"/>
                  </a:schemeClr>
                </a:solidFill>
              </a:rPr>
              <a:t> ve-é </a:t>
            </a:r>
            <a:r>
              <a:rPr lang="es-CO" sz="2400" dirty="0" err="1" smtClean="0">
                <a:solidFill>
                  <a:schemeClr val="tx2">
                    <a:lumMod val="60000"/>
                    <a:lumOff val="40000"/>
                  </a:schemeClr>
                </a:solidFill>
              </a:rPr>
              <a:t>zeh</a:t>
            </a:r>
            <a:r>
              <a:rPr lang="es-CO" sz="2400" dirty="0" smtClean="0">
                <a:solidFill>
                  <a:schemeClr val="tx2">
                    <a:lumMod val="60000"/>
                    <a:lumOff val="40000"/>
                  </a:schemeClr>
                </a:solidFill>
              </a:rPr>
              <a:t> </a:t>
            </a:r>
            <a:r>
              <a:rPr lang="es-CO" sz="2400" dirty="0" err="1" smtClean="0"/>
              <a:t>hú</a:t>
            </a:r>
            <a:r>
              <a:rPr lang="es-CO" sz="2400" dirty="0" smtClean="0"/>
              <a:t> </a:t>
            </a:r>
            <a:r>
              <a:rPr lang="es-CO" sz="2400" dirty="0" err="1" smtClean="0"/>
              <a:t>asher</a:t>
            </a:r>
            <a:r>
              <a:rPr lang="es-CO" sz="2400" dirty="0" smtClean="0"/>
              <a:t> </a:t>
            </a:r>
            <a:r>
              <a:rPr lang="es-CO" sz="2400" dirty="0" err="1" smtClean="0"/>
              <a:t>meló</a:t>
            </a:r>
            <a:r>
              <a:rPr lang="es-CO" sz="2400" dirty="0" smtClean="0"/>
              <a:t> libó la'asot ken. </a:t>
            </a:r>
          </a:p>
          <a:p>
            <a:pPr algn="r">
              <a:defRPr/>
            </a:pPr>
            <a:r>
              <a:rPr lang="he-IL" sz="2400" dirty="0" smtClean="0"/>
              <a:t>וַיֹּ֙אמֶר֙ הַמֶּ֣לֶךְ אֲחַשְׁוֵר֔וֹשׁ וַיֹּ֖אמֶר לְאֶסְתֵּ֣ר הַמַּלְכָּ֑ה מִ֣י </a:t>
            </a:r>
            <a:r>
              <a:rPr lang="he-IL" sz="2400" b="1" dirty="0" smtClean="0">
                <a:solidFill>
                  <a:schemeClr val="tx2">
                    <a:lumMod val="60000"/>
                    <a:lumOff val="40000"/>
                  </a:schemeClr>
                </a:solidFill>
              </a:rPr>
              <a:t>ה֥וּ</a:t>
            </a:r>
            <a:r>
              <a:rPr lang="he-IL" b="1" dirty="0" smtClean="0">
                <a:solidFill>
                  <a:srgbClr val="FF0000"/>
                </a:solidFill>
              </a:rPr>
              <a:t>א</a:t>
            </a:r>
            <a:r>
              <a:rPr lang="he-IL" sz="2400" b="1" dirty="0" smtClean="0">
                <a:solidFill>
                  <a:schemeClr val="tx2">
                    <a:lumMod val="60000"/>
                    <a:lumOff val="40000"/>
                  </a:schemeClr>
                </a:solidFill>
              </a:rPr>
              <a:t> זֶ</a:t>
            </a:r>
            <a:r>
              <a:rPr lang="he-IL" b="1" dirty="0" smtClean="0">
                <a:solidFill>
                  <a:srgbClr val="FF0000"/>
                </a:solidFill>
              </a:rPr>
              <a:t>ה֙</a:t>
            </a:r>
            <a:r>
              <a:rPr lang="he-IL" sz="2400" b="1" dirty="0" smtClean="0">
                <a:solidFill>
                  <a:schemeClr val="tx2">
                    <a:lumMod val="60000"/>
                    <a:lumOff val="40000"/>
                  </a:schemeClr>
                </a:solidFill>
              </a:rPr>
              <a:t> וְאֵֽ</a:t>
            </a:r>
            <a:r>
              <a:rPr lang="he-IL" b="1" dirty="0" smtClean="0">
                <a:solidFill>
                  <a:srgbClr val="FF0000"/>
                </a:solidFill>
              </a:rPr>
              <a:t>י</a:t>
            </a:r>
            <a:r>
              <a:rPr lang="he-IL" sz="2400" b="1" dirty="0" smtClean="0">
                <a:solidFill>
                  <a:schemeClr val="tx2">
                    <a:lumMod val="60000"/>
                    <a:lumOff val="40000"/>
                  </a:schemeClr>
                </a:solidFill>
              </a:rPr>
              <a:t>־זֶ֣</a:t>
            </a:r>
            <a:r>
              <a:rPr lang="he-IL" b="1" dirty="0" smtClean="0">
                <a:solidFill>
                  <a:srgbClr val="FF0000"/>
                </a:solidFill>
              </a:rPr>
              <a:t>ה</a:t>
            </a:r>
            <a:r>
              <a:rPr lang="he-IL" sz="2400" b="1" dirty="0" smtClean="0">
                <a:solidFill>
                  <a:srgbClr val="FF0000"/>
                </a:solidFill>
              </a:rPr>
              <a:t> </a:t>
            </a:r>
            <a:r>
              <a:rPr lang="he-IL" sz="2400" dirty="0" smtClean="0"/>
              <a:t>ה֔וּא אֲשֶׁר־מְלָא֥וֹ לִבּ֖וֹ לַעֲשׂ֥וֹת כֵּֽן</a:t>
            </a:r>
            <a:r>
              <a:rPr lang="es-CO" sz="2400" dirty="0" smtClean="0"/>
              <a:t> </a:t>
            </a:r>
            <a:endParaRPr lang="es-CO" sz="2400" dirty="0" smtClean="0">
              <a:solidFill>
                <a:schemeClr val="tx2">
                  <a:lumMod val="60000"/>
                  <a:lumOff val="40000"/>
                </a:schemeClr>
              </a:solidFill>
            </a:endParaRPr>
          </a:p>
          <a:p>
            <a:pPr>
              <a:defRPr/>
            </a:pPr>
            <a:r>
              <a:rPr lang="es-CO" sz="2400" dirty="0" smtClean="0"/>
              <a:t>Respondió el rey Ajashverosh, y dijo a la reina Ester: ¿Quién es, y dónde está, el que ha ensoberbecido su corazón para hacer esto? </a:t>
            </a:r>
          </a:p>
          <a:p>
            <a:pPr>
              <a:defRPr/>
            </a:pPr>
            <a:endParaRPr sz="2400" dirty="0">
              <a:solidFill>
                <a:schemeClr val="tx1"/>
              </a:solidFill>
            </a:endParaRPr>
          </a:p>
        </p:txBody>
      </p:sp>
      <p:sp>
        <p:nvSpPr>
          <p:cNvPr id="18437"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9459"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Content Placeholder 2"/>
          <p:cNvSpPr txBox="1">
            <a:spLocks noGrp="1"/>
          </p:cNvSpPr>
          <p:nvPr>
            <p:ph idx="1"/>
          </p:nvPr>
        </p:nvSpPr>
        <p:spPr>
          <a:xfrm>
            <a:off x="838200" y="1600200"/>
            <a:ext cx="7467600" cy="4800600"/>
          </a:xfrm>
        </p:spPr>
        <p:txBody>
          <a:bodyPr/>
          <a:lstStyle/>
          <a:p>
            <a:pPr>
              <a:defRPr/>
            </a:pPr>
            <a:r>
              <a:rPr lang="es-CO" sz="2200" dirty="0" smtClean="0"/>
              <a:t>Aquí el Nombre que Dios le reveló a Moshé Rabenu en el Monte Sinaí mientras pastoreaba revelándose en la zarza que ardía, cuando dice: </a:t>
            </a:r>
            <a:r>
              <a:rPr lang="es-CO" sz="2200" dirty="0" err="1" smtClean="0"/>
              <a:t>Ehyé</a:t>
            </a:r>
            <a:r>
              <a:rPr lang="es-CO" sz="2200" dirty="0" smtClean="0"/>
              <a:t> Asher </a:t>
            </a:r>
            <a:r>
              <a:rPr lang="es-CO" sz="2200" dirty="0" err="1" smtClean="0"/>
              <a:t>Ehyé</a:t>
            </a:r>
            <a:r>
              <a:rPr lang="es-CO" sz="2200" dirty="0" smtClean="0"/>
              <a:t>, lo que traduciría como El que Es, Ha sido y Será (El Eterno Presente) </a:t>
            </a:r>
          </a:p>
          <a:p>
            <a:pPr>
              <a:defRPr/>
            </a:pPr>
            <a:r>
              <a:rPr lang="es-CO" sz="2200" b="1" dirty="0" err="1" smtClean="0"/>
              <a:t>Vayomer</a:t>
            </a:r>
            <a:r>
              <a:rPr lang="es-CO" sz="2200" b="1" dirty="0" smtClean="0"/>
              <a:t> Elohim el-</a:t>
            </a:r>
            <a:r>
              <a:rPr lang="es-CO" sz="2200" b="1" dirty="0" err="1" smtClean="0"/>
              <a:t>Moshe</a:t>
            </a:r>
            <a:r>
              <a:rPr lang="es-CO" sz="2200" b="1" dirty="0" smtClean="0"/>
              <a:t> </a:t>
            </a:r>
            <a:r>
              <a:rPr lang="es-CO" sz="2200" b="1" dirty="0" err="1" smtClean="0">
                <a:solidFill>
                  <a:schemeClr val="tx2">
                    <a:lumMod val="60000"/>
                    <a:lumOff val="40000"/>
                  </a:schemeClr>
                </a:solidFill>
              </a:rPr>
              <a:t>eheyeh</a:t>
            </a:r>
            <a:r>
              <a:rPr lang="es-CO" sz="2200" b="1" dirty="0" smtClean="0">
                <a:solidFill>
                  <a:schemeClr val="tx2">
                    <a:lumMod val="60000"/>
                    <a:lumOff val="40000"/>
                  </a:schemeClr>
                </a:solidFill>
              </a:rPr>
              <a:t> </a:t>
            </a:r>
            <a:r>
              <a:rPr lang="es-CO" sz="2200" b="1" dirty="0" err="1" smtClean="0">
                <a:solidFill>
                  <a:schemeClr val="tx2">
                    <a:lumMod val="60000"/>
                    <a:lumOff val="40000"/>
                  </a:schemeClr>
                </a:solidFill>
              </a:rPr>
              <a:t>asher</a:t>
            </a:r>
            <a:r>
              <a:rPr lang="es-CO" sz="2200" b="1" dirty="0" smtClean="0">
                <a:solidFill>
                  <a:schemeClr val="tx2">
                    <a:lumMod val="60000"/>
                    <a:lumOff val="40000"/>
                  </a:schemeClr>
                </a:solidFill>
              </a:rPr>
              <a:t> </a:t>
            </a:r>
            <a:r>
              <a:rPr lang="es-CO" sz="2200" b="1" dirty="0" err="1" smtClean="0">
                <a:solidFill>
                  <a:schemeClr val="tx2">
                    <a:lumMod val="60000"/>
                    <a:lumOff val="40000"/>
                  </a:schemeClr>
                </a:solidFill>
              </a:rPr>
              <a:t>eheyeh</a:t>
            </a:r>
            <a:r>
              <a:rPr lang="es-CO" sz="2200" b="1" dirty="0" smtClean="0">
                <a:solidFill>
                  <a:schemeClr val="tx2">
                    <a:lumMod val="60000"/>
                    <a:lumOff val="40000"/>
                  </a:schemeClr>
                </a:solidFill>
              </a:rPr>
              <a:t> </a:t>
            </a:r>
            <a:r>
              <a:rPr lang="es-CO" sz="2200" b="1" dirty="0" err="1" smtClean="0"/>
              <a:t>vayomer</a:t>
            </a:r>
            <a:r>
              <a:rPr lang="es-CO" sz="2200" b="1" dirty="0" smtClean="0"/>
              <a:t> </a:t>
            </a:r>
            <a:r>
              <a:rPr lang="es-CO" sz="2200" b="1" dirty="0" err="1" smtClean="0"/>
              <a:t>koh</a:t>
            </a:r>
            <a:r>
              <a:rPr lang="es-CO" sz="2200" b="1" dirty="0" smtClean="0"/>
              <a:t> tomar </a:t>
            </a:r>
            <a:r>
              <a:rPr lang="es-CO" sz="2200" b="1" dirty="0" err="1" smtClean="0"/>
              <a:t>livney</a:t>
            </a:r>
            <a:r>
              <a:rPr lang="es-CO" sz="2200" b="1" dirty="0" smtClean="0"/>
              <a:t> </a:t>
            </a:r>
            <a:r>
              <a:rPr lang="es-CO" sz="2200" b="1" dirty="0" err="1" smtClean="0"/>
              <a:t>Yisra'el</a:t>
            </a:r>
            <a:r>
              <a:rPr lang="es-CO" sz="2200" b="1" dirty="0" smtClean="0"/>
              <a:t> </a:t>
            </a:r>
            <a:r>
              <a:rPr lang="es-CO" sz="2200" b="1" dirty="0" err="1" smtClean="0">
                <a:solidFill>
                  <a:srgbClr val="FF0000"/>
                </a:solidFill>
              </a:rPr>
              <a:t>eheyeh</a:t>
            </a:r>
            <a:r>
              <a:rPr lang="es-CO" sz="2200" b="1" dirty="0" smtClean="0"/>
              <a:t> </a:t>
            </a:r>
            <a:r>
              <a:rPr lang="es-CO" sz="2200" b="1" dirty="0" err="1" smtClean="0"/>
              <a:t>shlajani</a:t>
            </a:r>
            <a:r>
              <a:rPr lang="es-CO" sz="2200" b="1" dirty="0" smtClean="0"/>
              <a:t> </a:t>
            </a:r>
            <a:r>
              <a:rPr lang="es-CO" sz="2200" b="1" dirty="0" err="1" smtClean="0"/>
              <a:t>aleyjem</a:t>
            </a:r>
            <a:r>
              <a:rPr lang="es-CO" sz="2200" b="1" dirty="0" smtClean="0"/>
              <a:t>.</a:t>
            </a:r>
            <a:endParaRPr lang="es-CO" sz="2400" dirty="0" smtClean="0"/>
          </a:p>
          <a:p>
            <a:pPr algn="r">
              <a:defRPr/>
            </a:pPr>
            <a:r>
              <a:rPr lang="he-IL" sz="2200" dirty="0" smtClean="0"/>
              <a:t>וַיֹּ֤אמֶר אֱלֹהִים֙ אֶל־מֹשֶׁ֔ה </a:t>
            </a:r>
            <a:r>
              <a:rPr lang="he-IL" sz="2200" dirty="0" smtClean="0">
                <a:solidFill>
                  <a:schemeClr val="tx2">
                    <a:lumMod val="60000"/>
                    <a:lumOff val="40000"/>
                  </a:schemeClr>
                </a:solidFill>
              </a:rPr>
              <a:t>אֶֽהְיֶ֖ה אֲשֶׁ֣ר אֶֽהְיֶ֑ה </a:t>
            </a:r>
            <a:r>
              <a:rPr lang="he-IL" sz="2200" dirty="0" smtClean="0"/>
              <a:t>וַיֹּ֗אמֶר כֹּ֤ה תֹאמַר֙ לִבְנֵ֣י </a:t>
            </a:r>
            <a:r>
              <a:rPr lang="he-IL" sz="2800" dirty="0" smtClean="0"/>
              <a:t>י</a:t>
            </a:r>
            <a:r>
              <a:rPr lang="he-IL" sz="2000" dirty="0" smtClean="0"/>
              <a:t>ִשְׂרָאֵ֔ל</a:t>
            </a:r>
            <a:r>
              <a:rPr lang="he-IL" sz="2800" dirty="0" smtClean="0"/>
              <a:t> </a:t>
            </a:r>
            <a:r>
              <a:rPr lang="he-IL" sz="2800" dirty="0" smtClean="0">
                <a:solidFill>
                  <a:srgbClr val="FF0000"/>
                </a:solidFill>
              </a:rPr>
              <a:t>אֶֽהְיֶ֖ה</a:t>
            </a:r>
            <a:r>
              <a:rPr lang="he-IL" sz="2800" dirty="0" smtClean="0"/>
              <a:t> </a:t>
            </a:r>
            <a:r>
              <a:rPr lang="he-IL" sz="2200" dirty="0" smtClean="0"/>
              <a:t>שְׁלָחַ֥נִי אֲלֵיכֶֽם</a:t>
            </a:r>
            <a:r>
              <a:rPr lang="es-CO" sz="2200" dirty="0" smtClean="0"/>
              <a:t> </a:t>
            </a:r>
          </a:p>
          <a:p>
            <a:pPr>
              <a:defRPr/>
            </a:pPr>
            <a:r>
              <a:rPr lang="es-CO" sz="2200" b="1" dirty="0" smtClean="0"/>
              <a:t>3:14   </a:t>
            </a:r>
            <a:r>
              <a:rPr lang="es-CO" sz="2200" dirty="0" smtClean="0"/>
              <a:t>Y dijo Dios a Moisés: </a:t>
            </a:r>
            <a:r>
              <a:rPr lang="es-CO" sz="2200" dirty="0" err="1" smtClean="0">
                <a:solidFill>
                  <a:schemeClr val="tx2">
                    <a:lumMod val="60000"/>
                    <a:lumOff val="40000"/>
                  </a:schemeClr>
                </a:solidFill>
              </a:rPr>
              <a:t>Ehyé</a:t>
            </a:r>
            <a:r>
              <a:rPr lang="es-CO" sz="2200" dirty="0" smtClean="0">
                <a:solidFill>
                  <a:schemeClr val="tx2">
                    <a:lumMod val="60000"/>
                    <a:lumOff val="40000"/>
                  </a:schemeClr>
                </a:solidFill>
              </a:rPr>
              <a:t> </a:t>
            </a:r>
            <a:r>
              <a:rPr lang="es-CO" sz="2200" dirty="0" err="1" smtClean="0">
                <a:solidFill>
                  <a:schemeClr val="tx2">
                    <a:lumMod val="60000"/>
                    <a:lumOff val="40000"/>
                  </a:schemeClr>
                </a:solidFill>
              </a:rPr>
              <a:t>asher</a:t>
            </a:r>
            <a:r>
              <a:rPr lang="es-CO" sz="2200" dirty="0" smtClean="0">
                <a:solidFill>
                  <a:schemeClr val="tx2">
                    <a:lumMod val="60000"/>
                    <a:lumOff val="40000"/>
                  </a:schemeClr>
                </a:solidFill>
              </a:rPr>
              <a:t> </a:t>
            </a:r>
            <a:r>
              <a:rPr lang="es-CO" sz="2200" dirty="0" err="1" smtClean="0">
                <a:solidFill>
                  <a:schemeClr val="tx2">
                    <a:lumMod val="60000"/>
                    <a:lumOff val="40000"/>
                  </a:schemeClr>
                </a:solidFill>
              </a:rPr>
              <a:t>Ehyé</a:t>
            </a:r>
            <a:r>
              <a:rPr lang="es-CO" sz="2200" dirty="0" smtClean="0">
                <a:solidFill>
                  <a:schemeClr val="tx2">
                    <a:lumMod val="60000"/>
                    <a:lumOff val="40000"/>
                  </a:schemeClr>
                </a:solidFill>
              </a:rPr>
              <a:t> </a:t>
            </a:r>
            <a:r>
              <a:rPr lang="es-CO" sz="2200" dirty="0" smtClean="0"/>
              <a:t>(seré el que seré). Dijo además: Así dirás a los hijos de Israel: </a:t>
            </a:r>
            <a:r>
              <a:rPr lang="es-CO" sz="2200" dirty="0" err="1" smtClean="0">
                <a:solidFill>
                  <a:srgbClr val="FF0000"/>
                </a:solidFill>
              </a:rPr>
              <a:t>Ehyé</a:t>
            </a:r>
            <a:r>
              <a:rPr lang="es-CO" sz="2200" dirty="0" smtClean="0"/>
              <a:t> me ha enviado a vosotros.</a:t>
            </a:r>
          </a:p>
        </p:txBody>
      </p:sp>
      <p:sp>
        <p:nvSpPr>
          <p:cNvPr id="19461"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0483"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Content Placeholder 2"/>
          <p:cNvSpPr txBox="1">
            <a:spLocks noGrp="1"/>
          </p:cNvSpPr>
          <p:nvPr>
            <p:ph idx="1"/>
          </p:nvPr>
        </p:nvSpPr>
        <p:spPr>
          <a:xfrm>
            <a:off x="838200" y="1600200"/>
            <a:ext cx="7467600" cy="4800600"/>
          </a:xfrm>
        </p:spPr>
        <p:txBody>
          <a:bodyPr/>
          <a:lstStyle/>
          <a:p>
            <a:pPr>
              <a:defRPr/>
            </a:pPr>
            <a:endParaRPr lang="es-CO" sz="2400" dirty="0" smtClean="0"/>
          </a:p>
          <a:p>
            <a:pPr>
              <a:defRPr/>
            </a:pPr>
            <a:r>
              <a:rPr lang="he-IL" sz="2400" dirty="0" smtClean="0">
                <a:solidFill>
                  <a:schemeClr val="tx2">
                    <a:lumMod val="60000"/>
                    <a:lumOff val="40000"/>
                  </a:schemeClr>
                </a:solidFill>
              </a:rPr>
              <a:t>ה֥וּ</a:t>
            </a:r>
            <a:r>
              <a:rPr lang="he-IL" sz="2400" dirty="0" smtClean="0">
                <a:solidFill>
                  <a:srgbClr val="FF0000"/>
                </a:solidFill>
              </a:rPr>
              <a:t>א</a:t>
            </a:r>
            <a:r>
              <a:rPr lang="he-IL" sz="2400" dirty="0" smtClean="0">
                <a:solidFill>
                  <a:schemeClr val="tx2">
                    <a:lumMod val="60000"/>
                    <a:lumOff val="40000"/>
                  </a:schemeClr>
                </a:solidFill>
              </a:rPr>
              <a:t> זֶ</a:t>
            </a:r>
            <a:r>
              <a:rPr lang="he-IL" sz="2400" dirty="0" smtClean="0">
                <a:solidFill>
                  <a:srgbClr val="FF0000"/>
                </a:solidFill>
              </a:rPr>
              <a:t>ה֙</a:t>
            </a:r>
            <a:r>
              <a:rPr lang="he-IL" sz="2400" dirty="0" smtClean="0">
                <a:solidFill>
                  <a:schemeClr val="tx2">
                    <a:lumMod val="60000"/>
                    <a:lumOff val="40000"/>
                  </a:schemeClr>
                </a:solidFill>
              </a:rPr>
              <a:t> וְאֵֽ</a:t>
            </a:r>
            <a:r>
              <a:rPr lang="he-IL" sz="2400" dirty="0" smtClean="0">
                <a:solidFill>
                  <a:srgbClr val="FF0000"/>
                </a:solidFill>
              </a:rPr>
              <a:t>י</a:t>
            </a:r>
            <a:r>
              <a:rPr lang="he-IL" sz="2400" dirty="0" smtClean="0">
                <a:solidFill>
                  <a:schemeClr val="tx2">
                    <a:lumMod val="60000"/>
                    <a:lumOff val="40000"/>
                  </a:schemeClr>
                </a:solidFill>
              </a:rPr>
              <a:t>־זֶ֣</a:t>
            </a:r>
            <a:r>
              <a:rPr lang="he-IL" sz="2400" dirty="0" smtClean="0">
                <a:solidFill>
                  <a:srgbClr val="FF0000"/>
                </a:solidFill>
              </a:rPr>
              <a:t>ה</a:t>
            </a:r>
            <a:r>
              <a:rPr lang="es-CO" sz="2400" dirty="0" smtClean="0">
                <a:solidFill>
                  <a:schemeClr val="tx2">
                    <a:lumMod val="60000"/>
                    <a:lumOff val="40000"/>
                  </a:schemeClr>
                </a:solidFill>
              </a:rPr>
              <a:t> </a:t>
            </a:r>
            <a:r>
              <a:rPr lang="es-CO" sz="2400" dirty="0" smtClean="0"/>
              <a:t> -  </a:t>
            </a:r>
            <a:r>
              <a:rPr lang="es-CO" sz="2400" dirty="0" err="1" smtClean="0"/>
              <a:t>hú</a:t>
            </a:r>
            <a:r>
              <a:rPr lang="es-CO" sz="2400" dirty="0" smtClean="0"/>
              <a:t> </a:t>
            </a:r>
            <a:r>
              <a:rPr lang="es-CO" sz="2400" dirty="0" err="1" smtClean="0"/>
              <a:t>zeh</a:t>
            </a:r>
            <a:r>
              <a:rPr lang="es-CO" sz="2400" dirty="0" smtClean="0"/>
              <a:t> ve-é </a:t>
            </a:r>
            <a:r>
              <a:rPr lang="es-CO" sz="2400" dirty="0" err="1" smtClean="0"/>
              <a:t>zeh</a:t>
            </a:r>
            <a:endParaRPr lang="es-CO" sz="2400" dirty="0" smtClean="0"/>
          </a:p>
          <a:p>
            <a:pPr>
              <a:defRPr/>
            </a:pPr>
            <a:r>
              <a:rPr lang="es-CO" sz="2400" dirty="0" smtClean="0"/>
              <a:t>Aquí encontramos en la letra final las letras que componen el nombre </a:t>
            </a:r>
            <a:r>
              <a:rPr lang="es-CO" sz="2400" dirty="0" err="1" smtClean="0"/>
              <a:t>ehyéh</a:t>
            </a:r>
            <a:r>
              <a:rPr lang="es-CO" sz="2400" dirty="0" smtClean="0"/>
              <a:t> (Yo Soy):</a:t>
            </a:r>
          </a:p>
          <a:p>
            <a:pPr>
              <a:defRPr/>
            </a:pPr>
            <a:endParaRPr lang="es-CO" sz="2400" dirty="0" smtClean="0"/>
          </a:p>
          <a:p>
            <a:pPr algn="ctr">
              <a:defRPr/>
            </a:pPr>
            <a:r>
              <a:rPr lang="he-IL" sz="2400" dirty="0" smtClean="0">
                <a:solidFill>
                  <a:schemeClr val="tx2">
                    <a:lumMod val="60000"/>
                    <a:lumOff val="40000"/>
                  </a:schemeClr>
                </a:solidFill>
              </a:rPr>
              <a:t>ה֥וּ</a:t>
            </a:r>
            <a:r>
              <a:rPr lang="he-IL" dirty="0" smtClean="0">
                <a:solidFill>
                  <a:srgbClr val="FF0000"/>
                </a:solidFill>
              </a:rPr>
              <a:t>א</a:t>
            </a:r>
            <a:r>
              <a:rPr lang="he-IL" sz="2400" dirty="0" smtClean="0">
                <a:solidFill>
                  <a:schemeClr val="tx2">
                    <a:lumMod val="60000"/>
                    <a:lumOff val="40000"/>
                  </a:schemeClr>
                </a:solidFill>
              </a:rPr>
              <a:t> זֶ</a:t>
            </a:r>
            <a:r>
              <a:rPr lang="he-IL" dirty="0" smtClean="0">
                <a:solidFill>
                  <a:srgbClr val="FF0000"/>
                </a:solidFill>
              </a:rPr>
              <a:t>ה֙</a:t>
            </a:r>
            <a:r>
              <a:rPr lang="he-IL" sz="2400" dirty="0" smtClean="0">
                <a:solidFill>
                  <a:schemeClr val="tx2">
                    <a:lumMod val="60000"/>
                    <a:lumOff val="40000"/>
                  </a:schemeClr>
                </a:solidFill>
              </a:rPr>
              <a:t> וְאֵֽ</a:t>
            </a:r>
            <a:r>
              <a:rPr lang="he-IL" dirty="0" smtClean="0">
                <a:solidFill>
                  <a:srgbClr val="FF0000"/>
                </a:solidFill>
              </a:rPr>
              <a:t>י</a:t>
            </a:r>
            <a:r>
              <a:rPr lang="he-IL" sz="2400" dirty="0" smtClean="0">
                <a:solidFill>
                  <a:schemeClr val="tx2">
                    <a:lumMod val="60000"/>
                    <a:lumOff val="40000"/>
                  </a:schemeClr>
                </a:solidFill>
              </a:rPr>
              <a:t>־זֶ֣</a:t>
            </a:r>
            <a:r>
              <a:rPr lang="he-IL" dirty="0" smtClean="0">
                <a:solidFill>
                  <a:srgbClr val="FF0000"/>
                </a:solidFill>
              </a:rPr>
              <a:t>ה</a:t>
            </a:r>
            <a:endParaRPr lang="es-CO" sz="2400" dirty="0" smtClean="0"/>
          </a:p>
          <a:p>
            <a:pPr algn="ctr">
              <a:buFont typeface="Arial" charset="0"/>
              <a:buNone/>
              <a:defRPr/>
            </a:pPr>
            <a:r>
              <a:rPr lang="es-CO" sz="2400" dirty="0" smtClean="0">
                <a:solidFill>
                  <a:schemeClr val="tx2">
                    <a:lumMod val="60000"/>
                    <a:lumOff val="40000"/>
                  </a:schemeClr>
                </a:solidFill>
              </a:rPr>
              <a:t> </a:t>
            </a:r>
          </a:p>
          <a:p>
            <a:pPr algn="ctr">
              <a:defRPr/>
            </a:pPr>
            <a:r>
              <a:rPr lang="he-IL" dirty="0" smtClean="0">
                <a:solidFill>
                  <a:srgbClr val="FF0000"/>
                </a:solidFill>
              </a:rPr>
              <a:t>ה</a:t>
            </a:r>
            <a:r>
              <a:rPr lang="es-CO" dirty="0" smtClean="0">
                <a:solidFill>
                  <a:srgbClr val="FF0000"/>
                </a:solidFill>
              </a:rPr>
              <a:t> </a:t>
            </a:r>
            <a:r>
              <a:rPr lang="he-IL" dirty="0" smtClean="0">
                <a:solidFill>
                  <a:srgbClr val="FF0000"/>
                </a:solidFill>
              </a:rPr>
              <a:t>י</a:t>
            </a:r>
            <a:r>
              <a:rPr lang="es-CO" dirty="0" smtClean="0">
                <a:solidFill>
                  <a:srgbClr val="FF0000"/>
                </a:solidFill>
              </a:rPr>
              <a:t> </a:t>
            </a:r>
            <a:r>
              <a:rPr lang="he-IL" dirty="0" smtClean="0">
                <a:solidFill>
                  <a:srgbClr val="FF0000"/>
                </a:solidFill>
              </a:rPr>
              <a:t>ה֙</a:t>
            </a:r>
            <a:r>
              <a:rPr lang="es-CO" dirty="0" smtClean="0"/>
              <a:t> </a:t>
            </a:r>
            <a:r>
              <a:rPr lang="he-IL" dirty="0" smtClean="0">
                <a:solidFill>
                  <a:srgbClr val="FF0000"/>
                </a:solidFill>
              </a:rPr>
              <a:t>א</a:t>
            </a:r>
            <a:endParaRPr lang="es-CO" dirty="0" smtClean="0"/>
          </a:p>
          <a:p>
            <a:pPr algn="ctr">
              <a:defRPr/>
            </a:pPr>
            <a:r>
              <a:rPr sz="2400" dirty="0" err="1" smtClean="0">
                <a:solidFill>
                  <a:schemeClr val="tx1"/>
                </a:solidFill>
              </a:rPr>
              <a:t>Ehyéh</a:t>
            </a:r>
            <a:endParaRPr sz="2400" dirty="0">
              <a:solidFill>
                <a:schemeClr val="tx1"/>
              </a:solidFill>
            </a:endParaRPr>
          </a:p>
        </p:txBody>
      </p:sp>
      <p:sp>
        <p:nvSpPr>
          <p:cNvPr id="20485"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1507"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Content Placeholder 2"/>
          <p:cNvSpPr txBox="1">
            <a:spLocks noGrp="1"/>
          </p:cNvSpPr>
          <p:nvPr>
            <p:ph idx="1"/>
          </p:nvPr>
        </p:nvSpPr>
        <p:spPr>
          <a:xfrm>
            <a:off x="838200" y="1600200"/>
            <a:ext cx="7467600" cy="4800600"/>
          </a:xfrm>
        </p:spPr>
        <p:txBody>
          <a:bodyPr/>
          <a:lstStyle/>
          <a:p>
            <a:pPr>
              <a:defRPr/>
            </a:pPr>
            <a:r>
              <a:rPr lang="es-CO" sz="2400" dirty="0" smtClean="0"/>
              <a:t>En </a:t>
            </a:r>
            <a:r>
              <a:rPr lang="es-CO" sz="2400" dirty="0" err="1" smtClean="0"/>
              <a:t>en</a:t>
            </a:r>
            <a:r>
              <a:rPr lang="es-CO" sz="2400" dirty="0" smtClean="0"/>
              <a:t> el verso 7:7</a:t>
            </a:r>
          </a:p>
          <a:p>
            <a:pPr>
              <a:defRPr/>
            </a:pPr>
            <a:r>
              <a:rPr lang="es-CO" sz="2400" dirty="0" err="1" smtClean="0"/>
              <a:t>Vehamelek</a:t>
            </a:r>
            <a:r>
              <a:rPr lang="es-CO" sz="2400" dirty="0" smtClean="0"/>
              <a:t> </a:t>
            </a:r>
            <a:r>
              <a:rPr lang="es-CO" sz="2400" dirty="0" err="1" smtClean="0"/>
              <a:t>qam</a:t>
            </a:r>
            <a:r>
              <a:rPr lang="es-CO" sz="2400" dirty="0" smtClean="0"/>
              <a:t> </a:t>
            </a:r>
            <a:r>
              <a:rPr lang="es-CO" sz="2400" dirty="0" err="1" smtClean="0"/>
              <a:t>vehamató</a:t>
            </a:r>
            <a:r>
              <a:rPr lang="es-CO" sz="2400" dirty="0" smtClean="0"/>
              <a:t> </a:t>
            </a:r>
            <a:r>
              <a:rPr lang="es-CO" sz="2400" dirty="0" err="1" smtClean="0"/>
              <a:t>mimishté</a:t>
            </a:r>
            <a:r>
              <a:rPr lang="es-CO" sz="2400" dirty="0" smtClean="0"/>
              <a:t> </a:t>
            </a:r>
            <a:r>
              <a:rPr lang="es-CO" sz="2400" dirty="0" err="1" smtClean="0"/>
              <a:t>hayáyin</a:t>
            </a:r>
            <a:r>
              <a:rPr lang="es-CO" sz="2400" dirty="0" smtClean="0"/>
              <a:t>, el-</a:t>
            </a:r>
            <a:r>
              <a:rPr lang="es-CO" sz="2400" dirty="0" err="1" smtClean="0"/>
              <a:t>ginat</a:t>
            </a:r>
            <a:r>
              <a:rPr lang="es-CO" sz="2400" dirty="0" smtClean="0"/>
              <a:t> </a:t>
            </a:r>
            <a:r>
              <a:rPr lang="es-CO" sz="2400" dirty="0" err="1" smtClean="0"/>
              <a:t>habitán</a:t>
            </a:r>
            <a:r>
              <a:rPr lang="es-CO" sz="2400" dirty="0" smtClean="0"/>
              <a:t> </a:t>
            </a:r>
            <a:r>
              <a:rPr lang="es-CO" sz="2400" dirty="0" err="1" smtClean="0"/>
              <a:t>veHamán</a:t>
            </a:r>
            <a:r>
              <a:rPr lang="es-CO" sz="2400" dirty="0" smtClean="0"/>
              <a:t> </a:t>
            </a:r>
            <a:r>
              <a:rPr lang="es-CO" sz="2400" dirty="0" err="1" smtClean="0"/>
              <a:t>a'mad</a:t>
            </a:r>
            <a:r>
              <a:rPr lang="es-CO" sz="2400" dirty="0" smtClean="0"/>
              <a:t> </a:t>
            </a:r>
            <a:r>
              <a:rPr lang="es-CO" sz="2400" dirty="0" err="1" smtClean="0"/>
              <a:t>lebaqesh</a:t>
            </a:r>
            <a:r>
              <a:rPr lang="es-CO" sz="2400" dirty="0" smtClean="0"/>
              <a:t> al-</a:t>
            </a:r>
            <a:r>
              <a:rPr lang="es-CO" sz="2400" dirty="0" err="1" smtClean="0"/>
              <a:t>nafsó</a:t>
            </a:r>
            <a:r>
              <a:rPr lang="es-CO" sz="2400" dirty="0" smtClean="0"/>
              <a:t> </a:t>
            </a:r>
            <a:r>
              <a:rPr lang="es-CO" sz="2400" dirty="0" err="1" smtClean="0"/>
              <a:t>meEster</a:t>
            </a:r>
            <a:r>
              <a:rPr lang="es-CO" sz="2400" dirty="0" smtClean="0"/>
              <a:t> </a:t>
            </a:r>
            <a:r>
              <a:rPr lang="es-CO" sz="2400" dirty="0" err="1" smtClean="0"/>
              <a:t>hamalká</a:t>
            </a:r>
            <a:r>
              <a:rPr lang="es-CO" sz="2400" dirty="0" smtClean="0"/>
              <a:t>, ki </a:t>
            </a:r>
            <a:r>
              <a:rPr lang="es-CO" sz="2400" dirty="0" err="1" smtClean="0"/>
              <a:t>ra-áh</a:t>
            </a:r>
            <a:r>
              <a:rPr lang="es-CO" sz="2400" dirty="0" smtClean="0"/>
              <a:t>, </a:t>
            </a:r>
            <a:r>
              <a:rPr lang="es-CO" sz="2400" dirty="0" smtClean="0">
                <a:solidFill>
                  <a:schemeClr val="tx2">
                    <a:lumMod val="60000"/>
                    <a:lumOff val="40000"/>
                  </a:schemeClr>
                </a:solidFill>
              </a:rPr>
              <a:t>ki </a:t>
            </a:r>
            <a:r>
              <a:rPr lang="es-CO" sz="2400" dirty="0" err="1" smtClean="0">
                <a:solidFill>
                  <a:schemeClr val="tx2">
                    <a:lumMod val="60000"/>
                    <a:lumOff val="40000"/>
                  </a:schemeClr>
                </a:solidFill>
              </a:rPr>
              <a:t>kaletáh</a:t>
            </a:r>
            <a:r>
              <a:rPr lang="es-CO" sz="2400" dirty="0" smtClean="0">
                <a:solidFill>
                  <a:schemeClr val="tx2">
                    <a:lumMod val="60000"/>
                    <a:lumOff val="40000"/>
                  </a:schemeClr>
                </a:solidFill>
              </a:rPr>
              <a:t> </a:t>
            </a:r>
            <a:r>
              <a:rPr lang="es-CO" sz="2400" dirty="0" err="1" smtClean="0">
                <a:solidFill>
                  <a:schemeClr val="tx2">
                    <a:lumMod val="60000"/>
                    <a:lumOff val="40000"/>
                  </a:schemeClr>
                </a:solidFill>
              </a:rPr>
              <a:t>elav</a:t>
            </a:r>
            <a:r>
              <a:rPr lang="es-CO" sz="2400" dirty="0" smtClean="0">
                <a:solidFill>
                  <a:schemeClr val="tx2">
                    <a:lumMod val="60000"/>
                    <a:lumOff val="40000"/>
                  </a:schemeClr>
                </a:solidFill>
              </a:rPr>
              <a:t> </a:t>
            </a:r>
            <a:r>
              <a:rPr lang="es-CO" sz="2400" dirty="0" err="1" smtClean="0">
                <a:solidFill>
                  <a:schemeClr val="tx2">
                    <a:lumMod val="60000"/>
                    <a:lumOff val="40000"/>
                  </a:schemeClr>
                </a:solidFill>
              </a:rPr>
              <a:t>hara'áh</a:t>
            </a:r>
            <a:r>
              <a:rPr lang="es-CO" sz="2400" dirty="0" smtClean="0">
                <a:solidFill>
                  <a:schemeClr val="tx2">
                    <a:lumMod val="60000"/>
                    <a:lumOff val="40000"/>
                  </a:schemeClr>
                </a:solidFill>
              </a:rPr>
              <a:t> </a:t>
            </a:r>
            <a:r>
              <a:rPr lang="es-CO" sz="2400" dirty="0" smtClean="0"/>
              <a:t>me-et </a:t>
            </a:r>
            <a:r>
              <a:rPr lang="es-CO" sz="2400" dirty="0" err="1" smtClean="0"/>
              <a:t>hamélek</a:t>
            </a:r>
            <a:r>
              <a:rPr lang="es-CO" sz="2400" dirty="0" smtClean="0"/>
              <a:t>.</a:t>
            </a:r>
          </a:p>
          <a:p>
            <a:pPr algn="r">
              <a:defRPr/>
            </a:pPr>
            <a:r>
              <a:rPr lang="he-IL" sz="2400" dirty="0" smtClean="0"/>
              <a:t>וְהַמֶּ֜לֶךְ קָ֤ם בַּחֲמָתוֹ֙ מִמִּשְׁתֵּ֣ה הַיַּ֔יִן אֶל־גִּנַּ֖ת הַבִּיתָ֑ן וְהָמָ֣ן עָמַ֗ד לְבַקֵּ֤שׁ עַל־נַפְשׁוֹ֙ מֵֽאֶסְתֵּ֣ר הַמַּלְכָּ֔ה כִּ֣י רָאָ֔ה </a:t>
            </a:r>
            <a:r>
              <a:rPr lang="he-IL" sz="2400" dirty="0" smtClean="0">
                <a:solidFill>
                  <a:schemeClr val="tx2">
                    <a:lumMod val="60000"/>
                    <a:lumOff val="40000"/>
                  </a:schemeClr>
                </a:solidFill>
              </a:rPr>
              <a:t>כִּֽ</a:t>
            </a:r>
            <a:r>
              <a:rPr lang="he-IL" sz="2400" dirty="0" smtClean="0">
                <a:solidFill>
                  <a:srgbClr val="FF0000"/>
                </a:solidFill>
              </a:rPr>
              <a:t>י</a:t>
            </a:r>
            <a:r>
              <a:rPr lang="he-IL" sz="2400" dirty="0" smtClean="0">
                <a:solidFill>
                  <a:schemeClr val="tx2">
                    <a:lumMod val="60000"/>
                    <a:lumOff val="40000"/>
                  </a:schemeClr>
                </a:solidFill>
              </a:rPr>
              <a:t>־כָלְתָ֥</a:t>
            </a:r>
            <a:r>
              <a:rPr lang="he-IL" sz="2400" dirty="0" smtClean="0">
                <a:solidFill>
                  <a:srgbClr val="FF0000"/>
                </a:solidFill>
              </a:rPr>
              <a:t>ה</a:t>
            </a:r>
            <a:r>
              <a:rPr lang="he-IL" sz="2400" dirty="0" smtClean="0">
                <a:solidFill>
                  <a:schemeClr val="tx2">
                    <a:lumMod val="60000"/>
                    <a:lumOff val="40000"/>
                  </a:schemeClr>
                </a:solidFill>
              </a:rPr>
              <a:t> אֵלָ֛י</a:t>
            </a:r>
            <a:r>
              <a:rPr lang="he-IL" sz="2400" dirty="0" smtClean="0">
                <a:solidFill>
                  <a:srgbClr val="FF0000"/>
                </a:solidFill>
              </a:rPr>
              <a:t>ו</a:t>
            </a:r>
            <a:r>
              <a:rPr lang="he-IL" sz="2400" dirty="0" smtClean="0">
                <a:solidFill>
                  <a:schemeClr val="tx2">
                    <a:lumMod val="60000"/>
                    <a:lumOff val="40000"/>
                  </a:schemeClr>
                </a:solidFill>
              </a:rPr>
              <a:t> הָרָעָ֖</a:t>
            </a:r>
            <a:r>
              <a:rPr lang="he-IL" sz="2400" dirty="0" smtClean="0">
                <a:solidFill>
                  <a:srgbClr val="FF0000"/>
                </a:solidFill>
              </a:rPr>
              <a:t>ה</a:t>
            </a:r>
            <a:r>
              <a:rPr lang="he-IL" sz="2400" dirty="0" smtClean="0">
                <a:solidFill>
                  <a:schemeClr val="tx2">
                    <a:lumMod val="60000"/>
                    <a:lumOff val="40000"/>
                  </a:schemeClr>
                </a:solidFill>
              </a:rPr>
              <a:t> </a:t>
            </a:r>
            <a:r>
              <a:rPr lang="he-IL" sz="2400" dirty="0" smtClean="0"/>
              <a:t>מֵאֵ֥ת הַמֶּֽלֶךְ </a:t>
            </a:r>
            <a:r>
              <a:rPr lang="es-CO" sz="2400" dirty="0" smtClean="0"/>
              <a:t> </a:t>
            </a:r>
          </a:p>
          <a:p>
            <a:pPr>
              <a:defRPr/>
            </a:pPr>
            <a:r>
              <a:rPr lang="es-CO" sz="2400" dirty="0" smtClean="0"/>
              <a:t>Luego el rey se levantó del banquete, encendido en ira, y se fue al huerto del palacio; y se quedó Hamán para suplicarle a la reina Ester por su vida; porque vio </a:t>
            </a:r>
            <a:r>
              <a:rPr lang="es-CO" sz="2400" dirty="0" smtClean="0">
                <a:solidFill>
                  <a:schemeClr val="tx2">
                    <a:lumMod val="60000"/>
                    <a:lumOff val="40000"/>
                  </a:schemeClr>
                </a:solidFill>
              </a:rPr>
              <a:t>que estaba resuelto para él el mal</a:t>
            </a:r>
            <a:r>
              <a:rPr lang="es-CO" sz="2400" dirty="0" smtClean="0">
                <a:solidFill>
                  <a:srgbClr val="FF0000"/>
                </a:solidFill>
              </a:rPr>
              <a:t> </a:t>
            </a:r>
            <a:r>
              <a:rPr lang="es-CO" sz="2400" dirty="0" smtClean="0"/>
              <a:t>de parte del rey. </a:t>
            </a:r>
          </a:p>
        </p:txBody>
      </p:sp>
      <p:sp>
        <p:nvSpPr>
          <p:cNvPr id="21509"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2531"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0" name="Content Placeholder 2"/>
          <p:cNvSpPr txBox="1">
            <a:spLocks noGrp="1"/>
          </p:cNvSpPr>
          <p:nvPr>
            <p:ph idx="1"/>
          </p:nvPr>
        </p:nvSpPr>
        <p:spPr>
          <a:xfrm>
            <a:off x="838200" y="1600200"/>
            <a:ext cx="7467600" cy="4800600"/>
          </a:xfrm>
        </p:spPr>
        <p:txBody>
          <a:bodyPr/>
          <a:lstStyle/>
          <a:p>
            <a:pPr>
              <a:defRPr/>
            </a:pPr>
            <a:r>
              <a:rPr lang="es-CO" sz="2400" dirty="0" smtClean="0"/>
              <a:t>En </a:t>
            </a:r>
            <a:r>
              <a:rPr lang="es-CO" sz="2400" dirty="0" err="1" smtClean="0"/>
              <a:t>en</a:t>
            </a:r>
            <a:r>
              <a:rPr lang="es-CO" sz="2400" dirty="0" smtClean="0"/>
              <a:t> el verso 7:7</a:t>
            </a:r>
          </a:p>
          <a:p>
            <a:pPr algn="r">
              <a:defRPr/>
            </a:pPr>
            <a:r>
              <a:rPr lang="he-IL" sz="2400" dirty="0" smtClean="0"/>
              <a:t>וְהַמֶּ֜לֶךְ קָ֤ם בַּחֲמָתוֹ֙ מִמִּשְׁתֵּ֣ה הַיַּ֔יִן אֶל־גִּנַּ֖ת הַבִּיתָ֑ן וְהָמָ֣ן עָמַ֗ד לְבַקֵּ֤שׁ עַל־נַפְשׁוֹ֙ מֵֽאֶסְתֵּ֣ר הַמַּלְכָּ֔ה כִּ֣י רָאָ֔ה </a:t>
            </a:r>
            <a:r>
              <a:rPr lang="he-IL" sz="2400" dirty="0" smtClean="0">
                <a:solidFill>
                  <a:schemeClr val="tx2">
                    <a:lumMod val="60000"/>
                    <a:lumOff val="40000"/>
                  </a:schemeClr>
                </a:solidFill>
              </a:rPr>
              <a:t>כִּֽ</a:t>
            </a:r>
            <a:r>
              <a:rPr lang="he-IL" dirty="0" smtClean="0">
                <a:solidFill>
                  <a:srgbClr val="FF0000"/>
                </a:solidFill>
              </a:rPr>
              <a:t>י</a:t>
            </a:r>
            <a:r>
              <a:rPr lang="he-IL" sz="2400" dirty="0" smtClean="0">
                <a:solidFill>
                  <a:schemeClr val="tx2">
                    <a:lumMod val="60000"/>
                    <a:lumOff val="40000"/>
                  </a:schemeClr>
                </a:solidFill>
              </a:rPr>
              <a:t>־כָלְתָ֥</a:t>
            </a:r>
            <a:r>
              <a:rPr lang="he-IL" dirty="0" smtClean="0">
                <a:solidFill>
                  <a:srgbClr val="FF0000"/>
                </a:solidFill>
              </a:rPr>
              <a:t>ה</a:t>
            </a:r>
            <a:r>
              <a:rPr lang="he-IL" sz="2400" dirty="0" smtClean="0">
                <a:solidFill>
                  <a:schemeClr val="tx2">
                    <a:lumMod val="60000"/>
                    <a:lumOff val="40000"/>
                  </a:schemeClr>
                </a:solidFill>
              </a:rPr>
              <a:t> אֵלָ֛י</a:t>
            </a:r>
            <a:r>
              <a:rPr lang="he-IL" dirty="0" smtClean="0">
                <a:solidFill>
                  <a:srgbClr val="FF0000"/>
                </a:solidFill>
              </a:rPr>
              <a:t>ו</a:t>
            </a:r>
            <a:r>
              <a:rPr lang="he-IL" sz="2400" dirty="0" smtClean="0">
                <a:solidFill>
                  <a:schemeClr val="tx2">
                    <a:lumMod val="60000"/>
                    <a:lumOff val="40000"/>
                  </a:schemeClr>
                </a:solidFill>
              </a:rPr>
              <a:t> הָרָעָ֖</a:t>
            </a:r>
            <a:r>
              <a:rPr lang="he-IL" dirty="0" smtClean="0">
                <a:solidFill>
                  <a:srgbClr val="FF0000"/>
                </a:solidFill>
              </a:rPr>
              <a:t>ה</a:t>
            </a:r>
            <a:r>
              <a:rPr lang="he-IL" sz="2400" dirty="0" smtClean="0">
                <a:solidFill>
                  <a:schemeClr val="tx2">
                    <a:lumMod val="60000"/>
                    <a:lumOff val="40000"/>
                  </a:schemeClr>
                </a:solidFill>
              </a:rPr>
              <a:t> </a:t>
            </a:r>
            <a:r>
              <a:rPr lang="he-IL" sz="2400" dirty="0" smtClean="0"/>
              <a:t>מֵאֵ֥ת הַמֶּֽלֶךְ </a:t>
            </a:r>
            <a:r>
              <a:rPr lang="es-CO" sz="2400" dirty="0" smtClean="0"/>
              <a:t> </a:t>
            </a:r>
          </a:p>
          <a:p>
            <a:pPr>
              <a:defRPr/>
            </a:pPr>
            <a:r>
              <a:rPr lang="es-CO" sz="2400" dirty="0" smtClean="0"/>
              <a:t>El Nombre </a:t>
            </a:r>
            <a:r>
              <a:rPr lang="he-IL" sz="2400" dirty="0" smtClean="0">
                <a:solidFill>
                  <a:srgbClr val="FF0000"/>
                </a:solidFill>
              </a:rPr>
              <a:t>הִ֑</a:t>
            </a:r>
            <a:r>
              <a:rPr lang="es-CO" sz="2400" dirty="0" smtClean="0"/>
              <a:t> </a:t>
            </a:r>
            <a:r>
              <a:rPr lang="he-IL" sz="2400" dirty="0" smtClean="0">
                <a:solidFill>
                  <a:srgbClr val="FF0000"/>
                </a:solidFill>
              </a:rPr>
              <a:t>וְ</a:t>
            </a:r>
            <a:r>
              <a:rPr lang="es-CO" sz="2400" dirty="0" smtClean="0"/>
              <a:t> </a:t>
            </a:r>
            <a:r>
              <a:rPr lang="he-IL" sz="2400" dirty="0" smtClean="0">
                <a:solidFill>
                  <a:srgbClr val="FF0000"/>
                </a:solidFill>
              </a:rPr>
              <a:t>יִהַ</a:t>
            </a:r>
            <a:r>
              <a:rPr lang="es-CO" sz="2400" dirty="0" smtClean="0">
                <a:solidFill>
                  <a:srgbClr val="FF0000"/>
                </a:solidFill>
              </a:rPr>
              <a:t> </a:t>
            </a:r>
            <a:r>
              <a:rPr lang="es-CO" sz="2400" b="1" dirty="0" smtClean="0">
                <a:solidFill>
                  <a:schemeClr val="tx2">
                    <a:lumMod val="60000"/>
                    <a:lumOff val="40000"/>
                  </a:schemeClr>
                </a:solidFill>
              </a:rPr>
              <a:t>–Yud Hei Vav Hei-  </a:t>
            </a:r>
            <a:r>
              <a:rPr lang="es-CO" sz="2400" dirty="0" smtClean="0">
                <a:solidFill>
                  <a:schemeClr val="tx1"/>
                </a:solidFill>
              </a:rPr>
              <a:t>se puede leer de derecha a izquierda en la frase</a:t>
            </a:r>
            <a:r>
              <a:rPr lang="es-CO" sz="2400" dirty="0" smtClean="0">
                <a:solidFill>
                  <a:srgbClr val="FF0000"/>
                </a:solidFill>
              </a:rPr>
              <a:t> </a:t>
            </a:r>
            <a:r>
              <a:rPr lang="es-CO" sz="2400" b="1" dirty="0" smtClean="0">
                <a:solidFill>
                  <a:schemeClr val="tx2">
                    <a:lumMod val="60000"/>
                    <a:lumOff val="40000"/>
                  </a:schemeClr>
                </a:solidFill>
              </a:rPr>
              <a:t>ki </a:t>
            </a:r>
            <a:r>
              <a:rPr lang="es-CO" sz="2400" b="1" dirty="0" err="1" smtClean="0">
                <a:solidFill>
                  <a:schemeClr val="tx2">
                    <a:lumMod val="60000"/>
                    <a:lumOff val="40000"/>
                  </a:schemeClr>
                </a:solidFill>
              </a:rPr>
              <a:t>kaletáh</a:t>
            </a:r>
            <a:r>
              <a:rPr lang="es-CO" sz="2400" b="1" dirty="0" smtClean="0">
                <a:solidFill>
                  <a:schemeClr val="tx2">
                    <a:lumMod val="60000"/>
                    <a:lumOff val="40000"/>
                  </a:schemeClr>
                </a:solidFill>
              </a:rPr>
              <a:t> </a:t>
            </a:r>
            <a:r>
              <a:rPr lang="es-CO" sz="2400" b="1" dirty="0" err="1" smtClean="0">
                <a:solidFill>
                  <a:schemeClr val="tx2">
                    <a:lumMod val="60000"/>
                    <a:lumOff val="40000"/>
                  </a:schemeClr>
                </a:solidFill>
              </a:rPr>
              <a:t>elav</a:t>
            </a:r>
            <a:r>
              <a:rPr lang="es-CO" sz="2400" b="1" dirty="0" smtClean="0">
                <a:solidFill>
                  <a:schemeClr val="tx2">
                    <a:lumMod val="60000"/>
                    <a:lumOff val="40000"/>
                  </a:schemeClr>
                </a:solidFill>
              </a:rPr>
              <a:t> </a:t>
            </a:r>
            <a:r>
              <a:rPr lang="es-CO" sz="2400" b="1" dirty="0" err="1" smtClean="0">
                <a:solidFill>
                  <a:schemeClr val="tx2">
                    <a:lumMod val="60000"/>
                    <a:lumOff val="40000"/>
                  </a:schemeClr>
                </a:solidFill>
              </a:rPr>
              <a:t>hara'áh</a:t>
            </a:r>
            <a:r>
              <a:rPr lang="es-CO" sz="2400" b="1" dirty="0" smtClean="0">
                <a:solidFill>
                  <a:schemeClr val="tx2">
                    <a:lumMod val="60000"/>
                    <a:lumOff val="40000"/>
                  </a:schemeClr>
                </a:solidFill>
              </a:rPr>
              <a:t> - </a:t>
            </a:r>
            <a:r>
              <a:rPr lang="es-CO" sz="2400" dirty="0" smtClean="0">
                <a:solidFill>
                  <a:schemeClr val="tx1"/>
                </a:solidFill>
              </a:rPr>
              <a:t>considerando la última letra de cada palabra.</a:t>
            </a:r>
          </a:p>
          <a:p>
            <a:pPr>
              <a:defRPr/>
            </a:pPr>
            <a:r>
              <a:rPr lang="es-CO" sz="2400" dirty="0" smtClean="0">
                <a:solidFill>
                  <a:schemeClr val="tx1"/>
                </a:solidFill>
              </a:rPr>
              <a:t> </a:t>
            </a:r>
            <a:r>
              <a:rPr lang="he-IL" dirty="0" smtClean="0">
                <a:solidFill>
                  <a:schemeClr val="tx2">
                    <a:lumMod val="60000"/>
                    <a:lumOff val="40000"/>
                  </a:schemeClr>
                </a:solidFill>
              </a:rPr>
              <a:t>כִּֽ</a:t>
            </a:r>
            <a:r>
              <a:rPr lang="he-IL" dirty="0" smtClean="0">
                <a:solidFill>
                  <a:srgbClr val="FF0000"/>
                </a:solidFill>
              </a:rPr>
              <a:t>י</a:t>
            </a:r>
            <a:r>
              <a:rPr lang="he-IL" dirty="0" smtClean="0">
                <a:solidFill>
                  <a:schemeClr val="tx2">
                    <a:lumMod val="60000"/>
                    <a:lumOff val="40000"/>
                  </a:schemeClr>
                </a:solidFill>
              </a:rPr>
              <a:t>־כָלְתָ֥</a:t>
            </a:r>
            <a:r>
              <a:rPr lang="he-IL" dirty="0" smtClean="0">
                <a:solidFill>
                  <a:srgbClr val="FF0000"/>
                </a:solidFill>
              </a:rPr>
              <a:t>ה</a:t>
            </a:r>
            <a:r>
              <a:rPr lang="he-IL" dirty="0" smtClean="0">
                <a:solidFill>
                  <a:schemeClr val="tx2">
                    <a:lumMod val="60000"/>
                    <a:lumOff val="40000"/>
                  </a:schemeClr>
                </a:solidFill>
              </a:rPr>
              <a:t> אֵלָ֛י</a:t>
            </a:r>
            <a:r>
              <a:rPr lang="he-IL" dirty="0" smtClean="0">
                <a:solidFill>
                  <a:srgbClr val="FF0000"/>
                </a:solidFill>
              </a:rPr>
              <a:t>ו</a:t>
            </a:r>
            <a:r>
              <a:rPr lang="he-IL" dirty="0" smtClean="0">
                <a:solidFill>
                  <a:schemeClr val="tx2">
                    <a:lumMod val="60000"/>
                    <a:lumOff val="40000"/>
                  </a:schemeClr>
                </a:solidFill>
              </a:rPr>
              <a:t> הָרָעָ֖</a:t>
            </a:r>
            <a:r>
              <a:rPr lang="he-IL" dirty="0" smtClean="0">
                <a:solidFill>
                  <a:srgbClr val="FF0000"/>
                </a:solidFill>
              </a:rPr>
              <a:t>ה</a:t>
            </a:r>
            <a:r>
              <a:rPr lang="he-IL" dirty="0" smtClean="0">
                <a:solidFill>
                  <a:schemeClr val="tx2">
                    <a:lumMod val="60000"/>
                    <a:lumOff val="40000"/>
                  </a:schemeClr>
                </a:solidFill>
              </a:rPr>
              <a:t> </a:t>
            </a:r>
            <a:endParaRPr lang="es-CO" sz="2400" dirty="0" smtClean="0"/>
          </a:p>
        </p:txBody>
      </p:sp>
      <p:sp>
        <p:nvSpPr>
          <p:cNvPr id="22533" name="Title 1"/>
          <p:cNvSpPr txBox="1">
            <a:spLocks noGrp="1"/>
          </p:cNvSpPr>
          <p:nvPr>
            <p:ph type="title"/>
          </p:nvPr>
        </p:nvSpPr>
        <p:spPr/>
        <p:txBody>
          <a:bodyPr>
            <a:normAutofit fontScale="90000"/>
          </a:bodyPr>
          <a:lstStyle/>
          <a:p>
            <a:pPr eaLnBrk="1"/>
            <a:r>
              <a:rPr lang="es-CO" sz="4000" smtClean="0">
                <a:latin typeface="Calibri" pitchFamily="34" charset="0"/>
              </a:rPr>
              <a:t>Kabalá y Megilat Ester</a:t>
            </a:r>
            <a:br>
              <a:rPr lang="es-CO" sz="4000" smtClean="0">
                <a:latin typeface="Calibri" pitchFamily="34" charset="0"/>
              </a:rPr>
            </a:br>
            <a:r>
              <a:rPr lang="he-IL" sz="4000" smtClean="0">
                <a:latin typeface="Calibri" pitchFamily="34" charset="0"/>
              </a:rPr>
              <a:t> מגילת אסתר</a:t>
            </a:r>
            <a:r>
              <a:rPr lang="es-CO" sz="4000" smtClean="0">
                <a:latin typeface="Calibri" pitchFamily="34" charset="0"/>
              </a:rPr>
              <a:t> </a:t>
            </a:r>
            <a:r>
              <a:rPr lang="he-IL" sz="4000" smtClean="0">
                <a:latin typeface="Calibri" pitchFamily="34" charset="0"/>
              </a:rPr>
              <a:t>קבלה</a:t>
            </a:r>
            <a:r>
              <a:rPr lang="es-CO" sz="4000" smtClean="0">
                <a:latin typeface="Calibri" pitchFamily="34" charset="0"/>
              </a:rPr>
              <a:t> </a:t>
            </a:r>
            <a:endParaRPr sz="4000" smtClean="0">
              <a:latin typeface="Calibri"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38915"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38916"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38917"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Jewish Concepts, Wikipedia, Kabbalah Online, Zohar, Rambán, Maimonides, Zev ben Shimon HaLevi “Kabbalah and </a:t>
            </a:r>
            <a:r>
              <a:rPr lang="es-CO" sz="2000" dirty="0" smtClean="0">
                <a:solidFill>
                  <a:schemeClr val="tx1"/>
                </a:solidFill>
                <a:latin typeface="Calibri" pitchFamily="34" charset="0"/>
              </a:rPr>
              <a:t>Exodus”, </a:t>
            </a:r>
            <a:r>
              <a:rPr lang="sv-SE" sz="2000" dirty="0" smtClean="0">
                <a:solidFill>
                  <a:schemeClr val="tx1"/>
                </a:solidFill>
                <a:latin typeface="Calibri" pitchFamily="34" charset="0"/>
              </a:rPr>
              <a:t>Rabbi Dr. Hillel ben David (Greg Killian)- http://www.betemunah.org/esther.html</a:t>
            </a:r>
            <a:endParaRPr lang="es-CO" sz="2000" dirty="0" smtClean="0">
              <a:solidFill>
                <a:schemeClr val="tx1"/>
              </a:solidFill>
              <a:latin typeface="Calibri" pitchFamily="34" charset="0"/>
            </a:endParaRPr>
          </a:p>
          <a:p>
            <a:pPr eaLnBrk="1" hangingPunct="1">
              <a:lnSpc>
                <a:spcPct val="90000"/>
              </a:lnSpc>
            </a:pP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12 de Adar 5776– Marzo 22,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2625</Words>
  <Application>Microsoft Office PowerPoint</Application>
  <PresentationFormat>Presentación en pantalla (4:3)</PresentationFormat>
  <Paragraphs>206</Paragraphs>
  <Slides>36</Slides>
  <Notes>24</Notes>
  <HiddenSlides>0</HiddenSlides>
  <MMClips>0</MMClips>
  <ScaleCrop>false</ScaleCrop>
  <HeadingPairs>
    <vt:vector size="4" baseType="variant">
      <vt:variant>
        <vt:lpstr>Tema</vt:lpstr>
      </vt:variant>
      <vt:variant>
        <vt:i4>1</vt:i4>
      </vt:variant>
      <vt:variant>
        <vt:lpstr>Títulos de diapositiva</vt:lpstr>
      </vt:variant>
      <vt:variant>
        <vt:i4>36</vt:i4>
      </vt:variant>
    </vt:vector>
  </HeadingPairs>
  <TitlesOfParts>
    <vt:vector size="37" baseType="lpstr">
      <vt:lpstr>Tema de Office</vt:lpstr>
      <vt:lpstr> </vt:lpstr>
      <vt:lpstr>Purim-  פורים‎</vt:lpstr>
      <vt:lpstr>Purim-  פורים‎</vt:lpstr>
      <vt:lpstr>Purim-  פורים‎</vt:lpstr>
      <vt:lpstr>Purim-  פורים‎</vt:lpstr>
      <vt:lpstr>Purim-  פורים‎</vt:lpstr>
      <vt:lpstr>Ta’anit Ester -  תַּעֲנִית אֶסְתֵּר‎</vt:lpstr>
      <vt:lpstr>Ta’anit Ester -  תַּעֲנִית אֶסְתֵּר‎</vt:lpstr>
      <vt:lpstr>Ta’anit Ester -  תַּעֲנִית אֶסְתֵּר‎</vt:lpstr>
      <vt:lpstr>Ta’anit Ester -  תַּעֲנִית אֶסְתֵּר‎</vt:lpstr>
      <vt:lpstr>Ta’anit Ester -  תַּעֲנִית אֶסְתֵּר‎</vt:lpstr>
      <vt:lpstr>Purim-  פורים‎</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Kabalá y Megilat Ester  מגילת אסתר קבלה </vt:lpstr>
      <vt:lpstr>Diapositiva 36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ELIAS</cp:lastModifiedBy>
  <cp:revision>5</cp:revision>
  <dcterms:created xsi:type="dcterms:W3CDTF">2016-03-22T20:28:04Z</dcterms:created>
  <dcterms:modified xsi:type="dcterms:W3CDTF">2016-03-23T02:43:19Z</dcterms:modified>
</cp:coreProperties>
</file>