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1269" r:id="rId3"/>
    <p:sldId id="1545" r:id="rId4"/>
    <p:sldId id="1525" r:id="rId5"/>
    <p:sldId id="1546" r:id="rId6"/>
    <p:sldId id="1526" r:id="rId7"/>
    <p:sldId id="1548" r:id="rId8"/>
    <p:sldId id="1549" r:id="rId9"/>
    <p:sldId id="1550" r:id="rId10"/>
    <p:sldId id="1551" r:id="rId11"/>
    <p:sldId id="1552" r:id="rId12"/>
    <p:sldId id="1529" r:id="rId13"/>
    <p:sldId id="1553" r:id="rId14"/>
    <p:sldId id="1527" r:id="rId15"/>
    <p:sldId id="1554" r:id="rId16"/>
    <p:sldId id="1528" r:id="rId17"/>
    <p:sldId id="1555" r:id="rId18"/>
    <p:sldId id="1556" r:id="rId19"/>
    <p:sldId id="1530" r:id="rId20"/>
    <p:sldId id="1557" r:id="rId21"/>
    <p:sldId id="1558" r:id="rId22"/>
    <p:sldId id="1559" r:id="rId23"/>
    <p:sldId id="1538" r:id="rId24"/>
    <p:sldId id="1560" r:id="rId25"/>
    <p:sldId id="1536" r:id="rId26"/>
    <p:sldId id="1561" r:id="rId27"/>
    <p:sldId id="1539" r:id="rId28"/>
    <p:sldId id="1562" r:id="rId29"/>
    <p:sldId id="1563" r:id="rId30"/>
    <p:sldId id="1564" r:id="rId31"/>
    <p:sldId id="1565" r:id="rId32"/>
    <p:sldId id="1566" r:id="rId33"/>
    <p:sldId id="1567" r:id="rId34"/>
    <p:sldId id="292"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080808"/>
    <a:srgbClr val="111111"/>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197"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32</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33</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mesianicos.net/aliyot_shemot_pekude.htm" TargetMode="External"/><Relationship Id="rId5" Type="http://schemas.openxmlformats.org/officeDocument/2006/relationships/hyperlink" Target="http://www.shalomhaverim.org/Aliyot/aliyot_vayikra_metsora.htm" TargetMode="External"/><Relationship Id="rId4" Type="http://schemas.openxmlformats.org/officeDocument/2006/relationships/hyperlink" Target="http://bible.ort.org/webmedia/t3/1402.r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bible.ort.org/webmedia/t3/1403.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shalomhaverim.org/Aliyot/aliyot_vayikra_metsora.htm" TargetMode="External"/><Relationship Id="rId4" Type="http://schemas.openxmlformats.org/officeDocument/2006/relationships/hyperlink" Target="http://bible.ort.org/webmedia/t3/1404.r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www.shalomhaverim.org/Aliyot/aliyot_vayikra_metsora.htm" TargetMode="External"/><Relationship Id="rId4" Type="http://schemas.openxmlformats.org/officeDocument/2006/relationships/hyperlink" Target="http://bible.ort.org/webmedia/t3/1408.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shalomhaverim.org/Aliyot/aliyot_vayikra_metsora.htm" TargetMode="External"/><Relationship Id="rId4" Type="http://schemas.openxmlformats.org/officeDocument/2006/relationships/hyperlink" Target="http://bible.ort.org/webmedia/t3/1421.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www.shalomhaverim.org/Aliyot/aliyot_vayikra_metsora.htm" TargetMode="External"/><Relationship Id="rId4" Type="http://schemas.openxmlformats.org/officeDocument/2006/relationships/hyperlink" Target="http://bible.ort.org/webmedia/t3/1434.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www.shalomhaverim.org/Aliyot/aliyot_vayikra_metsora.htm" TargetMode="External"/><Relationship Id="rId4" Type="http://schemas.openxmlformats.org/officeDocument/2006/relationships/hyperlink" Target="http://www.bible.ort.org/webmedia/t3/1511.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www.shalomhaverim.org/Aliyot/aliyot_vayikra_metsora.htm" TargetMode="External"/><Relationship Id="rId4" Type="http://schemas.openxmlformats.org/officeDocument/2006/relationships/hyperlink" Target="http://www.bible.ort.org/webmedia/t3/1515.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www.shalomhaverim.org/Aliyot/aliyot_vayikra_metsora.htm" TargetMode="External"/><Relationship Id="rId4" Type="http://schemas.openxmlformats.org/officeDocument/2006/relationships/hyperlink" Target="http://www.bible.ort.org/webmedia/t3/1522.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Vayikrá </a:t>
            </a:r>
            <a:r>
              <a:rPr lang="es-CO" sz="4100" dirty="0" err="1" smtClean="0">
                <a:solidFill>
                  <a:srgbClr val="000000"/>
                </a:solidFill>
                <a:latin typeface="Calibri" pitchFamily="34" charset="0"/>
              </a:rPr>
              <a:t>Metzora</a:t>
            </a:r>
            <a:endParaRPr lang="es-CO" sz="41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Shabat </a:t>
            </a:r>
            <a:r>
              <a:rPr lang="es-CO" sz="3200" dirty="0" err="1" smtClean="0">
                <a:solidFill>
                  <a:srgbClr val="000000"/>
                </a:solidFill>
                <a:latin typeface="Calibri" pitchFamily="34" charset="0"/>
              </a:rPr>
              <a:t>HaGadol</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u="sng" dirty="0" smtClean="0"/>
              <a:t>Levíticos </a:t>
            </a:r>
            <a:r>
              <a:rPr lang="es-CO" sz="2400" b="1" u="sng" dirty="0" smtClean="0"/>
              <a:t>14:1 </a:t>
            </a:r>
            <a:r>
              <a:rPr lang="es-CO" sz="2400" b="1" u="sng" dirty="0" smtClean="0"/>
              <a:t>al </a:t>
            </a:r>
            <a:r>
              <a:rPr lang="es-CO" sz="2400" b="1" u="sng" dirty="0" smtClean="0"/>
              <a:t>15:33</a:t>
            </a:r>
            <a:endParaRPr lang="es-CO" sz="2400" b="1" u="sng" dirty="0" smtClean="0"/>
          </a:p>
          <a:p>
            <a:r>
              <a:rPr lang="es-CO" sz="2400" b="1" dirty="0" smtClean="0"/>
              <a:t>RESÚMEN</a:t>
            </a:r>
          </a:p>
          <a:p>
            <a:r>
              <a:rPr lang="es-CO" sz="2400" dirty="0" smtClean="0"/>
              <a:t>La Torá describe el procedimiento para un metzorá (persona afligida por tzaraat) luego de concluir con su período de aislamiento. </a:t>
            </a:r>
          </a:p>
          <a:p>
            <a:r>
              <a:rPr lang="es-CO" sz="2400" dirty="0" smtClean="0"/>
              <a:t>Este proceso se extiende por una semana e involucra korbanot e inmersiones en la mikvé. </a:t>
            </a:r>
          </a:p>
          <a:p>
            <a:r>
              <a:rPr lang="es-CO" sz="2400" dirty="0" smtClean="0"/>
              <a:t>Luego el Kohén debe declarar al metzorá puro. </a:t>
            </a:r>
          </a:p>
          <a:p>
            <a:r>
              <a:rPr lang="es-CO" sz="2400" dirty="0" smtClean="0"/>
              <a:t>Un metzorá de escasos recursos puede sustituir las ofrendas de animales, que son caras, por otras que son mas económicas.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u="sng" dirty="0" smtClean="0"/>
              <a:t>Levíticos </a:t>
            </a:r>
            <a:r>
              <a:rPr lang="es-CO" sz="2400" b="1" u="sng" dirty="0" smtClean="0"/>
              <a:t>14:1 </a:t>
            </a:r>
            <a:r>
              <a:rPr lang="es-CO" sz="2400" b="1" u="sng" dirty="0" smtClean="0"/>
              <a:t>al </a:t>
            </a:r>
            <a:r>
              <a:rPr lang="es-CO" sz="2400" b="1" u="sng" dirty="0" smtClean="0"/>
              <a:t>15:33</a:t>
            </a:r>
            <a:endParaRPr lang="es-CO" sz="2400" b="1" u="sng" dirty="0" smtClean="0"/>
          </a:p>
          <a:p>
            <a:r>
              <a:rPr lang="es-CO" sz="2400" b="1" dirty="0" smtClean="0"/>
              <a:t>RESÚMEN</a:t>
            </a:r>
          </a:p>
          <a:p>
            <a:r>
              <a:rPr lang="es-CO" sz="2400" dirty="0" smtClean="0"/>
              <a:t>Antes de que el Kohén diagnostique que una casa tiene tzaraat, los artículos de la casa se retiran para evitar que ellas también sean declaradas ritualmente impuras. </a:t>
            </a:r>
          </a:p>
          <a:p>
            <a:r>
              <a:rPr lang="es-CO" sz="2400" dirty="0" smtClean="0"/>
              <a:t>El tzaraat se elimina demoliendo y reconstruyendo esa sección de la casa; si vuelve a aparecer, la edificación entera debe ser arrasada. </a:t>
            </a:r>
          </a:p>
          <a:p>
            <a:r>
              <a:rPr lang="es-CO" sz="2400" dirty="0" smtClean="0"/>
              <a:t>La Torá detalla las secreciones corporales que hacen a una persona ritualmente impura, provocando que no pueda entrar en contacto con artículos sagrados, y de qué modo uno recupera un estado de pureza ritual.</a:t>
            </a:r>
            <a:endParaRPr lang="es-CO"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t>"Esta es la ley del Metzorá" (14:2)</a:t>
            </a:r>
            <a:endParaRPr lang="es-CO" sz="2400" dirty="0" smtClean="0"/>
          </a:p>
          <a:p>
            <a:r>
              <a:rPr lang="es-CO" sz="2400" dirty="0" smtClean="0"/>
              <a:t>Metzorá: motzí, sacar</a:t>
            </a:r>
          </a:p>
          <a:p>
            <a:r>
              <a:rPr lang="es-CO" sz="2400" dirty="0" smtClean="0"/>
              <a:t>(shem) </a:t>
            </a:r>
            <a:r>
              <a:rPr lang="es-CO" sz="2400" dirty="0" err="1" smtClean="0"/>
              <a:t>ra</a:t>
            </a:r>
            <a:r>
              <a:rPr lang="es-CO" sz="2400" dirty="0" smtClean="0"/>
              <a:t>, mal (nombre)</a:t>
            </a:r>
          </a:p>
          <a:p>
            <a:r>
              <a:rPr lang="es-CO" sz="2400" dirty="0" smtClean="0"/>
              <a:t>(Hablar mal de alguien).</a:t>
            </a:r>
          </a:p>
          <a:p>
            <a:r>
              <a:rPr lang="es-CO" sz="2400" dirty="0" smtClean="0"/>
              <a:t>Había una vez un mercachifle que iba de pueblo en pueblo, anunciando: "¡Quién quiere comprar el elixir de la vida! ¡Quién quiere comprar el elixir de la vida!" </a:t>
            </a:r>
          </a:p>
          <a:p>
            <a:r>
              <a:rPr lang="es-CO" sz="2400" dirty="0" smtClean="0"/>
              <a:t>Rabí Yanai lo oyó y quiso comprar un poco de su brebaje. "Usted no necesita brebaje, ni usted ni ninguno como usted", le respondió el vendedor.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Pero Rabí Yanai insistió. </a:t>
            </a:r>
          </a:p>
          <a:p>
            <a:r>
              <a:rPr lang="es-CO" sz="2400" dirty="0" smtClean="0"/>
              <a:t>Por fin, el mercachifle sacó un Sefer Tehilim (Libro de los Salmos) y se lo leyó a Rabí Yanai. </a:t>
            </a:r>
          </a:p>
          <a:p>
            <a:r>
              <a:rPr lang="es-CO" sz="2400" dirty="0" smtClean="0"/>
              <a:t>"'Quién quiere la vida...' ¿cuál es el versículo siguiente?" preguntó el hombre. </a:t>
            </a:r>
          </a:p>
          <a:p>
            <a:r>
              <a:rPr lang="es-CO" sz="2400" dirty="0" smtClean="0"/>
              <a:t>Rabí Yanai le respondió: "'Cuida tu lengua del mal...' ¡toda mi vida leí este versículo y no supe su significado hasta que me lo enseñó este mercachifle!"</a:t>
            </a:r>
          </a:p>
          <a:p>
            <a:r>
              <a:rPr lang="en-US" sz="2400" dirty="0" smtClean="0"/>
              <a:t> </a:t>
            </a:r>
          </a:p>
          <a:p>
            <a:endParaRPr lang="es-CO"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14:2</a:t>
            </a:r>
            <a:r>
              <a:rPr lang="es-CO" sz="2400" b="1" dirty="0" smtClean="0"/>
              <a:t>  </a:t>
            </a:r>
            <a:r>
              <a:rPr lang="es-CO" sz="2400" b="1" dirty="0" err="1" smtClean="0"/>
              <a:t>Zot</a:t>
            </a:r>
            <a:r>
              <a:rPr lang="es-CO" sz="2400" b="1" dirty="0" smtClean="0"/>
              <a:t> </a:t>
            </a:r>
            <a:r>
              <a:rPr lang="es-CO" sz="2400" b="1" dirty="0" err="1" smtClean="0"/>
              <a:t>tihyeh</a:t>
            </a:r>
            <a:r>
              <a:rPr lang="es-CO" sz="2400" b="1" dirty="0" smtClean="0"/>
              <a:t> </a:t>
            </a:r>
            <a:r>
              <a:rPr lang="es-CO" sz="2400" b="1" dirty="0" err="1" smtClean="0"/>
              <a:t>torat</a:t>
            </a:r>
            <a:r>
              <a:rPr lang="es-CO" sz="2400" b="1" dirty="0" smtClean="0"/>
              <a:t> </a:t>
            </a:r>
            <a:r>
              <a:rPr lang="es-CO" sz="2400" b="1" dirty="0" err="1" smtClean="0"/>
              <a:t>hametsora</a:t>
            </a:r>
            <a:r>
              <a:rPr lang="es-CO" sz="2400" b="1" dirty="0" smtClean="0"/>
              <a:t> </a:t>
            </a:r>
            <a:r>
              <a:rPr lang="es-CO" sz="2400" b="1" dirty="0" err="1" smtClean="0"/>
              <a:t>beyom</a:t>
            </a:r>
            <a:r>
              <a:rPr lang="es-CO" sz="2400" b="1" dirty="0" smtClean="0"/>
              <a:t> </a:t>
            </a:r>
            <a:r>
              <a:rPr lang="es-CO" sz="2400" b="1" dirty="0" err="1" smtClean="0"/>
              <a:t>tahorato</a:t>
            </a:r>
            <a:r>
              <a:rPr lang="es-CO" sz="2400" b="1" dirty="0" smtClean="0"/>
              <a:t> </a:t>
            </a:r>
            <a:r>
              <a:rPr lang="es-CO" sz="2400" b="1" dirty="0" err="1" smtClean="0"/>
              <a:t>vehuva</a:t>
            </a:r>
            <a:r>
              <a:rPr lang="es-CO" sz="2400" b="1" dirty="0" smtClean="0"/>
              <a:t> el-</a:t>
            </a:r>
            <a:r>
              <a:rPr lang="es-CO" sz="2400" b="1" dirty="0" err="1" smtClean="0"/>
              <a:t>hakohen</a:t>
            </a:r>
            <a:r>
              <a:rPr lang="es-CO" sz="2400" b="1" dirty="0" smtClean="0"/>
              <a:t>.</a:t>
            </a:r>
          </a:p>
          <a:p>
            <a:r>
              <a:rPr lang="es-CO" sz="2400" dirty="0" smtClean="0"/>
              <a:t>Esta </a:t>
            </a:r>
            <a:r>
              <a:rPr lang="es-CO" sz="2400" dirty="0" smtClean="0"/>
              <a:t>será la ley tocante al leproso, en el </a:t>
            </a:r>
            <a:r>
              <a:rPr lang="es-CO" sz="2400" dirty="0" smtClean="0">
                <a:hlinkClick r:id="rId5"/>
              </a:rPr>
              <a:t>día de su purificación,</a:t>
            </a:r>
            <a:r>
              <a:rPr lang="es-CO" sz="2400" dirty="0" smtClean="0"/>
              <a:t> cuando será llevado al sacerdote</a:t>
            </a:r>
            <a:r>
              <a:rPr lang="es-CO" sz="2400" dirty="0" smtClean="0"/>
              <a:t>;</a:t>
            </a:r>
          </a:p>
          <a:p>
            <a:r>
              <a:rPr lang="es-CO" sz="2400" b="1" u="sng" dirty="0" smtClean="0">
                <a:hlinkClick r:id="rId6"/>
              </a:rPr>
              <a:t> </a:t>
            </a:r>
            <a:r>
              <a:rPr lang="es-CO" sz="2400" b="1" dirty="0" smtClean="0"/>
              <a:t>En el día de su purificación</a:t>
            </a:r>
            <a:r>
              <a:rPr lang="es-CO" sz="2400" dirty="0" smtClean="0"/>
              <a:t/>
            </a:r>
            <a:br>
              <a:rPr lang="es-CO" sz="2400" dirty="0" smtClean="0"/>
            </a:br>
            <a:r>
              <a:rPr lang="es-CO" sz="2400" dirty="0" smtClean="0"/>
              <a:t>   Esta Parashá trata de la reintegración de la persona atacada de lepra. </a:t>
            </a:r>
          </a:p>
          <a:p>
            <a:r>
              <a:rPr lang="es-CO" sz="2400" dirty="0" smtClean="0"/>
              <a:t>Esta debía morar fuera de los tres campamentos del pueblo: (Cohen, Leví e Israel). </a:t>
            </a:r>
          </a:p>
          <a:p>
            <a:r>
              <a:rPr lang="es-CO" sz="2400" dirty="0" smtClean="0"/>
              <a:t>En el caso de que se curara, el cohen procedía al ritual de su purificación y reintegración de la siguiente manera: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Se traían dos pajaritos vivos, de los declarados por la Toráh como puros; palo de cedro, lana carmesí e hisopo. </a:t>
            </a:r>
          </a:p>
          <a:p>
            <a:r>
              <a:rPr lang="es-CO" sz="2400" dirty="0" smtClean="0"/>
              <a:t>El cedro servía para sacar del leproso el defecto moral de la vanidad, y el hisopo simbolizaba la modestia. </a:t>
            </a:r>
          </a:p>
          <a:p>
            <a:r>
              <a:rPr lang="es-CO" sz="2400" dirty="0" smtClean="0"/>
              <a:t>El ritual de los dos pajaritos (ver versos 4 - 7) tenía por objeto la identificación del leproso con el pájaro degollado y después con el pájaro vivo, bañado en la sangre del primero, de la siguiente manera: el alma del leproso era simbólicamente derramada por medio de la sangre del pájaro sacrificado (ver Levíticos 17, 14).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El pájaro vivo y bañado en esta sangre, se impregnaba de aquel alma, y una vez puesto en libertad, llevaba consigo los elementos malos del leproso. </a:t>
            </a:r>
          </a:p>
          <a:p>
            <a:r>
              <a:rPr lang="es-CO" sz="2400" dirty="0" smtClean="0"/>
              <a:t>Librado así de la impureza, este lavaba sus vestidos, cortaba todo su cabello y pelo que estaba a la vista. </a:t>
            </a:r>
          </a:p>
          <a:p>
            <a:r>
              <a:rPr lang="es-CO" sz="2400" dirty="0" smtClean="0"/>
              <a:t>Después de todo esto, se le consideraba puro para entrar en el campamento; pero ésta era la primera etapa de su purificación.</a:t>
            </a:r>
            <a:endParaRPr lang="es-CO" sz="2400" b="1"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14:3</a:t>
            </a:r>
            <a:r>
              <a:rPr lang="es-CO" sz="2400" b="1" dirty="0" smtClean="0"/>
              <a:t>  </a:t>
            </a:r>
            <a:r>
              <a:rPr lang="es-CO" sz="2400" b="1" dirty="0" err="1" smtClean="0"/>
              <a:t>Veyatsa</a:t>
            </a:r>
            <a:r>
              <a:rPr lang="es-CO" sz="2400" b="1" dirty="0" smtClean="0"/>
              <a:t> </a:t>
            </a:r>
            <a:r>
              <a:rPr lang="es-CO" sz="2400" b="1" dirty="0" err="1" smtClean="0"/>
              <a:t>hakohen</a:t>
            </a:r>
            <a:r>
              <a:rPr lang="es-CO" sz="2400" b="1" dirty="0" smtClean="0"/>
              <a:t> el-</a:t>
            </a:r>
            <a:r>
              <a:rPr lang="es-CO" sz="2400" b="1" dirty="0" err="1" smtClean="0"/>
              <a:t>mijuts</a:t>
            </a:r>
            <a:r>
              <a:rPr lang="es-CO" sz="2400" b="1" dirty="0" smtClean="0"/>
              <a:t> </a:t>
            </a:r>
            <a:r>
              <a:rPr lang="es-CO" sz="2400" b="1" dirty="0" err="1" smtClean="0"/>
              <a:t>lamajaneh</a:t>
            </a:r>
            <a:r>
              <a:rPr lang="es-CO" sz="2400" b="1" dirty="0" smtClean="0"/>
              <a:t> </a:t>
            </a:r>
            <a:r>
              <a:rPr lang="es-CO" sz="2400" b="1" dirty="0" err="1" smtClean="0"/>
              <a:t>vera'ah</a:t>
            </a:r>
            <a:r>
              <a:rPr lang="es-CO" sz="2400" b="1" dirty="0" smtClean="0"/>
              <a:t> </a:t>
            </a:r>
            <a:r>
              <a:rPr lang="es-CO" sz="2400" b="1" dirty="0" err="1" smtClean="0"/>
              <a:t>hakohen</a:t>
            </a:r>
            <a:r>
              <a:rPr lang="es-CO" sz="2400" b="1" dirty="0" smtClean="0"/>
              <a:t> </a:t>
            </a:r>
            <a:r>
              <a:rPr lang="es-CO" sz="2400" b="1" dirty="0" err="1" smtClean="0"/>
              <a:t>vehineh</a:t>
            </a:r>
            <a:r>
              <a:rPr lang="es-CO" sz="2400" b="1" dirty="0" smtClean="0"/>
              <a:t> </a:t>
            </a:r>
            <a:r>
              <a:rPr lang="es-CO" sz="2400" b="1" dirty="0" err="1" smtClean="0"/>
              <a:t>nirpa</a:t>
            </a:r>
            <a:r>
              <a:rPr lang="es-CO" sz="2400" b="1" dirty="0" smtClean="0"/>
              <a:t> </a:t>
            </a:r>
            <a:r>
              <a:rPr lang="es-CO" sz="2400" b="1" dirty="0" err="1" smtClean="0"/>
              <a:t>nega</a:t>
            </a:r>
            <a:r>
              <a:rPr lang="es-CO" sz="2400" b="1" dirty="0" smtClean="0"/>
              <a:t> </a:t>
            </a:r>
            <a:r>
              <a:rPr lang="es-CO" sz="2400" b="1" dirty="0" err="1" smtClean="0"/>
              <a:t>hatsara'at</a:t>
            </a:r>
            <a:r>
              <a:rPr lang="es-CO" sz="2400" b="1" dirty="0" smtClean="0"/>
              <a:t> min-</a:t>
            </a:r>
            <a:r>
              <a:rPr lang="es-CO" sz="2400" b="1" dirty="0" err="1" smtClean="0"/>
              <a:t>hatsarua</a:t>
            </a:r>
            <a:r>
              <a:rPr lang="es-CO" sz="2400" b="1" dirty="0" smtClean="0"/>
              <a:t>.</a:t>
            </a:r>
          </a:p>
          <a:p>
            <a:r>
              <a:rPr lang="es-CO" sz="2400" dirty="0" smtClean="0"/>
              <a:t>y saldrá el sacerdote fuera del campamento, y verá el sacerdote, y he aquí que está curada la llaga de la lepra del leproso;</a:t>
            </a:r>
            <a:endParaRPr lang="es-CO" sz="2400" b="1" dirty="0" smtClean="0"/>
          </a:p>
          <a:p>
            <a:r>
              <a:rPr lang="es-CO" sz="2400" b="1" dirty="0" smtClean="0"/>
              <a:t>"Y será traído al Kohén" (14:3)</a:t>
            </a:r>
            <a:endParaRPr lang="es-CO" sz="2400" dirty="0" smtClean="0"/>
          </a:p>
          <a:p>
            <a:r>
              <a:rPr lang="es-CO" sz="2400" dirty="0" smtClean="0"/>
              <a:t>Cuando una persona habla Lashón hará (malas lenguas), demuestra que no tiene idea del poder del habla.</a:t>
            </a:r>
          </a:p>
          <a:p>
            <a:r>
              <a:rPr lang="es-CO" sz="2400" dirty="0" smtClean="0"/>
              <a:t> Demuestra que para él las palabras son insignificantes en comparación con los actos.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Al hablar las malas lenguas, se despierta a un acusador en el Cielo, no solamente contra el objetivo de su Lashón hará, sino también contra sí mismo. </a:t>
            </a:r>
          </a:p>
          <a:p>
            <a:r>
              <a:rPr lang="es-CO" sz="2400" dirty="0" smtClean="0"/>
              <a:t>Un ángel, provisto de un "grabador estéreo" se para al lado de cada uno de nosotros y graba cada una de las palabras que pronunciamos. </a:t>
            </a:r>
          </a:p>
          <a:p>
            <a:r>
              <a:rPr lang="es-CO" sz="2400" dirty="0" smtClean="0"/>
              <a:t>Y para enseñarles a los que hablan Lashón hará el poder que tiene hasta una sola palabra, la Torá ordena que el transgresor sea traído al Kohén.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Pero, inclusive cuando va a ver al Kohén, con todo el cuerpo lleno de tzaraat, para que todos lo vean, y hasta que el Kohén pronuncie la palabra "Impuro", se lo sigue considerando totalmente puro.. </a:t>
            </a:r>
          </a:p>
          <a:p>
            <a:r>
              <a:rPr lang="es-CO" sz="2400" dirty="0" smtClean="0"/>
              <a:t>Del mismo modo, no puede retornar a su antigua situación, a pesar de que la enfermedad se haya curado por completo, hasta que el Kohén pronuncie la palabra "Puro".</a:t>
            </a:r>
          </a:p>
          <a:p>
            <a:r>
              <a:rPr lang="es-CO" sz="2400" dirty="0" smtClean="0"/>
              <a:t> Así, el transgresor aprende el poder que tiene hasta una sola palabra. Porque con una sola palabra, se lo segrega, y con una sola palabra, se lo redime.</a:t>
            </a:r>
          </a:p>
          <a:p>
            <a:r>
              <a:rPr lang="es-CO" sz="2400" dirty="0" smtClean="0"/>
              <a:t> Basado en Ohel Yaakov</a:t>
            </a:r>
          </a:p>
          <a:p>
            <a:r>
              <a:rPr lang="en-US" sz="2400" dirty="0" smtClean="0"/>
              <a:t> </a:t>
            </a:r>
            <a:endParaRPr lang="en-US" sz="2400" dirty="0" smtClean="0"/>
          </a:p>
          <a:p>
            <a:endParaRPr lang="es-CO" sz="2400" b="1"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14:4</a:t>
            </a:r>
            <a:r>
              <a:rPr lang="es-CO" sz="2400" b="1" dirty="0" smtClean="0"/>
              <a:t>   </a:t>
            </a:r>
            <a:r>
              <a:rPr lang="es-CO" sz="2400" b="1" dirty="0" err="1" smtClean="0"/>
              <a:t>Vetsivah</a:t>
            </a:r>
            <a:r>
              <a:rPr lang="es-CO" sz="2400" b="1" dirty="0" smtClean="0"/>
              <a:t> </a:t>
            </a:r>
            <a:r>
              <a:rPr lang="es-CO" sz="2400" b="1" dirty="0" err="1" smtClean="0"/>
              <a:t>hakohen</a:t>
            </a:r>
            <a:r>
              <a:rPr lang="es-CO" sz="2400" b="1" dirty="0" smtClean="0"/>
              <a:t> </a:t>
            </a:r>
            <a:r>
              <a:rPr lang="es-CO" sz="2400" b="1" dirty="0" err="1" smtClean="0"/>
              <a:t>velakaj</a:t>
            </a:r>
            <a:r>
              <a:rPr lang="es-CO" sz="2400" b="1" dirty="0" smtClean="0"/>
              <a:t> </a:t>
            </a:r>
            <a:r>
              <a:rPr lang="es-CO" sz="2400" b="1" dirty="0" err="1" smtClean="0"/>
              <a:t>lamitaher</a:t>
            </a:r>
            <a:r>
              <a:rPr lang="es-CO" sz="2400" b="1" dirty="0" smtClean="0"/>
              <a:t> </a:t>
            </a:r>
            <a:r>
              <a:rPr lang="es-CO" sz="2400" b="1" dirty="0" err="1" smtClean="0"/>
              <a:t>shtey-tsiporim</a:t>
            </a:r>
            <a:r>
              <a:rPr lang="es-CO" sz="2400" b="1" dirty="0" smtClean="0"/>
              <a:t> </a:t>
            </a:r>
            <a:r>
              <a:rPr lang="es-CO" sz="2400" b="1" dirty="0" err="1" smtClean="0"/>
              <a:t>jayot</a:t>
            </a:r>
            <a:r>
              <a:rPr lang="es-CO" sz="2400" b="1" dirty="0" smtClean="0"/>
              <a:t> </a:t>
            </a:r>
            <a:r>
              <a:rPr lang="es-CO" sz="2400" b="1" dirty="0" err="1" smtClean="0"/>
              <a:t>tehorot</a:t>
            </a:r>
            <a:r>
              <a:rPr lang="es-CO" sz="2400" b="1" dirty="0" smtClean="0"/>
              <a:t> </a:t>
            </a:r>
            <a:r>
              <a:rPr lang="es-CO" sz="2400" b="1" dirty="0" err="1" smtClean="0"/>
              <a:t>ve'ets</a:t>
            </a:r>
            <a:r>
              <a:rPr lang="es-CO" sz="2400" b="1" dirty="0" smtClean="0"/>
              <a:t> </a:t>
            </a:r>
            <a:r>
              <a:rPr lang="es-CO" sz="2400" b="1" dirty="0" err="1" smtClean="0"/>
              <a:t>erez</a:t>
            </a:r>
            <a:r>
              <a:rPr lang="es-CO" sz="2400" b="1" dirty="0" smtClean="0"/>
              <a:t> </a:t>
            </a:r>
            <a:r>
              <a:rPr lang="es-CO" sz="2400" b="1" dirty="0" err="1" smtClean="0"/>
              <a:t>ushni</a:t>
            </a:r>
            <a:r>
              <a:rPr lang="es-CO" sz="2400" b="1" dirty="0" smtClean="0"/>
              <a:t> </a:t>
            </a:r>
            <a:r>
              <a:rPr lang="es-CO" sz="2400" b="1" dirty="0" err="1" smtClean="0"/>
              <a:t>tola'at</a:t>
            </a:r>
            <a:r>
              <a:rPr lang="es-CO" sz="2400" b="1" dirty="0" smtClean="0"/>
              <a:t> </a:t>
            </a:r>
            <a:r>
              <a:rPr lang="es-CO" sz="2400" b="1" dirty="0" err="1" smtClean="0"/>
              <a:t>ve'ezov</a:t>
            </a:r>
            <a:r>
              <a:rPr lang="es-CO" sz="2400" b="1" dirty="0" smtClean="0"/>
              <a:t>.</a:t>
            </a:r>
          </a:p>
          <a:p>
            <a:r>
              <a:rPr lang="es-CO" sz="2400" dirty="0" smtClean="0"/>
              <a:t>Y ordenará el sacerdote que se tomen para </a:t>
            </a:r>
            <a:r>
              <a:rPr lang="es-CO" sz="2400" dirty="0" smtClean="0">
                <a:hlinkClick r:id="rId5"/>
              </a:rPr>
              <a:t>aquél que se va a purificar </a:t>
            </a:r>
            <a:r>
              <a:rPr lang="es-CO" sz="2400" dirty="0" smtClean="0"/>
              <a:t> dos pajaritos puros, sanos, y madera de cedro y lana carmesí e hisopo.</a:t>
            </a:r>
          </a:p>
          <a:p>
            <a:r>
              <a:rPr lang="es-CO" sz="2400" b="1" dirty="0" smtClean="0"/>
              <a:t>Aquel que se va a purificar</a:t>
            </a:r>
            <a:r>
              <a:rPr lang="es-CO" sz="2400" dirty="0" smtClean="0"/>
              <a:t/>
            </a:r>
            <a:br>
              <a:rPr lang="es-CO" sz="2400" dirty="0" smtClean="0"/>
            </a:br>
            <a:r>
              <a:rPr lang="es-CO" sz="2400" dirty="0" smtClean="0"/>
              <a:t>   El leproso curado y purificado según el ritual era considerado como un aspirante a la iniciación. </a:t>
            </a:r>
          </a:p>
          <a:p>
            <a:r>
              <a:rPr lang="es-CO" sz="2400" dirty="0" smtClean="0"/>
              <a:t>Con este ritual ya le habían quitado el alma impura, y ahora le debían introducir una pura.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Esta es la base de todas las purificaciones, según lo muestra el salmo 51, versos 9 - 12: </a:t>
            </a:r>
          </a:p>
          <a:p>
            <a:r>
              <a:rPr lang="es-CO" sz="2400" dirty="0" smtClean="0"/>
              <a:t>"Expúrgame con hisopo y quedaré puro, lávame y quedaré más blanco que la nieve. Hazme oír gozo y alegría, para que se regocijen los huesos que abatiste. Esconde de mis pecados tu rostro y apaga todas mis iniquidades; crea en mí, oh Dios, un corazón puro, y renueva dentro de mí un espíritu recto."</a:t>
            </a:r>
          </a:p>
          <a:p>
            <a:r>
              <a:rPr lang="en-US" sz="2400" dirty="0" smtClean="0"/>
              <a:t> </a:t>
            </a:r>
          </a:p>
          <a:p>
            <a:endParaRPr lang="es-CO"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14:8</a:t>
            </a:r>
            <a:r>
              <a:rPr lang="es-CO" sz="2400" dirty="0" smtClean="0"/>
              <a:t>   </a:t>
            </a:r>
            <a:r>
              <a:rPr lang="es-CO" sz="2400" b="1" dirty="0" err="1" smtClean="0"/>
              <a:t>Vejibes</a:t>
            </a:r>
            <a:r>
              <a:rPr lang="es-CO" sz="2400" b="1" dirty="0" smtClean="0"/>
              <a:t> </a:t>
            </a:r>
            <a:r>
              <a:rPr lang="es-CO" sz="2400" b="1" dirty="0" err="1" smtClean="0"/>
              <a:t>hamitaher</a:t>
            </a:r>
            <a:r>
              <a:rPr lang="es-CO" sz="2400" b="1" dirty="0" smtClean="0"/>
              <a:t> et-</a:t>
            </a:r>
            <a:r>
              <a:rPr lang="es-CO" sz="2400" b="1" dirty="0" err="1" smtClean="0"/>
              <a:t>begadav</a:t>
            </a:r>
            <a:r>
              <a:rPr lang="es-CO" sz="2400" b="1" dirty="0" smtClean="0"/>
              <a:t> </a:t>
            </a:r>
            <a:r>
              <a:rPr lang="es-CO" sz="2400" b="1" dirty="0" err="1" smtClean="0"/>
              <a:t>vegilaj</a:t>
            </a:r>
            <a:r>
              <a:rPr lang="es-CO" sz="2400" b="1" dirty="0" smtClean="0"/>
              <a:t> et-</a:t>
            </a:r>
            <a:r>
              <a:rPr lang="es-CO" sz="2400" b="1" dirty="0" err="1" smtClean="0"/>
              <a:t>kol</a:t>
            </a:r>
            <a:r>
              <a:rPr lang="es-CO" sz="2400" b="1" dirty="0" smtClean="0"/>
              <a:t>-</a:t>
            </a:r>
            <a:r>
              <a:rPr lang="es-CO" sz="2400" b="1" dirty="0" err="1" smtClean="0"/>
              <a:t>se'aro</a:t>
            </a:r>
            <a:r>
              <a:rPr lang="es-CO" sz="2400" b="1" dirty="0" smtClean="0"/>
              <a:t> </a:t>
            </a:r>
            <a:r>
              <a:rPr lang="es-CO" sz="2400" b="1" dirty="0" err="1" smtClean="0"/>
              <a:t>verajats</a:t>
            </a:r>
            <a:r>
              <a:rPr lang="es-CO" sz="2400" b="1" dirty="0" smtClean="0"/>
              <a:t> </a:t>
            </a:r>
            <a:r>
              <a:rPr lang="es-CO" sz="2400" b="1" dirty="0" err="1" smtClean="0"/>
              <a:t>bamayim</a:t>
            </a:r>
            <a:r>
              <a:rPr lang="es-CO" sz="2400" b="1" dirty="0" smtClean="0"/>
              <a:t> </a:t>
            </a:r>
            <a:r>
              <a:rPr lang="es-CO" sz="2400" b="1" dirty="0" err="1" smtClean="0"/>
              <a:t>vetaher</a:t>
            </a:r>
            <a:r>
              <a:rPr lang="es-CO" sz="2400" b="1" dirty="0" smtClean="0"/>
              <a:t> </a:t>
            </a:r>
            <a:r>
              <a:rPr lang="es-CO" sz="2400" b="1" dirty="0" err="1" smtClean="0"/>
              <a:t>ve'ajar</a:t>
            </a:r>
            <a:r>
              <a:rPr lang="es-CO" sz="2400" b="1" dirty="0" smtClean="0"/>
              <a:t> </a:t>
            </a:r>
            <a:r>
              <a:rPr lang="es-CO" sz="2400" b="1" dirty="0" err="1" smtClean="0"/>
              <a:t>yavo</a:t>
            </a:r>
            <a:r>
              <a:rPr lang="es-CO" sz="2400" b="1" dirty="0" smtClean="0"/>
              <a:t> el-</a:t>
            </a:r>
            <a:r>
              <a:rPr lang="es-CO" sz="2400" b="1" dirty="0" err="1" smtClean="0"/>
              <a:t>hamajaneh</a:t>
            </a:r>
            <a:r>
              <a:rPr lang="es-CO" sz="2400" b="1" dirty="0" smtClean="0"/>
              <a:t> </a:t>
            </a:r>
            <a:r>
              <a:rPr lang="es-CO" sz="2400" b="1" dirty="0" err="1" smtClean="0"/>
              <a:t>veyashav</a:t>
            </a:r>
            <a:r>
              <a:rPr lang="es-CO" sz="2400" b="1" dirty="0" smtClean="0"/>
              <a:t> </a:t>
            </a:r>
            <a:r>
              <a:rPr lang="es-CO" sz="2400" b="1" dirty="0" err="1" smtClean="0"/>
              <a:t>mijuts</a:t>
            </a:r>
            <a:r>
              <a:rPr lang="es-CO" sz="2400" b="1" dirty="0" smtClean="0"/>
              <a:t> </a:t>
            </a:r>
            <a:r>
              <a:rPr lang="es-CO" sz="2400" b="1" dirty="0" err="1" smtClean="0"/>
              <a:t>le'aholo</a:t>
            </a:r>
            <a:r>
              <a:rPr lang="es-CO" sz="2400" b="1" dirty="0" smtClean="0"/>
              <a:t> </a:t>
            </a:r>
            <a:r>
              <a:rPr lang="es-CO" sz="2400" b="1" dirty="0" err="1" smtClean="0"/>
              <a:t>shiv'at</a:t>
            </a:r>
            <a:r>
              <a:rPr lang="es-CO" sz="2400" b="1" dirty="0" smtClean="0"/>
              <a:t> yamim. </a:t>
            </a:r>
          </a:p>
          <a:p>
            <a:r>
              <a:rPr lang="es-CO" sz="2400" dirty="0" smtClean="0"/>
              <a:t>Y aquél que se purifica lavará sus vestidos y rasurará todo su pelo y se bañará en agua, y quedará puro ; y después de esto podrá entrar en el campamento, y habitará </a:t>
            </a:r>
            <a:r>
              <a:rPr lang="es-CO" sz="2400" dirty="0" smtClean="0">
                <a:hlinkClick r:id="rId5"/>
              </a:rPr>
              <a:t>fuera de su tienda siete días.</a:t>
            </a:r>
            <a:r>
              <a:rPr lang="es-CO" sz="2400" dirty="0" smtClean="0"/>
              <a:t>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t>Habitará fuera de su tienda siete días</a:t>
            </a:r>
          </a:p>
          <a:p>
            <a:r>
              <a:rPr lang="es-CO" sz="2400" dirty="0" smtClean="0"/>
              <a:t>  Después de entrar en el campamento, el leproso no podía aproximarse a su esposa durante siete días (Jolín 141). </a:t>
            </a:r>
          </a:p>
          <a:p>
            <a:endParaRPr lang="es-CO" sz="2400" dirty="0" smtClean="0"/>
          </a:p>
          <a:p>
            <a:r>
              <a:rPr lang="es-CO" sz="2400" dirty="0" smtClean="0"/>
              <a:t>En el séptimo, se cortaba el pelo que estaba a la vista (cabello, bigote, barba, cejas), lavaba sus vestidos y se bañaba conforme al ritual. </a:t>
            </a:r>
          </a:p>
          <a:p>
            <a:r>
              <a:rPr lang="es-CO" sz="2400" dirty="0" smtClean="0"/>
              <a:t>Sólo después de todo esto, se consideraba curado al leproso y podía reintegrarse a su grupo.</a:t>
            </a:r>
          </a:p>
          <a:p>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14:21</a:t>
            </a:r>
            <a:r>
              <a:rPr lang="es-CO" sz="2400" dirty="0" smtClean="0"/>
              <a:t>   </a:t>
            </a:r>
            <a:r>
              <a:rPr lang="es-CO" sz="2400" b="1" dirty="0" err="1" smtClean="0"/>
              <a:t>Ve'im</a:t>
            </a:r>
            <a:r>
              <a:rPr lang="es-CO" sz="2400" b="1" dirty="0" smtClean="0"/>
              <a:t> </a:t>
            </a:r>
            <a:r>
              <a:rPr lang="es-CO" sz="2400" b="1" dirty="0" err="1" smtClean="0"/>
              <a:t>dal</a:t>
            </a:r>
            <a:r>
              <a:rPr lang="es-CO" sz="2400" b="1" dirty="0" smtClean="0"/>
              <a:t> hu </a:t>
            </a:r>
            <a:r>
              <a:rPr lang="es-CO" sz="2400" b="1" dirty="0" err="1" smtClean="0"/>
              <a:t>ve'eyn</a:t>
            </a:r>
            <a:r>
              <a:rPr lang="es-CO" sz="2400" b="1" dirty="0" smtClean="0"/>
              <a:t> </a:t>
            </a:r>
            <a:r>
              <a:rPr lang="es-CO" sz="2400" b="1" dirty="0" err="1" smtClean="0"/>
              <a:t>yado</a:t>
            </a:r>
            <a:r>
              <a:rPr lang="es-CO" sz="2400" b="1" dirty="0" smtClean="0"/>
              <a:t> </a:t>
            </a:r>
            <a:r>
              <a:rPr lang="es-CO" sz="2400" b="1" dirty="0" err="1" smtClean="0"/>
              <a:t>maseget</a:t>
            </a:r>
            <a:r>
              <a:rPr lang="es-CO" sz="2400" b="1" dirty="0" smtClean="0"/>
              <a:t> </a:t>
            </a:r>
            <a:r>
              <a:rPr lang="es-CO" sz="2400" b="1" dirty="0" err="1" smtClean="0"/>
              <a:t>velakaj</a:t>
            </a:r>
            <a:r>
              <a:rPr lang="es-CO" sz="2400" b="1" dirty="0" smtClean="0"/>
              <a:t> </a:t>
            </a:r>
            <a:r>
              <a:rPr lang="es-CO" sz="2400" b="1" dirty="0" err="1" smtClean="0"/>
              <a:t>keves</a:t>
            </a:r>
            <a:r>
              <a:rPr lang="es-CO" sz="2400" b="1" dirty="0" smtClean="0"/>
              <a:t> </a:t>
            </a:r>
            <a:r>
              <a:rPr lang="es-CO" sz="2400" b="1" dirty="0" err="1" smtClean="0"/>
              <a:t>ejad</a:t>
            </a:r>
            <a:r>
              <a:rPr lang="es-CO" sz="2400" b="1" dirty="0" smtClean="0"/>
              <a:t> </a:t>
            </a:r>
            <a:r>
              <a:rPr lang="es-CO" sz="2400" b="1" dirty="0" err="1" smtClean="0"/>
              <a:t>asham</a:t>
            </a:r>
            <a:r>
              <a:rPr lang="es-CO" sz="2400" b="1" dirty="0" smtClean="0"/>
              <a:t> </a:t>
            </a:r>
            <a:r>
              <a:rPr lang="es-CO" sz="2400" b="1" dirty="0" err="1" smtClean="0"/>
              <a:t>litnufah</a:t>
            </a:r>
            <a:r>
              <a:rPr lang="es-CO" sz="2400" b="1" dirty="0" smtClean="0"/>
              <a:t> </a:t>
            </a:r>
            <a:r>
              <a:rPr lang="es-CO" sz="2400" b="1" dirty="0" err="1" smtClean="0"/>
              <a:t>lejaper</a:t>
            </a:r>
            <a:r>
              <a:rPr lang="es-CO" sz="2400" b="1" dirty="0" smtClean="0"/>
              <a:t> </a:t>
            </a:r>
            <a:r>
              <a:rPr lang="es-CO" sz="2400" b="1" dirty="0" err="1" smtClean="0"/>
              <a:t>alav</a:t>
            </a:r>
            <a:r>
              <a:rPr lang="es-CO" sz="2400" b="1" dirty="0" smtClean="0"/>
              <a:t> </a:t>
            </a:r>
            <a:r>
              <a:rPr lang="es-CO" sz="2400" b="1" dirty="0" err="1" smtClean="0"/>
              <a:t>ve'isaron</a:t>
            </a:r>
            <a:r>
              <a:rPr lang="es-CO" sz="2400" b="1" dirty="0" smtClean="0"/>
              <a:t> </a:t>
            </a:r>
            <a:r>
              <a:rPr lang="es-CO" sz="2400" b="1" dirty="0" err="1" smtClean="0"/>
              <a:t>solet</a:t>
            </a:r>
            <a:r>
              <a:rPr lang="es-CO" sz="2400" b="1" dirty="0" smtClean="0"/>
              <a:t> </a:t>
            </a:r>
            <a:r>
              <a:rPr lang="es-CO" sz="2400" b="1" dirty="0" err="1" smtClean="0"/>
              <a:t>ejad</a:t>
            </a:r>
            <a:r>
              <a:rPr lang="es-CO" sz="2400" b="1" dirty="0" smtClean="0"/>
              <a:t> </a:t>
            </a:r>
            <a:r>
              <a:rPr lang="es-CO" sz="2400" b="1" dirty="0" err="1" smtClean="0"/>
              <a:t>balul</a:t>
            </a:r>
            <a:r>
              <a:rPr lang="es-CO" sz="2400" b="1" dirty="0" smtClean="0"/>
              <a:t> </a:t>
            </a:r>
            <a:r>
              <a:rPr lang="es-CO" sz="2400" b="1" dirty="0" err="1" smtClean="0"/>
              <a:t>bashemen</a:t>
            </a:r>
            <a:r>
              <a:rPr lang="es-CO" sz="2400" b="1" dirty="0" smtClean="0"/>
              <a:t> </a:t>
            </a:r>
            <a:r>
              <a:rPr lang="es-CO" sz="2400" b="1" dirty="0" err="1" smtClean="0"/>
              <a:t>leminjah</a:t>
            </a:r>
            <a:r>
              <a:rPr lang="es-CO" sz="2400" b="1" dirty="0" smtClean="0"/>
              <a:t> </a:t>
            </a:r>
            <a:r>
              <a:rPr lang="es-CO" sz="2400" b="1" dirty="0" err="1" smtClean="0"/>
              <a:t>velog</a:t>
            </a:r>
            <a:r>
              <a:rPr lang="es-CO" sz="2400" b="1" dirty="0" smtClean="0"/>
              <a:t> </a:t>
            </a:r>
            <a:r>
              <a:rPr lang="es-CO" sz="2400" b="1" dirty="0" err="1" smtClean="0"/>
              <a:t>shamen</a:t>
            </a:r>
            <a:r>
              <a:rPr lang="es-CO" sz="2400" b="1" dirty="0" smtClean="0"/>
              <a:t>. </a:t>
            </a:r>
          </a:p>
          <a:p>
            <a:r>
              <a:rPr lang="es-CO" sz="2400" dirty="0" smtClean="0"/>
              <a:t>Mas </a:t>
            </a:r>
            <a:r>
              <a:rPr lang="es-CO" sz="2400" dirty="0" smtClean="0">
                <a:hlinkClick r:id="rId5"/>
              </a:rPr>
              <a:t>si fuere pobre  </a:t>
            </a:r>
            <a:r>
              <a:rPr lang="es-CO" sz="2400" dirty="0" smtClean="0"/>
              <a:t>y sus recursos no alcanzaran a tanto, tomará un cordero como ofrenda por la culpa, como ofrenda de tenufá, para hacer expiación por él; y la décima parte de una efá de flor de harina de trigo mezclada con aceite, para ofrenda </a:t>
            </a:r>
            <a:r>
              <a:rPr lang="en-US" sz="2400" dirty="0" smtClean="0"/>
              <a:t>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t>Mas si fuera pobre</a:t>
            </a:r>
            <a:r>
              <a:rPr lang="es-CO" sz="2400" dirty="0" smtClean="0"/>
              <a:t/>
            </a:r>
            <a:br>
              <a:rPr lang="es-CO" sz="2400" dirty="0" smtClean="0"/>
            </a:br>
            <a:r>
              <a:rPr lang="es-CO" sz="2400" dirty="0" smtClean="0"/>
              <a:t>   La ceremonia de reintegración del leproso curado consistía en esto: </a:t>
            </a:r>
          </a:p>
          <a:p>
            <a:r>
              <a:rPr lang="es-CO" sz="2400" dirty="0" smtClean="0"/>
              <a:t>En el octavo día, el antiguo leproso traía su sacrificio, que eran dos corderos sin defecto, una oveja de un año, sin defecto, tres décimas partes de una efá de flor de harina de trigo mezclada con aceite, con  ofrenda vegetal, y un log de aceite. </a:t>
            </a:r>
          </a:p>
          <a:p>
            <a:r>
              <a:rPr lang="es-CO" sz="2400" dirty="0" smtClean="0"/>
              <a:t>Y si era pobre, traía un solo cordero y dos tórtolas o dos palomos, realizando con esto la ceremonia de reintegración.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La purificación del leproso simbolizaba el hecho de quitar de él su antigua costumbre de vida pecaminosa, e inculcarle en su lugar una vida nueva y pura. </a:t>
            </a:r>
          </a:p>
          <a:p>
            <a:r>
              <a:rPr lang="es-CO" sz="2400" dirty="0" smtClean="0"/>
              <a:t>Esto equivalía a una muerte seguida de resurrección, según lo comparó Yehoram, rey de Israel: "¿Acaso soy yo Dios, con poder de matar y dar la vida, para que éste me envíe un hombre a fin de que yo le cure de su lepra? " (2 Reyes 5, 7).</a:t>
            </a:r>
          </a:p>
          <a:p>
            <a:endParaRPr lang="en-US" sz="2400" dirty="0" smtClean="0"/>
          </a:p>
          <a:p>
            <a:r>
              <a:rPr lang="es-CO" sz="2400" b="1" dirty="0" smtClean="0"/>
              <a:t>La Lepra de Naamán</a:t>
            </a:r>
            <a:endParaRPr lang="es-CO" sz="2400" b="1"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14:34</a:t>
            </a:r>
            <a:r>
              <a:rPr lang="es-CO" sz="2400" dirty="0" smtClean="0"/>
              <a:t>   </a:t>
            </a:r>
            <a:r>
              <a:rPr lang="es-CO" sz="2400" b="1" dirty="0" smtClean="0"/>
              <a:t>Ki </a:t>
            </a:r>
            <a:r>
              <a:rPr lang="es-CO" sz="2400" b="1" dirty="0" err="1" smtClean="0"/>
              <a:t>tavo'u</a:t>
            </a:r>
            <a:r>
              <a:rPr lang="es-CO" sz="2400" b="1" dirty="0" smtClean="0"/>
              <a:t> el-</a:t>
            </a:r>
            <a:r>
              <a:rPr lang="es-CO" sz="2400" b="1" dirty="0" err="1" smtClean="0"/>
              <a:t>erets</a:t>
            </a:r>
            <a:r>
              <a:rPr lang="es-CO" sz="2400" b="1" dirty="0" smtClean="0"/>
              <a:t> </a:t>
            </a:r>
            <a:r>
              <a:rPr lang="es-CO" sz="2400" b="1" dirty="0" err="1" smtClean="0"/>
              <a:t>Kena'an</a:t>
            </a:r>
            <a:r>
              <a:rPr lang="es-CO" sz="2400" b="1" dirty="0" smtClean="0"/>
              <a:t> asher </a:t>
            </a:r>
            <a:r>
              <a:rPr lang="es-CO" sz="2400" b="1" dirty="0" err="1" smtClean="0"/>
              <a:t>ani</a:t>
            </a:r>
            <a:r>
              <a:rPr lang="es-CO" sz="2400" b="1" dirty="0" smtClean="0"/>
              <a:t> noten </a:t>
            </a:r>
            <a:r>
              <a:rPr lang="es-CO" sz="2400" b="1" dirty="0" err="1" smtClean="0"/>
              <a:t>lajem</a:t>
            </a:r>
            <a:r>
              <a:rPr lang="es-CO" sz="2400" b="1" dirty="0" smtClean="0"/>
              <a:t> </a:t>
            </a:r>
            <a:r>
              <a:rPr lang="es-CO" sz="2400" b="1" dirty="0" err="1" smtClean="0"/>
              <a:t>la'ajuzah</a:t>
            </a:r>
            <a:r>
              <a:rPr lang="es-CO" sz="2400" b="1" dirty="0" smtClean="0"/>
              <a:t> </a:t>
            </a:r>
            <a:r>
              <a:rPr lang="es-CO" sz="2400" b="1" dirty="0" err="1" smtClean="0"/>
              <a:t>venatati</a:t>
            </a:r>
            <a:r>
              <a:rPr lang="es-CO" sz="2400" b="1" dirty="0" smtClean="0"/>
              <a:t> </a:t>
            </a:r>
            <a:r>
              <a:rPr lang="es-CO" sz="2400" b="1" dirty="0" err="1" smtClean="0"/>
              <a:t>nega</a:t>
            </a:r>
            <a:r>
              <a:rPr lang="es-CO" sz="2400" b="1" dirty="0" smtClean="0"/>
              <a:t> </a:t>
            </a:r>
            <a:r>
              <a:rPr lang="es-CO" sz="2400" b="1" dirty="0" err="1" smtClean="0"/>
              <a:t>tsara'at</a:t>
            </a:r>
            <a:r>
              <a:rPr lang="es-CO" sz="2400" b="1" dirty="0" smtClean="0"/>
              <a:t> </a:t>
            </a:r>
            <a:r>
              <a:rPr lang="es-CO" sz="2400" b="1" dirty="0" err="1" smtClean="0"/>
              <a:t>beveyt</a:t>
            </a:r>
            <a:r>
              <a:rPr lang="es-CO" sz="2400" b="1" dirty="0" smtClean="0"/>
              <a:t> </a:t>
            </a:r>
            <a:r>
              <a:rPr lang="es-CO" sz="2400" b="1" dirty="0" err="1" smtClean="0"/>
              <a:t>erets</a:t>
            </a:r>
            <a:r>
              <a:rPr lang="es-CO" sz="2400" b="1" dirty="0" smtClean="0"/>
              <a:t> </a:t>
            </a:r>
            <a:r>
              <a:rPr lang="es-CO" sz="2400" b="1" dirty="0" err="1" smtClean="0"/>
              <a:t>ajuzatjem</a:t>
            </a:r>
            <a:r>
              <a:rPr lang="es-CO" sz="2400" b="1" dirty="0" smtClean="0"/>
              <a:t>.</a:t>
            </a:r>
          </a:p>
          <a:p>
            <a:r>
              <a:rPr lang="es-CO" sz="2400" dirty="0" smtClean="0"/>
              <a:t> Cuando hubiereis entrado en la tierra de Canaán que os daré en posesión, pondré llaga de lepra </a:t>
            </a:r>
            <a:r>
              <a:rPr lang="es-CO" sz="2400" dirty="0" smtClean="0">
                <a:hlinkClick r:id="rId5"/>
              </a:rPr>
              <a:t>en (algunas) casas de la tierra de vuestra posesión;</a:t>
            </a:r>
            <a:r>
              <a:rPr lang="es-CO" sz="2400" dirty="0" smtClean="0"/>
              <a:t> </a:t>
            </a:r>
          </a:p>
          <a:p>
            <a:r>
              <a:rPr lang="es-CO" sz="2400" b="1" dirty="0" smtClean="0"/>
              <a:t>En algunas casas de la Tierra de tu posesión</a:t>
            </a:r>
            <a:r>
              <a:rPr lang="es-CO" sz="2400" dirty="0" smtClean="0"/>
              <a:t/>
            </a:r>
            <a:br>
              <a:rPr lang="es-CO" sz="2400" dirty="0" smtClean="0"/>
            </a:br>
            <a:r>
              <a:rPr lang="es-CO" sz="2400" dirty="0" smtClean="0"/>
              <a:t>   "Cuando hubieres entrado en la tierra de Canaán, pondré llaga de lepra en algunas) casas de la tierra de vuestra posesión"</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El Midrash (Vayikrá Rabá) afirma que esto constituía una buena noticia para los israelitas' pues los emoreos solían esconder sus tesoros en las paredes de sus casas, y estas eran atacadas por manchas que denunciaban los lugares de los tesoros escondidos. </a:t>
            </a:r>
          </a:p>
          <a:p>
            <a:r>
              <a:rPr lang="es-CO" sz="2400" dirty="0" smtClean="0"/>
              <a:t>Cuando aparecían indicios de lepra en una casa, el Kohén ordenaba que la desocupasen de todo lo que había en ella antes de entrar, a fin de examinar bien la llaga.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Desde el momento en que el Kohén declaraba la casa impura, todo lo que había en ella: muebles, ropas, etc. se consideraba impuro. </a:t>
            </a:r>
          </a:p>
          <a:p>
            <a:r>
              <a:rPr lang="es-CO" sz="2400" dirty="0" smtClean="0"/>
              <a:t>Si después de haber revocado la casa, el cohen veía que no aparecían manchas nuevamente, la purificaba como se hacía para la purificación del leproso, tomando dos pajaritos, madera de cedro, etc. (versos 49 - 53).</a:t>
            </a:r>
            <a:endParaRPr lang="es-CO"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15:11</a:t>
            </a:r>
            <a:r>
              <a:rPr lang="es-CO" sz="2400" dirty="0" smtClean="0"/>
              <a:t>  </a:t>
            </a:r>
            <a:r>
              <a:rPr lang="es-CO" sz="2400" b="1" dirty="0" err="1" smtClean="0"/>
              <a:t>Vejol</a:t>
            </a:r>
            <a:r>
              <a:rPr lang="es-CO" sz="2400" b="1" dirty="0" smtClean="0"/>
              <a:t>-asher </a:t>
            </a:r>
            <a:r>
              <a:rPr lang="es-CO" sz="2400" b="1" dirty="0" err="1" smtClean="0"/>
              <a:t>yiga</a:t>
            </a:r>
            <a:r>
              <a:rPr lang="es-CO" sz="2400" b="1" dirty="0" smtClean="0"/>
              <a:t> </a:t>
            </a:r>
            <a:r>
              <a:rPr lang="es-CO" sz="2400" b="1" dirty="0" err="1" smtClean="0"/>
              <a:t>bo</a:t>
            </a:r>
            <a:r>
              <a:rPr lang="es-CO" sz="2400" b="1" dirty="0" smtClean="0"/>
              <a:t> </a:t>
            </a:r>
            <a:r>
              <a:rPr lang="es-CO" sz="2400" b="1" dirty="0" err="1" smtClean="0"/>
              <a:t>hazav</a:t>
            </a:r>
            <a:r>
              <a:rPr lang="es-CO" sz="2400" b="1" dirty="0" smtClean="0"/>
              <a:t> </a:t>
            </a:r>
            <a:r>
              <a:rPr lang="es-CO" sz="2400" b="1" dirty="0" err="1" smtClean="0"/>
              <a:t>veyadav</a:t>
            </a:r>
            <a:r>
              <a:rPr lang="es-CO" sz="2400" b="1" dirty="0" smtClean="0"/>
              <a:t> lo-</a:t>
            </a:r>
            <a:r>
              <a:rPr lang="es-CO" sz="2400" b="1" dirty="0" err="1" smtClean="0"/>
              <a:t>shataf</a:t>
            </a:r>
            <a:r>
              <a:rPr lang="es-CO" sz="2400" b="1" dirty="0" smtClean="0"/>
              <a:t> </a:t>
            </a:r>
            <a:r>
              <a:rPr lang="es-CO" sz="2400" b="1" dirty="0" err="1" smtClean="0"/>
              <a:t>bamayim</a:t>
            </a:r>
            <a:r>
              <a:rPr lang="es-CO" sz="2400" b="1" dirty="0" smtClean="0"/>
              <a:t> </a:t>
            </a:r>
            <a:r>
              <a:rPr lang="es-CO" sz="2400" b="1" dirty="0" err="1" smtClean="0"/>
              <a:t>vejibes</a:t>
            </a:r>
            <a:r>
              <a:rPr lang="es-CO" sz="2400" b="1" dirty="0" smtClean="0"/>
              <a:t> </a:t>
            </a:r>
            <a:r>
              <a:rPr lang="es-CO" sz="2400" b="1" dirty="0" err="1" smtClean="0"/>
              <a:t>begadav</a:t>
            </a:r>
            <a:r>
              <a:rPr lang="es-CO" sz="2400" b="1" dirty="0" smtClean="0"/>
              <a:t> </a:t>
            </a:r>
            <a:r>
              <a:rPr lang="es-CO" sz="2400" b="1" dirty="0" err="1" smtClean="0"/>
              <a:t>verajats</a:t>
            </a:r>
            <a:r>
              <a:rPr lang="es-CO" sz="2400" b="1" dirty="0" smtClean="0"/>
              <a:t> </a:t>
            </a:r>
            <a:r>
              <a:rPr lang="es-CO" sz="2400" b="1" dirty="0" err="1" smtClean="0"/>
              <a:t>bamayim</a:t>
            </a:r>
            <a:r>
              <a:rPr lang="es-CO" sz="2400" b="1" dirty="0" smtClean="0"/>
              <a:t> </a:t>
            </a:r>
            <a:r>
              <a:rPr lang="es-CO" sz="2400" b="1" dirty="0" err="1" smtClean="0"/>
              <a:t>vetame</a:t>
            </a:r>
            <a:r>
              <a:rPr lang="es-CO" sz="2400" b="1" dirty="0" smtClean="0"/>
              <a:t> ad-</a:t>
            </a:r>
            <a:r>
              <a:rPr lang="es-CO" sz="2400" b="1" dirty="0" err="1" smtClean="0"/>
              <a:t>ha'arev</a:t>
            </a:r>
            <a:r>
              <a:rPr lang="es-CO" sz="2400" b="1" dirty="0" smtClean="0"/>
              <a:t>. </a:t>
            </a:r>
          </a:p>
          <a:p>
            <a:r>
              <a:rPr lang="es-CO" sz="2400" dirty="0" smtClean="0"/>
              <a:t>Y todo aquel a quien tocare el que padece flujo, antes de </a:t>
            </a:r>
            <a:r>
              <a:rPr lang="es-CO" sz="2400" dirty="0" smtClean="0">
                <a:hlinkClick r:id="rId5"/>
              </a:rPr>
              <a:t>haberse restregado las manos con agua, </a:t>
            </a:r>
            <a:r>
              <a:rPr lang="es-CO" sz="2400" dirty="0" smtClean="0"/>
              <a:t>lavará sus vestidos y se bañará en agua, y quedará impuro hasta la tarde.</a:t>
            </a:r>
          </a:p>
          <a:p>
            <a:r>
              <a:rPr lang="es-CO" sz="2400" b="1" dirty="0" smtClean="0"/>
              <a:t>Antes de haberse restregado las manos con agua</a:t>
            </a:r>
            <a:r>
              <a:rPr lang="es-CO" sz="2400" dirty="0" smtClean="0"/>
              <a:t/>
            </a:r>
            <a:br>
              <a:rPr lang="es-CO" sz="2400" dirty="0" smtClean="0"/>
            </a:br>
            <a:r>
              <a:rPr lang="es-CO" sz="2400" dirty="0" smtClean="0"/>
              <a:t>   Esto quiere decir "sin haber hecho antes la inmersión de su cuerpo en agua", lo que se llama tevilá.</a:t>
            </a:r>
          </a:p>
          <a:p>
            <a:endParaRPr lang="es-CO"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15:15</a:t>
            </a:r>
            <a:r>
              <a:rPr lang="es-CO" sz="2400" dirty="0" smtClean="0"/>
              <a:t>   </a:t>
            </a:r>
            <a:r>
              <a:rPr lang="es-CO" sz="2400" b="1" dirty="0" err="1" smtClean="0"/>
              <a:t>Ve'asah</a:t>
            </a:r>
            <a:r>
              <a:rPr lang="es-CO" sz="2400" b="1" dirty="0" smtClean="0"/>
              <a:t> </a:t>
            </a:r>
            <a:r>
              <a:rPr lang="es-CO" sz="2400" b="1" dirty="0" err="1" smtClean="0"/>
              <a:t>otam</a:t>
            </a:r>
            <a:r>
              <a:rPr lang="es-CO" sz="2400" b="1" dirty="0" smtClean="0"/>
              <a:t> </a:t>
            </a:r>
            <a:r>
              <a:rPr lang="es-CO" sz="2400" b="1" dirty="0" err="1" smtClean="0"/>
              <a:t>hakohen</a:t>
            </a:r>
            <a:r>
              <a:rPr lang="es-CO" sz="2400" b="1" dirty="0" smtClean="0"/>
              <a:t> </a:t>
            </a:r>
            <a:r>
              <a:rPr lang="es-CO" sz="2400" b="1" dirty="0" err="1" smtClean="0"/>
              <a:t>ejad</a:t>
            </a:r>
            <a:r>
              <a:rPr lang="es-CO" sz="2400" b="1" dirty="0" smtClean="0"/>
              <a:t> </a:t>
            </a:r>
            <a:r>
              <a:rPr lang="es-CO" sz="2400" b="1" dirty="0" err="1" smtClean="0"/>
              <a:t>jatat</a:t>
            </a:r>
            <a:r>
              <a:rPr lang="es-CO" sz="2400" b="1" dirty="0" smtClean="0"/>
              <a:t> </a:t>
            </a:r>
            <a:r>
              <a:rPr lang="es-CO" sz="2400" b="1" dirty="0" err="1" smtClean="0"/>
              <a:t>veha'ejad</a:t>
            </a:r>
            <a:r>
              <a:rPr lang="es-CO" sz="2400" b="1" dirty="0" smtClean="0"/>
              <a:t> </a:t>
            </a:r>
            <a:r>
              <a:rPr lang="es-CO" sz="2400" b="1" dirty="0" err="1" smtClean="0"/>
              <a:t>olah</a:t>
            </a:r>
            <a:r>
              <a:rPr lang="es-CO" sz="2400" b="1" dirty="0" smtClean="0"/>
              <a:t> </a:t>
            </a:r>
            <a:r>
              <a:rPr lang="es-CO" sz="2400" b="1" dirty="0" err="1" smtClean="0"/>
              <a:t>vejiper</a:t>
            </a:r>
            <a:r>
              <a:rPr lang="es-CO" sz="2400" b="1" dirty="0" smtClean="0"/>
              <a:t> </a:t>
            </a:r>
            <a:r>
              <a:rPr lang="es-CO" sz="2400" b="1" dirty="0" err="1" smtClean="0"/>
              <a:t>alav</a:t>
            </a:r>
            <a:r>
              <a:rPr lang="es-CO" sz="2400" b="1" dirty="0" smtClean="0"/>
              <a:t> </a:t>
            </a:r>
            <a:r>
              <a:rPr lang="es-CO" sz="2400" b="1" dirty="0" err="1" smtClean="0"/>
              <a:t>hakohen</a:t>
            </a:r>
            <a:r>
              <a:rPr lang="es-CO" sz="2400" b="1" dirty="0" smtClean="0"/>
              <a:t> </a:t>
            </a:r>
            <a:r>
              <a:rPr lang="es-CO" sz="2400" b="1" dirty="0" err="1" smtClean="0"/>
              <a:t>lifney</a:t>
            </a:r>
            <a:r>
              <a:rPr lang="es-CO" sz="2400" b="1" dirty="0" smtClean="0"/>
              <a:t> Adonay </a:t>
            </a:r>
            <a:r>
              <a:rPr lang="es-CO" sz="2400" b="1" dirty="0" err="1" smtClean="0"/>
              <a:t>mizovo</a:t>
            </a:r>
            <a:r>
              <a:rPr lang="es-CO" sz="2400" b="1" dirty="0" smtClean="0"/>
              <a:t>. </a:t>
            </a:r>
          </a:p>
          <a:p>
            <a:r>
              <a:rPr lang="es-CO" sz="2400" dirty="0" smtClean="0"/>
              <a:t>y el sacerdote los ofrecerá, el uno </a:t>
            </a:r>
            <a:r>
              <a:rPr lang="es-CO" sz="2400" dirty="0" smtClean="0">
                <a:hlinkClick r:id="rId5"/>
              </a:rPr>
              <a:t>para ofrenda por el pecado</a:t>
            </a:r>
            <a:r>
              <a:rPr lang="es-CO" sz="2400" dirty="0" smtClean="0"/>
              <a:t> y el otro para holocausto; y el sacerdote hará expiación por él ante el Eterno, a causa de su flujo. </a:t>
            </a:r>
          </a:p>
          <a:p>
            <a:r>
              <a:rPr lang="es-CO" sz="2400" b="1" dirty="0" smtClean="0"/>
              <a:t>Uno para ofrenda por el pecado</a:t>
            </a:r>
            <a:r>
              <a:rPr lang="es-CO" sz="2400" dirty="0" smtClean="0"/>
              <a:t/>
            </a:r>
            <a:br>
              <a:rPr lang="es-CO" sz="2400" dirty="0" smtClean="0"/>
            </a:br>
            <a:r>
              <a:rPr lang="es-CO" sz="2400" dirty="0" smtClean="0"/>
              <a:t>  La Toráh habla en este capítulo de dos clases de flujos genitales: uno que proviene de enfermedades, y otro del funcionamiento normal del organismo. </a:t>
            </a:r>
          </a:p>
          <a:p>
            <a:r>
              <a:rPr lang="es-CO" sz="2400" dirty="0" smtClean="0"/>
              <a:t>En los dos casos, la Toráh exige medidas de higiene y, sobre todo, de purificación moral.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En el primer caso, resultado por lo general de una conducta desarreglada y viciosa, exigía además de la purificación, hacer el sacrificio de dos tórtolas o dos palominos: uno como ofrenda por el pecado y otro como holocausto. </a:t>
            </a:r>
          </a:p>
          <a:p>
            <a:r>
              <a:rPr lang="es-CO" sz="2400" dirty="0" smtClean="0"/>
              <a:t>En el segundo caso, que proviene de los contactos sexuales normales, la Toráh exige sólo purificación, pues la función de estos órganos que constituyen frecuentemente la causa de tanta corrupción e inmoralidad, deben ser tratados con mucha precaución y pureza, cosas que no fueran recomendadas en las otras funciones fisiológicas de nuestro organismo.</a:t>
            </a:r>
          </a:p>
          <a:p>
            <a:endParaRPr lang="es-CO" sz="2400" b="1"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b="1" dirty="0" smtClean="0">
                <a:hlinkClick r:id="rId4"/>
              </a:rPr>
              <a:t>15:22</a:t>
            </a:r>
            <a:r>
              <a:rPr lang="es-CO" sz="2400" dirty="0" smtClean="0"/>
              <a:t>   </a:t>
            </a:r>
            <a:r>
              <a:rPr lang="es-CO" sz="2400" b="1" dirty="0" err="1" smtClean="0"/>
              <a:t>Vejol-hanogea</a:t>
            </a:r>
            <a:r>
              <a:rPr lang="es-CO" sz="2400" b="1" dirty="0" smtClean="0"/>
              <a:t> </a:t>
            </a:r>
            <a:r>
              <a:rPr lang="es-CO" sz="2400" b="1" dirty="0" err="1" smtClean="0"/>
              <a:t>bejol-kli</a:t>
            </a:r>
            <a:r>
              <a:rPr lang="es-CO" sz="2400" b="1" dirty="0" smtClean="0"/>
              <a:t> asher-</a:t>
            </a:r>
            <a:r>
              <a:rPr lang="es-CO" sz="2400" b="1" dirty="0" err="1" smtClean="0"/>
              <a:t>teshev</a:t>
            </a:r>
            <a:r>
              <a:rPr lang="es-CO" sz="2400" b="1" dirty="0" smtClean="0"/>
              <a:t> </a:t>
            </a:r>
            <a:r>
              <a:rPr lang="es-CO" sz="2400" b="1" dirty="0" err="1" smtClean="0"/>
              <a:t>alav</a:t>
            </a:r>
            <a:r>
              <a:rPr lang="es-CO" sz="2400" b="1" dirty="0" smtClean="0"/>
              <a:t> </a:t>
            </a:r>
            <a:r>
              <a:rPr lang="es-CO" sz="2400" b="1" dirty="0" err="1" smtClean="0"/>
              <a:t>yejabes</a:t>
            </a:r>
            <a:r>
              <a:rPr lang="es-CO" sz="2400" b="1" dirty="0" smtClean="0"/>
              <a:t> </a:t>
            </a:r>
            <a:r>
              <a:rPr lang="es-CO" sz="2400" b="1" dirty="0" err="1" smtClean="0"/>
              <a:t>begadav</a:t>
            </a:r>
            <a:r>
              <a:rPr lang="es-CO" sz="2400" b="1" dirty="0" smtClean="0"/>
              <a:t> </a:t>
            </a:r>
            <a:r>
              <a:rPr lang="es-CO" sz="2400" b="1" dirty="0" err="1" smtClean="0"/>
              <a:t>verajats</a:t>
            </a:r>
            <a:r>
              <a:rPr lang="es-CO" sz="2400" b="1" dirty="0" smtClean="0"/>
              <a:t> </a:t>
            </a:r>
            <a:r>
              <a:rPr lang="es-CO" sz="2400" b="1" dirty="0" err="1" smtClean="0"/>
              <a:t>bamayim</a:t>
            </a:r>
            <a:r>
              <a:rPr lang="es-CO" sz="2400" b="1" dirty="0" smtClean="0"/>
              <a:t> </a:t>
            </a:r>
            <a:r>
              <a:rPr lang="es-CO" sz="2400" b="1" dirty="0" err="1" smtClean="0"/>
              <a:t>vetame</a:t>
            </a:r>
            <a:r>
              <a:rPr lang="es-CO" sz="2400" b="1" dirty="0" smtClean="0"/>
              <a:t> ad-</a:t>
            </a:r>
            <a:r>
              <a:rPr lang="es-CO" sz="2400" b="1" dirty="0" err="1" smtClean="0"/>
              <a:t>ha'arev</a:t>
            </a:r>
            <a:r>
              <a:rPr lang="es-CO" sz="2400" b="1" dirty="0" smtClean="0"/>
              <a:t>. </a:t>
            </a:r>
          </a:p>
          <a:p>
            <a:r>
              <a:rPr lang="es-CO" sz="2400" dirty="0" smtClean="0"/>
              <a:t>Y todo aquél que tocare cualquier objeto en que ella se haya sentado, lavará sus vestidos y se bañará en agua, y </a:t>
            </a:r>
            <a:r>
              <a:rPr lang="es-CO" sz="2400" dirty="0" smtClean="0">
                <a:hlinkClick r:id="rId5"/>
              </a:rPr>
              <a:t>quedará impuro hasta la tarde.</a:t>
            </a:r>
            <a:r>
              <a:rPr lang="es-CO" sz="2400" dirty="0" smtClean="0"/>
              <a:t> </a:t>
            </a:r>
          </a:p>
          <a:p>
            <a:r>
              <a:rPr lang="es-CO" sz="2400" b="1" dirty="0" smtClean="0"/>
              <a:t>Quedará impuro hasta la tarde</a:t>
            </a:r>
            <a:r>
              <a:rPr lang="es-CO" sz="2400" dirty="0" smtClean="0"/>
              <a:t/>
            </a:r>
            <a:br>
              <a:rPr lang="es-CO" sz="2400" dirty="0" smtClean="0"/>
            </a:br>
            <a:r>
              <a:rPr lang="es-CO" sz="2400" dirty="0" smtClean="0"/>
              <a:t>   Los términos </a:t>
            </a:r>
            <a:r>
              <a:rPr lang="es-CO" sz="2400" b="1" dirty="0" smtClean="0"/>
              <a:t>Tahor</a:t>
            </a:r>
            <a:r>
              <a:rPr lang="es-CO" sz="2400" dirty="0" smtClean="0"/>
              <a:t> (puro) y </a:t>
            </a:r>
            <a:r>
              <a:rPr lang="es-CO" sz="2400" b="1" dirty="0" smtClean="0"/>
              <a:t>tamé</a:t>
            </a:r>
            <a:r>
              <a:rPr lang="es-CO" sz="2400" dirty="0" smtClean="0"/>
              <a:t> (impuro), no corresponden al significado que se les atribuye, esto es, de limpio y sucio o inmundo.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Para pasar del estado </a:t>
            </a:r>
            <a:r>
              <a:rPr lang="es-CO" sz="2400" b="1" dirty="0" smtClean="0"/>
              <a:t>tamé</a:t>
            </a:r>
            <a:r>
              <a:rPr lang="es-CO" sz="2400" dirty="0" smtClean="0"/>
              <a:t> al de </a:t>
            </a:r>
            <a:r>
              <a:rPr lang="es-CO" sz="2400" b="1" dirty="0" smtClean="0"/>
              <a:t>tahor</a:t>
            </a:r>
            <a:r>
              <a:rPr lang="es-CO" sz="2400" dirty="0" smtClean="0"/>
              <a:t>, se necesita generalmente hacer una inmersión en agua (tevilá) no con la simple intención de limpiar la suciedad o inmundicia, pues aun en los casos sencillos de impureza se exige, además de la inmersión, un tiempo fijado como necesario para purificarse. </a:t>
            </a:r>
          </a:p>
          <a:p>
            <a:r>
              <a:rPr lang="es-CO" sz="2400" dirty="0" smtClean="0"/>
              <a:t>De igual modo, el agua de la tevilá, además de ser limpia, debe provenir de una fuente o manantial de aguas corrientes, llamadas en hebreo </a:t>
            </a:r>
            <a:r>
              <a:rPr lang="es-CO" sz="2400" b="1" dirty="0" smtClean="0"/>
              <a:t>mayim jayim (aguas vivas). </a:t>
            </a:r>
            <a:r>
              <a:rPr lang="en-US" sz="2400" b="1"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i="1" dirty="0" smtClean="0"/>
              <a:t>Haftará para Shabat Hagadol: </a:t>
            </a:r>
            <a:endParaRPr lang="es-CO" sz="2400" dirty="0" smtClean="0"/>
          </a:p>
          <a:p>
            <a:r>
              <a:rPr lang="es-CO" sz="2400" dirty="0" smtClean="0"/>
              <a:t>El Shabat inmediatamente anterior a Pesaj se lo llama Shabat Hagadol - o El Gran Shabat. </a:t>
            </a:r>
          </a:p>
          <a:p>
            <a:r>
              <a:rPr lang="es-CO" sz="2400" dirty="0" smtClean="0"/>
              <a:t>Conmemora el dia en Egipto que cada judío tomó una oveja, la deidad egipcia, la ataron al lado de sus camas, informándole a los egipcios que su dios iba a ser pronto una ofrenda a Hashem. </a:t>
            </a:r>
          </a:p>
          <a:p>
            <a:r>
              <a:rPr lang="es-CO" sz="2400" dirty="0" smtClean="0"/>
              <a:t>A pesar de su furia, los egipcios no podían hacer nada, aunque los judíos no lo sabían en ese momento. </a:t>
            </a:r>
          </a:p>
          <a:p>
            <a:r>
              <a:rPr lang="es-CO" sz="2400" dirty="0" smtClean="0"/>
              <a:t>Los judíos actuaron con total confianza en Hashem y Moshé, Su profeta.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Es por esto que el Shabat inmediatamente anterior a la primera redención fue un dia en que la fe del Pueblo Judío fue recompensada con la protección de Hashem.</a:t>
            </a:r>
          </a:p>
          <a:p>
            <a:r>
              <a:rPr lang="es-CO" sz="2400" dirty="0" smtClean="0"/>
              <a:t>Cuando el pueblo judío estaba a punto de partir de Egipto, Dios les ordenó que tomaran un cordero, objeto de adoración de los egipcios, y lo llevaran por las calles a sus casas.</a:t>
            </a:r>
          </a:p>
          <a:p>
            <a:r>
              <a:rPr lang="es-CO" sz="2400" dirty="0" smtClean="0"/>
              <a:t>Ellos ataron el cordero a los postes de las camas, y tres días más tarde ese mismo cordero fue empleado para la ofrenda de Pesaj.</a:t>
            </a:r>
            <a:endParaRPr lang="es-CO" sz="24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Su sangre se usó para marcar las puertas y los dinteles, para que Dios salteara los hogares judíos, y el propio cordero fue comido aquel primer Seder, la misma noche que el pueblo salió de Egipto.</a:t>
            </a:r>
          </a:p>
          <a:p>
            <a:r>
              <a:rPr lang="es-CO" sz="2400" dirty="0" smtClean="0"/>
              <a:t>Se imaginan que un Judío se presente en el centro de la Plaza de la Basílica de San Pedro en Roma, cargando una cruz de madera con una estatua del crucificado y en medio de los miles de cristianos visitantes declararles con voz al cuello y machete en mano que va a destruir a ese crucifijo y la figura en él porque se lo ordenó el Dios de Israel y acto seguido destroce el símbolo de los cristianos? Pues bien, eso fue lo que hicieron los Judíos en todas las ciudades de Egipto demostrando a Dios que creían a Sus palabras.</a:t>
            </a:r>
            <a:endParaRPr lang="es-CO" sz="2400"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En Shabat, el diez de Nisán, los egipcios vieron que los judíos llevaban corderos por la calle y les preguntaron: "¿Para qué es el cordero?" Los judíos respondieron: "Vamos a sacrificarlo como la ofrenda de Pesaj, tal como nos ordenó Dios". Se podrán imaginar cómo se sintieron los egipcios, al ver que su dios era conducido por la calle y luego atado al poste de la cama! </a:t>
            </a:r>
          </a:p>
          <a:p>
            <a:r>
              <a:rPr lang="es-CO" sz="2400" dirty="0" smtClean="0"/>
              <a:t>Sin embargo, por milagro se evitó que los egipcios atacaran a los judíos. </a:t>
            </a:r>
          </a:p>
          <a:p>
            <a:r>
              <a:rPr lang="es-CO" sz="2400" dirty="0" smtClean="0"/>
              <a:t>Hicieron rechinar los dientes de furia, pero no pronunciaron palabra. Y ése es el milagro que se conmemora en el Shabat que precede a Pesaj: el Shabat ha Gadol.</a:t>
            </a:r>
            <a:endParaRPr lang="es-CO" sz="24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¿Qué es lo que tiene de "grande" el "Gran Shabat"?</a:t>
            </a:r>
          </a:p>
          <a:p>
            <a:r>
              <a:rPr lang="es-CO" sz="2400" dirty="0" smtClean="0"/>
              <a:t>El Shabat antes de Pesaj se llama el "Gran Shabat", a causa del milagro que ocurrió el 10 de Nisán).</a:t>
            </a:r>
          </a:p>
          <a:p>
            <a:r>
              <a:rPr lang="es-CO" sz="2400" dirty="0" smtClean="0"/>
              <a:t>Pero ¿por qué este milagro se conecta con el Shabat?</a:t>
            </a:r>
          </a:p>
          <a:p>
            <a:r>
              <a:rPr lang="es-CO" sz="2400" dirty="0" smtClean="0"/>
              <a:t>Por ejemplo, la fiesta de Shavuot se celebra el día que caiga el 6 de Siván, no importa qué día de la semana sea. </a:t>
            </a:r>
          </a:p>
          <a:p>
            <a:r>
              <a:rPr lang="es-CO" sz="2400" dirty="0" smtClean="0"/>
              <a:t>Lo mismo ocurre con Janucá, que siempre comienza el 25 de Kislev, cualquiera sea el día de la semana en que caiga.</a:t>
            </a:r>
          </a:p>
          <a:p>
            <a:r>
              <a:rPr lang="es-CO" sz="2400" dirty="0" smtClean="0"/>
              <a:t> ¿Por qué este milagro se relaciona con el Shabat, en vez de con la fecha del calendario en que tuvo lugar?</a:t>
            </a:r>
            <a:endParaRPr lang="es-CO" sz="2400" dirty="0"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Es sabido que en Shabat se suspendían todas las plagas de Egipto. </a:t>
            </a:r>
          </a:p>
          <a:p>
            <a:r>
              <a:rPr lang="es-CO" sz="2400" dirty="0" smtClean="0"/>
              <a:t>Los ríos sangrientos volvían a fluir con agua; las ranas dejaban de invadir las casas. </a:t>
            </a:r>
          </a:p>
          <a:p>
            <a:r>
              <a:rPr lang="es-CO" sz="2400" dirty="0" smtClean="0"/>
              <a:t>En honor a la grandeza del Shabat, hasta las plagas "se tomaban un descanso".</a:t>
            </a:r>
          </a:p>
          <a:p>
            <a:r>
              <a:rPr lang="es-CO" sz="2400" dirty="0" smtClean="0"/>
              <a:t>El diez de Nisán, cuando los judíos llevaron a los corderos por las calles de Egipto, tuvo lugar durante la plaga de la oscuridad.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t>Si este acontecimiento hubiera tenido lugar cualquier día de la semana, los egipcios no habrían podido ver lo que hacían los judíos, y por lo tanto, no habría habido milagro, puesto que toda la tierra estaba envuelta en las sombras.</a:t>
            </a:r>
          </a:p>
          <a:p>
            <a:r>
              <a:rPr lang="es-CO" sz="2400" dirty="0" smtClean="0"/>
              <a:t>Ahora entendemos por qué se celebra este milagro el Shabat antes de Pesaj, en vez del 10 de Nisán. </a:t>
            </a:r>
          </a:p>
          <a:p>
            <a:r>
              <a:rPr lang="es-CO" sz="2400" dirty="0" smtClean="0"/>
              <a:t>Porque sin el Shabat no habría habido milagro. Y por eso se lo llama el "Gran Shabat".</a:t>
            </a:r>
          </a:p>
          <a:p>
            <a:endParaRPr lang="en-US" sz="2400" dirty="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6 Nisán 5776</a:t>
            </a:r>
            <a:r>
              <a:rPr lang="es-CO" sz="1800" dirty="0" smtClean="0">
                <a:latin typeface="Calibri" pitchFamily="34" charset="0"/>
              </a:rPr>
              <a:t>– </a:t>
            </a:r>
            <a:r>
              <a:rPr lang="es-CO" sz="1800" dirty="0" smtClean="0">
                <a:latin typeface="Calibri" pitchFamily="34" charset="0"/>
              </a:rPr>
              <a:t>Abril 14, </a:t>
            </a:r>
            <a:r>
              <a:rPr lang="es-CO" sz="1800" dirty="0" smtClean="0">
                <a:latin typeface="Calibri" pitchFamily="34" charset="0"/>
              </a:rPr>
              <a:t>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104941</TotalTime>
  <Words>2518</Words>
  <Application>Microsoft Office PowerPoint</Application>
  <PresentationFormat>Presentación en pantalla (4:3)</PresentationFormat>
  <Paragraphs>193</Paragraphs>
  <Slides>34</Slides>
  <Notes>32</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2947</cp:revision>
  <dcterms:created xsi:type="dcterms:W3CDTF">2013-10-13T19:31:46Z</dcterms:created>
  <dcterms:modified xsi:type="dcterms:W3CDTF">2016-04-14T22:39:44Z</dcterms:modified>
</cp:coreProperties>
</file>