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641" r:id="rId3"/>
    <p:sldId id="644" r:id="rId4"/>
    <p:sldId id="664" r:id="rId5"/>
    <p:sldId id="645" r:id="rId6"/>
    <p:sldId id="663" r:id="rId7"/>
    <p:sldId id="646" r:id="rId8"/>
    <p:sldId id="665" r:id="rId9"/>
    <p:sldId id="647" r:id="rId10"/>
    <p:sldId id="666" r:id="rId11"/>
    <p:sldId id="667" r:id="rId12"/>
    <p:sldId id="668" r:id="rId13"/>
    <p:sldId id="655" r:id="rId14"/>
    <p:sldId id="669" r:id="rId15"/>
    <p:sldId id="670" r:id="rId16"/>
    <p:sldId id="671" r:id="rId17"/>
    <p:sldId id="672" r:id="rId18"/>
    <p:sldId id="673" r:id="rId19"/>
    <p:sldId id="674" r:id="rId20"/>
    <p:sldId id="676" r:id="rId21"/>
    <p:sldId id="677" r:id="rId22"/>
    <p:sldId id="678" r:id="rId23"/>
    <p:sldId id="679" r:id="rId24"/>
    <p:sldId id="680" r:id="rId25"/>
    <p:sldId id="681" r:id="rId26"/>
    <p:sldId id="682" r:id="rId27"/>
    <p:sldId id="683" r:id="rId28"/>
    <p:sldId id="684" r:id="rId29"/>
    <p:sldId id="685" r:id="rId30"/>
    <p:sldId id="686" r:id="rId31"/>
    <p:sldId id="687" r:id="rId32"/>
    <p:sldId id="688" r:id="rId33"/>
    <p:sldId id="689" r:id="rId34"/>
    <p:sldId id="690" r:id="rId35"/>
    <p:sldId id="691" r:id="rId36"/>
    <p:sldId id="692" r:id="rId37"/>
    <p:sldId id="693" r:id="rId38"/>
    <p:sldId id="694" r:id="rId39"/>
    <p:sldId id="695" r:id="rId40"/>
    <p:sldId id="696" r:id="rId41"/>
    <p:sldId id="292"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814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40" autoAdjust="0"/>
    <p:restoredTop sz="94660"/>
  </p:normalViewPr>
  <p:slideViewPr>
    <p:cSldViewPr>
      <p:cViewPr varScale="1">
        <p:scale>
          <a:sx n="64" d="100"/>
          <a:sy n="64" d="100"/>
        </p:scale>
        <p:origin x="-1138"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264D88E-A70F-4316-9AA5-75423122BC26}" type="datetime1">
              <a:rPr/>
              <a:pPr>
                <a:defRPr/>
              </a:pPr>
              <a:t>9/29/2016</a:t>
            </a:fld>
            <a:endParaRPr/>
          </a:p>
        </p:txBody>
      </p:sp>
      <p:sp>
        <p:nvSpPr>
          <p:cNvPr id="2662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FE0E5CF9-101C-433F-AB13-1C77C0541945}"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E54B6E8-93E9-4D6C-B11C-6DF6C776469B}"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105092B-17CE-4B32-BE9A-23B73F6DD2A3}"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105092B-17CE-4B32-BE9A-23B73F6DD2A3}"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E5A1BD-D418-4F0E-ACD7-5F0999D1E166}"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E5A1BD-D418-4F0E-ACD7-5F0999D1E166}"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6E567DF-A577-4E1E-9938-6A2165D83764}"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6E567DF-A577-4E1E-9938-6A2165D83764}"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0C360D3-441F-43F6-9893-8F2AD1E2FF7F}"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0C360D3-441F-43F6-9893-8F2AD1E2FF7F}"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153AD9A-081C-4008-BE8E-9D1038202823}"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153AD9A-081C-4008-BE8E-9D1038202823}"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5EAF4AA-C8B4-45A7-8170-D3673CED2AC3}"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6EE806D-1B15-4971-8935-402558EC5B7E}"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2FC9663-D000-47DB-9356-7B676304CDBB}"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AA1E7F1-D044-45A1-AE7C-E4AF5F97E5D2}"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711EDDB-9EEB-43AE-90E0-FDD3B7C0600D}"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54D94D5-DA4C-43C6-A6AF-4CD30E29753B}"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3FAE287-C4ED-49B1-84E0-3E518A04094F}"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790FF50-C270-40BE-AF48-1CAD0EF3AAD5}"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a:ln/>
        </p:spPr>
      </p:sp>
      <p:sp>
        <p:nvSpPr>
          <p:cNvPr id="614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862C388-05CC-467A-89D9-5A6C791FCE4F}"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7FE5D56-F31C-430B-BB9C-5EDA93195243}"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a:ln/>
        </p:spPr>
      </p:sp>
      <p:sp>
        <p:nvSpPr>
          <p:cNvPr id="645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29AD6A6-8F6D-42AE-B149-E8A2A59B09B8}" type="slidenum">
              <a:rPr smtClean="0"/>
              <a:pPr>
                <a:defRPr/>
              </a:pPr>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5C5313BF-084D-4D09-8093-C9B82EB449F6}" type="datetime1">
              <a:rPr/>
              <a:pPr>
                <a:defRPr/>
              </a:pPr>
              <a:t>9/29/2016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5E44AB0-01B7-4B73-B7D9-6419F14CAA82}"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E939EA80-DC01-4AC7-B45D-1B8173FA838A}" type="datetime1">
              <a:rPr/>
              <a:pPr>
                <a:defRPr/>
              </a:pPr>
              <a:t>9/29/2016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B0B4274-B0DF-420B-A8CB-EA02DDE40292}"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8CC1E321-3E37-41B0-915A-BCC1EDFABAE1}" type="datetime1">
              <a:rPr/>
              <a:pPr>
                <a:defRPr/>
              </a:pPr>
              <a:t>9/29/2016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2131DE60-B04A-4220-B215-F09916710347}"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05C947B0-8FCE-4DE8-9ED0-DCE4D69A6097}" type="datetime1">
              <a:rPr/>
              <a:pPr>
                <a:defRPr/>
              </a:pPr>
              <a:t>9/29/2016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17527678-4924-4C72-96D6-8B92664040E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8CB778EC-BD7B-4740-AF9F-C39A7E3D10BF}" type="datetime1">
              <a:rPr/>
              <a:pPr>
                <a:defRPr/>
              </a:pPr>
              <a:t>9/29/2016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57340EB1-513B-4A53-AFD2-D2452D36846B}"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AE60641A-7562-4ACC-B12F-7878D200A722}" type="datetime1">
              <a:rPr/>
              <a:pPr>
                <a:defRPr/>
              </a:pPr>
              <a:t>9/29/2016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3F83B074-1CF4-4E5F-9C25-4A23E9ED4CB4}"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B0D3303-4B58-4DE8-A8D3-60526469BE87}" type="datetime1">
              <a:rPr/>
              <a:pPr>
                <a:defRPr/>
              </a:pPr>
              <a:t>9/29/2016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ACC56F0F-E2D3-418A-B87F-EFF9E79998A7}"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D25CCCD5-71F6-439D-8E59-5AEAC30B5479}" type="datetime1">
              <a:rPr/>
              <a:pPr>
                <a:defRPr/>
              </a:pPr>
              <a:t>9/29/2016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F9CC7642-0193-41E8-9CA8-07CFC71BEA3D}"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4B23238C-3769-484F-8EB3-EC2A24426950}" type="datetime1">
              <a:rPr/>
              <a:pPr>
                <a:defRPr/>
              </a:pPr>
              <a:t>9/29/2016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CA45FC2-EEB3-4B08-852A-2691C181E119}"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CE06668-DA20-4C02-B72F-5531F8396E14}" type="datetime1">
              <a:rPr/>
              <a:pPr>
                <a:defRPr/>
              </a:pPr>
              <a:t>9/29/2016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DBF872A-DF47-4208-AF6D-B76A1A92789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213EB99B-7879-48FB-9CA2-6C75859FD0B2}" type="datetime1">
              <a:rPr/>
              <a:pPr>
                <a:defRPr/>
              </a:pPr>
              <a:t>9/29/2016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21AC2DCD-78D1-437A-BA0D-6CF760991C1D}"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72D145BA-852B-4722-B3D2-77C452DA50ED}" type="datetime1">
              <a:rPr/>
              <a:pPr>
                <a:defRPr/>
              </a:pPr>
              <a:t>9/29/2016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92835B48-3494-44BF-83E5-5A30CF7DB61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JUDAISMO</a:t>
            </a:r>
          </a:p>
          <a:p>
            <a:pPr algn="ctr">
              <a:lnSpc>
                <a:spcPct val="90000"/>
              </a:lnSpc>
            </a:pPr>
            <a:r>
              <a:rPr lang="en-US" sz="2400" dirty="0" smtClean="0">
                <a:solidFill>
                  <a:srgbClr val="000000"/>
                </a:solidFill>
                <a:latin typeface="Calibri" pitchFamily="34" charset="0"/>
              </a:rPr>
              <a:t>Rosh </a:t>
            </a:r>
            <a:r>
              <a:rPr lang="en-US" sz="2400" dirty="0" err="1" smtClean="0">
                <a:solidFill>
                  <a:srgbClr val="000000"/>
                </a:solidFill>
                <a:latin typeface="Calibri" pitchFamily="34" charset="0"/>
              </a:rPr>
              <a:t>HaShaná</a:t>
            </a:r>
            <a:r>
              <a:rPr lang="en-US" sz="2400" dirty="0" smtClean="0">
                <a:solidFill>
                  <a:srgbClr val="000000"/>
                </a:solidFill>
                <a:latin typeface="Calibri" pitchFamily="34" charset="0"/>
              </a:rPr>
              <a:t> 2016</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marL="514350" indent="-514350"/>
            <a:r>
              <a:rPr lang="es-MX" sz="2600" smtClean="0">
                <a:latin typeface="Calibri" pitchFamily="34" charset="0"/>
              </a:rPr>
              <a:t>Rosh Hashaná (en hebreo: </a:t>
            </a:r>
            <a:r>
              <a:rPr lang="he-IL" sz="2600" smtClean="0">
                <a:latin typeface="Calibri" pitchFamily="34" charset="0"/>
              </a:rPr>
              <a:t>ראש השנה</a:t>
            </a:r>
            <a:r>
              <a:rPr sz="2600" smtClean="0">
                <a:latin typeface="Calibri" pitchFamily="34" charset="0"/>
              </a:rPr>
              <a:t> ),</a:t>
            </a:r>
            <a:r>
              <a:rPr lang="he-IL" sz="2600" smtClean="0">
                <a:latin typeface="Calibri" pitchFamily="34" charset="0"/>
              </a:rPr>
              <a:t> </a:t>
            </a:r>
            <a:r>
              <a:rPr sz="2600" smtClean="0">
                <a:latin typeface="Calibri" pitchFamily="34" charset="0"/>
              </a:rPr>
              <a:t>(</a:t>
            </a:r>
            <a:r>
              <a:rPr lang="es-MX" sz="2600" smtClean="0">
                <a:latin typeface="Calibri" pitchFamily="34" charset="0"/>
              </a:rPr>
              <a:t>literalmente "cabeza del año"), es el Año Nuevo judío. </a:t>
            </a:r>
          </a:p>
          <a:p>
            <a:pPr marL="514350" indent="-514350"/>
            <a:r>
              <a:rPr lang="es-MX" sz="2600" smtClean="0">
                <a:latin typeface="Calibri" pitchFamily="34" charset="0"/>
              </a:rPr>
              <a:t>Es la primera de las Fiestas o Yamim Noraim ("Días de Penitencia"), que se celebra diez días antes de Yom Kippur. </a:t>
            </a:r>
          </a:p>
          <a:p>
            <a:pPr marL="514350" indent="-514350"/>
            <a:r>
              <a:rPr lang="es-MX" sz="2600" smtClean="0">
                <a:latin typeface="Calibri" pitchFamily="34" charset="0"/>
              </a:rPr>
              <a:t>Rosh Hashaná se celebra los dos primeros días de Tishrei, el séptimo mes del calendario hebreo. </a:t>
            </a:r>
          </a:p>
          <a:p>
            <a:pPr marL="514350" indent="-514350"/>
            <a:r>
              <a:rPr lang="es-MX" sz="2600" smtClean="0">
                <a:latin typeface="Calibri" pitchFamily="34" charset="0"/>
              </a:rPr>
              <a:t>Se describe en la Torá como ( </a:t>
            </a:r>
            <a:r>
              <a:rPr lang="he-IL" sz="2600" smtClean="0">
                <a:latin typeface="Calibri" pitchFamily="34" charset="0"/>
              </a:rPr>
              <a:t>יום תרועה</a:t>
            </a:r>
            <a:r>
              <a:rPr sz="2600" smtClean="0">
                <a:latin typeface="Calibri" pitchFamily="34" charset="0"/>
              </a:rPr>
              <a:t> </a:t>
            </a:r>
            <a:r>
              <a:rPr lang="he-IL" sz="2600" smtClean="0">
                <a:latin typeface="Calibri" pitchFamily="34" charset="0"/>
              </a:rPr>
              <a:t> (</a:t>
            </a:r>
            <a:r>
              <a:rPr lang="es-MX" sz="2600" smtClean="0">
                <a:latin typeface="Calibri" pitchFamily="34" charset="0"/>
              </a:rPr>
              <a:t>Yom Teru'ah, un día de sonar [el Shofar]).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614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1 :</a:t>
            </a:r>
            <a:endParaRPr sz="2800" b="1" dirty="0" smtClean="0"/>
          </a:p>
          <a:p>
            <a:pPr>
              <a:buFont typeface="Arial" pitchFamily="34" charset="0"/>
              <a:buChar char="•"/>
              <a:defRPr/>
            </a:pPr>
            <a:r>
              <a:rPr lang="es-ES" sz="2800" b="1" i="1" dirty="0" smtClean="0">
                <a:solidFill>
                  <a:srgbClr val="FF0000"/>
                </a:solidFill>
              </a:rPr>
              <a:t>Verdadero o falso: Según la tradición judía, todas las criaturas, humanas y animales, son juzgadas en Rosh Hashaná. </a:t>
            </a:r>
          </a:p>
          <a:p>
            <a:pPr marL="514350" indent="-514350">
              <a:buFont typeface="+mj-lt"/>
              <a:buAutoNum type="arabicPeriod"/>
              <a:defRPr/>
            </a:pPr>
            <a:r>
              <a:rPr lang="es-ES" sz="2800" dirty="0" smtClean="0"/>
              <a:t>  Verdadero </a:t>
            </a:r>
          </a:p>
          <a:p>
            <a:pPr marL="514350" indent="-514350">
              <a:buFont typeface="+mj-lt"/>
              <a:buAutoNum type="arabicPeriod"/>
              <a:defRPr/>
            </a:pPr>
            <a:r>
              <a:rPr lang="es-ES" sz="2800" dirty="0" smtClean="0"/>
              <a:t>  Falso</a:t>
            </a:r>
            <a:endParaRPr lang="es-MX"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614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1 :</a:t>
            </a:r>
            <a:endParaRPr sz="2800" b="1" dirty="0" smtClean="0"/>
          </a:p>
          <a:p>
            <a:pPr>
              <a:buFont typeface="Arial" pitchFamily="34" charset="0"/>
              <a:buChar char="•"/>
              <a:defRPr/>
            </a:pPr>
            <a:r>
              <a:rPr lang="es-ES" sz="2800" b="1" i="1" dirty="0" smtClean="0">
                <a:solidFill>
                  <a:srgbClr val="FF0000"/>
                </a:solidFill>
              </a:rPr>
              <a:t>Verdadero o falso: Según la tradición judía, todas las criaturas, humanas y animales, son juzgadas en Rosh Hashaná. </a:t>
            </a:r>
          </a:p>
          <a:p>
            <a:pPr marL="514350" indent="-514350">
              <a:buFont typeface="+mj-lt"/>
              <a:buAutoNum type="arabicPeriod"/>
              <a:defRPr/>
            </a:pPr>
            <a:r>
              <a:rPr lang="es-ES" sz="2800" dirty="0" smtClean="0">
                <a:solidFill>
                  <a:srgbClr val="FFC000"/>
                </a:solidFill>
                <a:effectLst>
                  <a:outerShdw blurRad="38100" dist="38100" dir="2700000" algn="tl">
                    <a:srgbClr val="000000">
                      <a:alpha val="43137"/>
                    </a:srgbClr>
                  </a:outerShdw>
                </a:effectLst>
              </a:rPr>
              <a:t>  VERDADERO </a:t>
            </a:r>
          </a:p>
          <a:p>
            <a:pPr marL="514350" indent="-514350">
              <a:buFont typeface="+mj-lt"/>
              <a:buAutoNum type="arabicPeriod"/>
              <a:defRPr/>
            </a:pPr>
            <a:r>
              <a:rPr lang="es-ES" sz="2800" dirty="0" smtClean="0"/>
              <a:t>  Falso</a:t>
            </a:r>
            <a:endParaRPr lang="es-MX"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2:</a:t>
            </a:r>
            <a:endParaRPr sz="2800" b="1" dirty="0" smtClean="0"/>
          </a:p>
          <a:p>
            <a:pPr>
              <a:buFont typeface="Arial" pitchFamily="34" charset="0"/>
              <a:buChar char="•"/>
              <a:defRPr/>
            </a:pPr>
            <a:r>
              <a:rPr lang="es-ES" sz="2800" b="1" i="1" dirty="0" smtClean="0">
                <a:solidFill>
                  <a:srgbClr val="FF0000"/>
                </a:solidFill>
              </a:rPr>
              <a:t>¿En qué pasaje de la Torá es el </a:t>
            </a:r>
            <a:r>
              <a:rPr lang="es-ES" sz="2800" b="1" i="1" dirty="0" err="1" smtClean="0">
                <a:solidFill>
                  <a:srgbClr val="FF0000"/>
                </a:solidFill>
              </a:rPr>
              <a:t>shofar</a:t>
            </a:r>
            <a:r>
              <a:rPr lang="es-ES" sz="2800" b="1" i="1" dirty="0" smtClean="0">
                <a:solidFill>
                  <a:srgbClr val="FF0000"/>
                </a:solidFill>
              </a:rPr>
              <a:t> aludido? </a:t>
            </a:r>
          </a:p>
          <a:p>
            <a:pPr marL="514350" indent="-514350">
              <a:buFont typeface="+mj-lt"/>
              <a:buAutoNum type="arabicPeriod"/>
              <a:defRPr/>
            </a:pPr>
            <a:r>
              <a:rPr lang="es-ES" sz="2800" dirty="0" smtClean="0"/>
              <a:t>  Cuando Dios se acuerda de Sarah y ella se queda embarazada con Isaac</a:t>
            </a:r>
          </a:p>
          <a:p>
            <a:pPr marL="514350" indent="-514350">
              <a:buFont typeface="+mj-lt"/>
              <a:buAutoNum type="arabicPeriod"/>
              <a:defRPr/>
            </a:pPr>
            <a:r>
              <a:rPr lang="es-ES" sz="2800" dirty="0" smtClean="0"/>
              <a:t>  La atadura de Isaac –</a:t>
            </a:r>
            <a:r>
              <a:rPr lang="es-ES" sz="2800" dirty="0" err="1" smtClean="0"/>
              <a:t>Akeidá</a:t>
            </a:r>
            <a:r>
              <a:rPr lang="es-ES" sz="2800" dirty="0" smtClean="0"/>
              <a:t>-</a:t>
            </a:r>
          </a:p>
          <a:p>
            <a:pPr marL="514350" indent="-514350">
              <a:buFont typeface="+mj-lt"/>
              <a:buAutoNum type="arabicPeriod"/>
              <a:defRPr/>
            </a:pPr>
            <a:r>
              <a:rPr lang="es-ES" sz="2800" dirty="0" smtClean="0"/>
              <a:t>  Cuando Isaac se reúne con Rebecca </a:t>
            </a:r>
          </a:p>
          <a:p>
            <a:pPr marL="514350" indent="-514350">
              <a:buFont typeface="+mj-lt"/>
              <a:buAutoNum type="arabicPeriod"/>
              <a:defRPr/>
            </a:pPr>
            <a:r>
              <a:rPr lang="es-ES" sz="2800" dirty="0" smtClean="0"/>
              <a:t>  Cuando nacen los dos hijos de Isaac, Jacob y Esav</a:t>
            </a:r>
            <a:endParaRPr lang="es-MX"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717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2:</a:t>
            </a:r>
            <a:endParaRPr sz="2800" b="1" dirty="0" smtClean="0"/>
          </a:p>
          <a:p>
            <a:pPr>
              <a:buFont typeface="Arial" pitchFamily="34" charset="0"/>
              <a:buChar char="•"/>
              <a:defRPr/>
            </a:pPr>
            <a:r>
              <a:rPr lang="es-ES" sz="2800" b="1" i="1" dirty="0" smtClean="0">
                <a:solidFill>
                  <a:srgbClr val="FF0000"/>
                </a:solidFill>
              </a:rPr>
              <a:t>¿En qué pasaje de la Torá es el </a:t>
            </a:r>
            <a:r>
              <a:rPr lang="es-ES" sz="2800" b="1" i="1" dirty="0" err="1" smtClean="0">
                <a:solidFill>
                  <a:srgbClr val="FF0000"/>
                </a:solidFill>
              </a:rPr>
              <a:t>shofar</a:t>
            </a:r>
            <a:r>
              <a:rPr lang="es-ES" sz="2800" b="1" i="1" dirty="0" smtClean="0">
                <a:solidFill>
                  <a:srgbClr val="FF0000"/>
                </a:solidFill>
              </a:rPr>
              <a:t> aludido? </a:t>
            </a:r>
          </a:p>
          <a:p>
            <a:pPr marL="514350" indent="-514350">
              <a:buFont typeface="+mj-lt"/>
              <a:buAutoNum type="arabicPeriod"/>
              <a:defRPr/>
            </a:pPr>
            <a:r>
              <a:rPr lang="es-ES" sz="2800" dirty="0" smtClean="0"/>
              <a:t>  Cuando Dios se acuerda de Sarah y ella se queda embarazada con Isaac</a:t>
            </a:r>
          </a:p>
          <a:p>
            <a:pPr marL="514350" indent="-514350">
              <a:buFont typeface="+mj-lt"/>
              <a:buAutoNum type="arabicPeriod"/>
              <a:defRPr/>
            </a:pPr>
            <a:r>
              <a:rPr lang="es-ES" sz="2800" dirty="0" smtClean="0">
                <a:solidFill>
                  <a:srgbClr val="FFC000"/>
                </a:solidFill>
                <a:effectLst>
                  <a:outerShdw blurRad="38100" dist="38100" dir="2700000" algn="tl">
                    <a:srgbClr val="000000">
                      <a:alpha val="43137"/>
                    </a:srgbClr>
                  </a:outerShdw>
                </a:effectLst>
              </a:rPr>
              <a:t> </a:t>
            </a:r>
            <a:r>
              <a:rPr lang="es-ES" sz="2800" dirty="0" smtClean="0">
                <a:solidFill>
                  <a:srgbClr val="FFC000"/>
                </a:solidFill>
                <a:effectLst>
                  <a:outerShdw blurRad="38100" dist="38100" dir="2700000" algn="tl">
                    <a:srgbClr val="000000">
                      <a:alpha val="43137"/>
                    </a:srgbClr>
                  </a:outerShdw>
                </a:effectLst>
              </a:rPr>
              <a:t> LA ATADURA DE ISAAC –AKEIDÁ-</a:t>
            </a:r>
            <a:endParaRPr lang="es-ES" sz="2800" dirty="0" smtClean="0">
              <a:solidFill>
                <a:srgbClr val="FFC000"/>
              </a:solidFill>
              <a:effectLst>
                <a:outerShdw blurRad="38100" dist="38100" dir="2700000" algn="tl">
                  <a:srgbClr val="000000">
                    <a:alpha val="43137"/>
                  </a:srgbClr>
                </a:outerShdw>
              </a:effectLst>
            </a:endParaRPr>
          </a:p>
          <a:p>
            <a:pPr marL="514350" indent="-514350">
              <a:buFont typeface="+mj-lt"/>
              <a:buAutoNum type="arabicPeriod"/>
              <a:defRPr/>
            </a:pPr>
            <a:r>
              <a:rPr lang="es-ES" sz="2800" dirty="0" smtClean="0"/>
              <a:t>  Cuando Isaac se reúne con Rebecca </a:t>
            </a:r>
          </a:p>
          <a:p>
            <a:pPr marL="514350" indent="-514350">
              <a:buFont typeface="+mj-lt"/>
              <a:buAutoNum type="arabicPeriod"/>
              <a:defRPr/>
            </a:pPr>
            <a:r>
              <a:rPr lang="es-ES" sz="2800" dirty="0" smtClean="0"/>
              <a:t>  Cuando nacen los dos hijos de Isaac, Jacob y Esav</a:t>
            </a:r>
            <a:endParaRPr lang="es-MX"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819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3:</a:t>
            </a:r>
            <a:endParaRPr sz="2800" b="1" dirty="0" smtClean="0"/>
          </a:p>
          <a:p>
            <a:pPr>
              <a:buFont typeface="Arial" pitchFamily="34" charset="0"/>
              <a:buChar char="•"/>
              <a:defRPr/>
            </a:pPr>
            <a:r>
              <a:rPr lang="es-ES" sz="2800" b="1" i="1" dirty="0" smtClean="0">
                <a:solidFill>
                  <a:srgbClr val="FF0000"/>
                </a:solidFill>
              </a:rPr>
              <a:t>¿Qué mes precede directamente a Rosh Hashaná? </a:t>
            </a:r>
          </a:p>
          <a:p>
            <a:pPr marL="514350" indent="-514350">
              <a:buFont typeface="+mj-lt"/>
              <a:buAutoNum type="arabicPeriod"/>
              <a:defRPr/>
            </a:pPr>
            <a:r>
              <a:rPr lang="es-ES" sz="2800" dirty="0" smtClean="0"/>
              <a:t>  Tishrei </a:t>
            </a:r>
          </a:p>
          <a:p>
            <a:pPr marL="514350" indent="-514350">
              <a:buFont typeface="+mj-lt"/>
              <a:buAutoNum type="arabicPeriod"/>
              <a:defRPr/>
            </a:pPr>
            <a:r>
              <a:rPr lang="es-ES" sz="2800" dirty="0" smtClean="0"/>
              <a:t>  </a:t>
            </a:r>
            <a:r>
              <a:rPr lang="es-ES" sz="2800" dirty="0" err="1" smtClean="0"/>
              <a:t>Elul</a:t>
            </a:r>
            <a:r>
              <a:rPr lang="es-ES" sz="2800" dirty="0" smtClean="0"/>
              <a:t> </a:t>
            </a:r>
          </a:p>
          <a:p>
            <a:pPr marL="514350" indent="-514350">
              <a:buFont typeface="+mj-lt"/>
              <a:buAutoNum type="arabicPeriod"/>
              <a:defRPr/>
            </a:pPr>
            <a:r>
              <a:rPr lang="es-ES" sz="2800" dirty="0" smtClean="0"/>
              <a:t>  Nisán </a:t>
            </a:r>
          </a:p>
          <a:p>
            <a:pPr marL="514350" indent="-514350">
              <a:buFont typeface="+mj-lt"/>
              <a:buAutoNum type="arabicPeriod"/>
              <a:defRPr/>
            </a:pPr>
            <a:r>
              <a:rPr lang="es-ES" sz="2800" dirty="0" smtClean="0"/>
              <a:t>  </a:t>
            </a:r>
            <a:r>
              <a:rPr lang="es-ES" sz="2800" dirty="0" err="1" smtClean="0"/>
              <a:t>Jeshván</a:t>
            </a:r>
            <a:r>
              <a:rPr lang="es-ES" sz="2800" dirty="0" smtClean="0"/>
              <a:t> </a:t>
            </a:r>
          </a:p>
          <a:p>
            <a:pPr marL="514350" indent="-514350">
              <a:buFont typeface="+mj-lt"/>
              <a:buAutoNum type="arabicPeriod"/>
              <a:defRPr/>
            </a:pPr>
            <a:r>
              <a:rPr lang="es-ES" sz="2800" dirty="0" smtClean="0"/>
              <a:t>  Ninguna de las anteriores.</a:t>
            </a:r>
            <a:endParaRPr lang="es-MX"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819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3:</a:t>
            </a:r>
            <a:endParaRPr sz="2800" b="1" dirty="0" smtClean="0"/>
          </a:p>
          <a:p>
            <a:pPr>
              <a:buFont typeface="Arial" pitchFamily="34" charset="0"/>
              <a:buChar char="•"/>
              <a:defRPr/>
            </a:pPr>
            <a:r>
              <a:rPr lang="es-ES" sz="2800" b="1" i="1" dirty="0" smtClean="0">
                <a:solidFill>
                  <a:srgbClr val="FF0000"/>
                </a:solidFill>
              </a:rPr>
              <a:t>¿Qué mes precede directamente a Rosh Hashaná? </a:t>
            </a:r>
          </a:p>
          <a:p>
            <a:pPr marL="514350" indent="-514350">
              <a:buFont typeface="+mj-lt"/>
              <a:buAutoNum type="arabicPeriod"/>
              <a:defRPr/>
            </a:pPr>
            <a:r>
              <a:rPr lang="es-ES" sz="2800" dirty="0" smtClean="0"/>
              <a:t>  Tishrei </a:t>
            </a:r>
          </a:p>
          <a:p>
            <a:pPr marL="514350" indent="-514350">
              <a:buFont typeface="+mj-lt"/>
              <a:buAutoNum type="arabicPeriod"/>
              <a:defRPr/>
            </a:pPr>
            <a:r>
              <a:rPr lang="es-ES" sz="2800" dirty="0" smtClean="0">
                <a:solidFill>
                  <a:srgbClr val="FFC000"/>
                </a:solidFill>
                <a:effectLst>
                  <a:outerShdw blurRad="38100" dist="38100" dir="2700000" algn="tl">
                    <a:srgbClr val="000000">
                      <a:alpha val="43137"/>
                    </a:srgbClr>
                  </a:outerShdw>
                </a:effectLst>
              </a:rPr>
              <a:t>  ELUL  -EL ÚLTIMO MES DEL AÑO CIVIL JUDÍO</a:t>
            </a:r>
          </a:p>
          <a:p>
            <a:pPr marL="514350" indent="-514350">
              <a:buFont typeface="+mj-lt"/>
              <a:buAutoNum type="arabicPeriod"/>
              <a:defRPr/>
            </a:pPr>
            <a:r>
              <a:rPr lang="es-ES" sz="2800" dirty="0" smtClean="0"/>
              <a:t>  Nisán </a:t>
            </a:r>
          </a:p>
          <a:p>
            <a:pPr marL="514350" indent="-514350">
              <a:buFont typeface="+mj-lt"/>
              <a:buAutoNum type="arabicPeriod"/>
              <a:defRPr/>
            </a:pPr>
            <a:r>
              <a:rPr lang="es-ES" sz="2800" dirty="0" smtClean="0"/>
              <a:t>  </a:t>
            </a:r>
            <a:r>
              <a:rPr lang="es-ES" sz="2800" dirty="0" err="1" smtClean="0"/>
              <a:t>Jeshván</a:t>
            </a:r>
            <a:r>
              <a:rPr lang="es-ES" sz="2800" dirty="0" smtClean="0"/>
              <a:t> </a:t>
            </a:r>
          </a:p>
          <a:p>
            <a:pPr marL="514350" indent="-514350">
              <a:buFont typeface="+mj-lt"/>
              <a:buAutoNum type="arabicPeriod"/>
              <a:defRPr/>
            </a:pPr>
            <a:r>
              <a:rPr lang="es-ES" sz="2800" dirty="0" smtClean="0"/>
              <a:t>  Ninguna de las anteriores.</a:t>
            </a:r>
            <a:endParaRPr lang="es-MX"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922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4:</a:t>
            </a:r>
            <a:endParaRPr sz="2800" b="1" dirty="0" smtClean="0"/>
          </a:p>
          <a:p>
            <a:pPr>
              <a:buFont typeface="Arial" pitchFamily="34" charset="0"/>
              <a:buChar char="•"/>
              <a:defRPr/>
            </a:pPr>
            <a:r>
              <a:rPr lang="es-ES" sz="2400" b="1" i="1" dirty="0" smtClean="0">
                <a:solidFill>
                  <a:srgbClr val="FF0000"/>
                </a:solidFill>
              </a:rPr>
              <a:t>La tradición rabínica dio a Rosh Hashaná la significación judía como el </a:t>
            </a:r>
          </a:p>
          <a:p>
            <a:pPr marL="457200" indent="-457200">
              <a:buFont typeface="+mj-lt"/>
              <a:buAutoNum type="arabicPeriod"/>
              <a:defRPr/>
            </a:pPr>
            <a:r>
              <a:rPr lang="es-ES" sz="2400" b="1" i="1" dirty="0" smtClean="0"/>
              <a:t> </a:t>
            </a:r>
            <a:r>
              <a:rPr lang="es-ES" sz="2400" dirty="0" smtClean="0"/>
              <a:t> Shabat del año, debido a Rosh Hashaná ocurre en el séptimo mes del año </a:t>
            </a:r>
          </a:p>
          <a:p>
            <a:pPr marL="457200" indent="-457200">
              <a:buFont typeface="+mj-lt"/>
              <a:buAutoNum type="arabicPeriod"/>
              <a:defRPr/>
            </a:pPr>
            <a:r>
              <a:rPr lang="es-ES" sz="2400" dirty="0" smtClean="0"/>
              <a:t>  Día en que los Judíos iban al Templo y sacrificaban carneros en honor del </a:t>
            </a:r>
            <a:r>
              <a:rPr lang="es-ES" sz="2400" dirty="0" err="1" smtClean="0"/>
              <a:t>shofar</a:t>
            </a:r>
            <a:r>
              <a:rPr lang="es-ES" sz="2400" dirty="0" smtClean="0"/>
              <a:t> </a:t>
            </a:r>
          </a:p>
          <a:p>
            <a:pPr marL="457200" indent="-457200">
              <a:buFont typeface="+mj-lt"/>
              <a:buAutoNum type="arabicPeriod"/>
              <a:defRPr/>
            </a:pPr>
            <a:r>
              <a:rPr lang="es-ES" sz="2400" dirty="0" smtClean="0"/>
              <a:t>  Día en que los Judíos llegaron a Israel después de vagar por el desierto durante 40 años </a:t>
            </a:r>
          </a:p>
          <a:p>
            <a:pPr marL="457200" indent="-457200">
              <a:buFont typeface="+mj-lt"/>
              <a:buAutoNum type="arabicPeriod"/>
              <a:defRPr/>
            </a:pPr>
            <a:r>
              <a:rPr lang="es-ES" sz="2400" dirty="0" smtClean="0"/>
              <a:t>  Aniversario de la fecha en que fue creado el mundo</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922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924800" cy="4572000"/>
          </a:xfrm>
        </p:spPr>
        <p:txBody>
          <a:bodyPr/>
          <a:lstStyle/>
          <a:p>
            <a:pPr>
              <a:buFont typeface="Arial" pitchFamily="34" charset="0"/>
              <a:buChar char="•"/>
              <a:defRPr/>
            </a:pPr>
            <a:r>
              <a:rPr sz="2800" b="1" dirty="0" err="1" smtClean="0"/>
              <a:t>Pregunta</a:t>
            </a:r>
            <a:r>
              <a:rPr sz="2800" b="1" dirty="0" smtClean="0"/>
              <a:t> </a:t>
            </a:r>
            <a:r>
              <a:rPr sz="2800" b="1" dirty="0" smtClean="0"/>
              <a:t>4:</a:t>
            </a:r>
            <a:endParaRPr sz="2800" b="1" dirty="0" smtClean="0"/>
          </a:p>
          <a:p>
            <a:pPr>
              <a:buFont typeface="Arial" pitchFamily="34" charset="0"/>
              <a:buChar char="•"/>
              <a:defRPr/>
            </a:pPr>
            <a:r>
              <a:rPr lang="es-ES" sz="2400" b="1" i="1" dirty="0" smtClean="0">
                <a:solidFill>
                  <a:srgbClr val="FF0000"/>
                </a:solidFill>
              </a:rPr>
              <a:t>La tradición rabínica dio a Rosh Hashaná la significación judía como el </a:t>
            </a:r>
          </a:p>
          <a:p>
            <a:pPr marL="457200" indent="-457200">
              <a:buFont typeface="+mj-lt"/>
              <a:buAutoNum type="arabicPeriod"/>
              <a:defRPr/>
            </a:pPr>
            <a:r>
              <a:rPr lang="es-ES" sz="2400" b="1" i="1" dirty="0" smtClean="0"/>
              <a:t> </a:t>
            </a:r>
            <a:r>
              <a:rPr lang="es-ES" sz="2400" dirty="0" smtClean="0"/>
              <a:t> Shabat del año, debido a Rosh Hashaná ocurre en el séptimo mes del año </a:t>
            </a:r>
          </a:p>
          <a:p>
            <a:pPr marL="457200" indent="-457200">
              <a:buFont typeface="+mj-lt"/>
              <a:buAutoNum type="arabicPeriod"/>
              <a:defRPr/>
            </a:pPr>
            <a:r>
              <a:rPr lang="es-ES" sz="2400" dirty="0" smtClean="0"/>
              <a:t>  Día en que los Judíos iban al Templo y sacrificaban carneros en honor del </a:t>
            </a:r>
            <a:r>
              <a:rPr lang="es-ES" sz="2400" dirty="0" err="1" smtClean="0"/>
              <a:t>shofar</a:t>
            </a:r>
            <a:r>
              <a:rPr lang="es-ES" sz="2400" dirty="0" smtClean="0"/>
              <a:t> </a:t>
            </a:r>
          </a:p>
          <a:p>
            <a:pPr marL="457200" indent="-457200">
              <a:buFont typeface="+mj-lt"/>
              <a:buAutoNum type="arabicPeriod"/>
              <a:defRPr/>
            </a:pPr>
            <a:r>
              <a:rPr lang="es-ES" sz="2400" dirty="0" smtClean="0"/>
              <a:t>  Día en que los Judíos llegaron a Israel después de vagar por el desierto durante 40 años </a:t>
            </a:r>
          </a:p>
          <a:p>
            <a:pPr marL="457200" indent="-457200">
              <a:buFont typeface="+mj-lt"/>
              <a:buAutoNum type="arabicPeriod"/>
              <a:defRPr/>
            </a:pPr>
            <a:r>
              <a:rPr lang="es-ES" sz="2400" dirty="0" smtClean="0">
                <a:solidFill>
                  <a:srgbClr val="FFC000"/>
                </a:solidFill>
                <a:effectLst>
                  <a:outerShdw blurRad="38100" dist="38100" dir="2700000" algn="tl">
                    <a:srgbClr val="000000">
                      <a:alpha val="43137"/>
                    </a:srgbClr>
                  </a:outerShdw>
                </a:effectLst>
              </a:rPr>
              <a:t>  ANIVERSARIO DE LA FECHA EN QUE FUE CREADO EL MUNDO</a:t>
            </a:r>
            <a:endParaRPr lang="es-MX" sz="2400" dirty="0" smtClean="0">
              <a:solidFill>
                <a:srgbClr val="FFC000"/>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5364"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5365" name="Content Placeholder 2"/>
          <p:cNvSpPr txBox="1">
            <a:spLocks noGrp="1"/>
          </p:cNvSpPr>
          <p:nvPr>
            <p:ph idx="1"/>
          </p:nvPr>
        </p:nvSpPr>
        <p:spPr>
          <a:xfrm>
            <a:off x="457200" y="1600200"/>
            <a:ext cx="7924800" cy="4572000"/>
          </a:xfrm>
        </p:spPr>
        <p:txBody>
          <a:bodyPr/>
          <a:lstStyle/>
          <a:p>
            <a:pPr marL="457200" indent="-457200"/>
            <a:r>
              <a:rPr lang="es-ES" sz="2800" b="1" dirty="0" smtClean="0">
                <a:latin typeface="Calibri" pitchFamily="34" charset="0"/>
              </a:rPr>
              <a:t>Pregunta </a:t>
            </a:r>
            <a:r>
              <a:rPr lang="es-ES" sz="2800" b="1" dirty="0" smtClean="0">
                <a:latin typeface="Calibri" pitchFamily="34" charset="0"/>
              </a:rPr>
              <a:t>5: </a:t>
            </a:r>
            <a:endParaRPr lang="es-ES" sz="2800" b="1" dirty="0" smtClean="0">
              <a:latin typeface="Calibri" pitchFamily="34" charset="0"/>
            </a:endParaRPr>
          </a:p>
          <a:p>
            <a:pPr marL="457200" indent="-457200"/>
            <a:r>
              <a:rPr lang="es-ES" sz="2400" b="1" i="1" dirty="0" smtClean="0">
                <a:solidFill>
                  <a:srgbClr val="FF0000"/>
                </a:solidFill>
                <a:latin typeface="Calibri" pitchFamily="34" charset="0"/>
              </a:rPr>
              <a:t>El nombre del mes de Elul, se puede interpretar como un acrónimo para el verso hebreo… </a:t>
            </a:r>
          </a:p>
          <a:p>
            <a:pPr marL="457200" indent="-457200">
              <a:buFont typeface="Calibri" pitchFamily="34" charset="0"/>
              <a:buAutoNum type="arabicPeriod"/>
            </a:pPr>
            <a:r>
              <a:rPr lang="es-ES" sz="2400" dirty="0" smtClean="0">
                <a:latin typeface="Calibri" pitchFamily="34" charset="0"/>
              </a:rPr>
              <a:t>  "Mi </a:t>
            </a:r>
            <a:r>
              <a:rPr lang="es-ES" sz="2400" dirty="0" err="1" smtClean="0">
                <a:latin typeface="Calibri" pitchFamily="34" charset="0"/>
              </a:rPr>
              <a:t>Jamoja</a:t>
            </a:r>
            <a:r>
              <a:rPr lang="es-ES" sz="2400" dirty="0" smtClean="0">
                <a:latin typeface="Calibri" pitchFamily="34" charset="0"/>
              </a:rPr>
              <a:t>" o "¿Quién como tú?" </a:t>
            </a:r>
            <a:r>
              <a:rPr lang="es-ES" sz="2400" dirty="0" smtClean="0">
                <a:latin typeface="Calibri" pitchFamily="34" charset="0"/>
              </a:rPr>
              <a:t> - </a:t>
            </a:r>
            <a:r>
              <a:rPr lang="he-IL" sz="2400" dirty="0" smtClean="0"/>
              <a:t>מִ֥י כָּמֹ֖כָה</a:t>
            </a:r>
            <a:endParaRPr lang="es-ES" sz="2400" dirty="0" smtClean="0">
              <a:latin typeface="Calibri" pitchFamily="34" charset="0"/>
            </a:endParaRPr>
          </a:p>
          <a:p>
            <a:pPr marL="457200" indent="-457200">
              <a:buFont typeface="Calibri" pitchFamily="34" charset="0"/>
              <a:buAutoNum type="arabicPeriod"/>
            </a:pPr>
            <a:r>
              <a:rPr lang="es-ES" sz="2400" dirty="0" smtClean="0">
                <a:latin typeface="Calibri" pitchFamily="34" charset="0"/>
              </a:rPr>
              <a:t>  "</a:t>
            </a:r>
            <a:r>
              <a:rPr lang="es-ES" sz="2400" dirty="0" err="1" smtClean="0">
                <a:latin typeface="Calibri" pitchFamily="34" charset="0"/>
              </a:rPr>
              <a:t>Vayomer</a:t>
            </a:r>
            <a:r>
              <a:rPr lang="es-ES" sz="2400" dirty="0" smtClean="0">
                <a:latin typeface="Calibri" pitchFamily="34" charset="0"/>
              </a:rPr>
              <a:t> Moshé" o "Y dijo Moisés" </a:t>
            </a:r>
            <a:r>
              <a:rPr lang="es-ES" sz="2400" dirty="0" smtClean="0">
                <a:latin typeface="Calibri" pitchFamily="34" charset="0"/>
              </a:rPr>
              <a:t> - </a:t>
            </a:r>
            <a:r>
              <a:rPr lang="he-IL" sz="2400" dirty="0" smtClean="0">
                <a:latin typeface="Calibri" pitchFamily="34" charset="0"/>
              </a:rPr>
              <a:t>וַיֹאמֶר מֹשֶׁה</a:t>
            </a:r>
            <a:endParaRPr lang="es-ES" sz="2400" dirty="0" smtClean="0">
              <a:latin typeface="Calibri" pitchFamily="34" charset="0"/>
            </a:endParaRPr>
          </a:p>
          <a:p>
            <a:pPr marL="457200" indent="-457200">
              <a:buFont typeface="Calibri" pitchFamily="34" charset="0"/>
              <a:buAutoNum type="arabicPeriod"/>
            </a:pPr>
            <a:r>
              <a:rPr lang="es-ES" sz="2400" dirty="0" smtClean="0">
                <a:latin typeface="Calibri" pitchFamily="34" charset="0"/>
              </a:rPr>
              <a:t>  "Shemá Israel" o "Escucha Israel" </a:t>
            </a:r>
            <a:r>
              <a:rPr lang="es-ES" sz="2400" dirty="0" smtClean="0">
                <a:latin typeface="Calibri" pitchFamily="34" charset="0"/>
              </a:rPr>
              <a:t>- </a:t>
            </a:r>
            <a:r>
              <a:rPr lang="he-IL" sz="2400" dirty="0" smtClean="0"/>
              <a:t> שְׁמַע יִשְׂרָאֵל</a:t>
            </a:r>
            <a:endParaRPr lang="es-ES" sz="2400" dirty="0" smtClean="0">
              <a:latin typeface="Calibri" pitchFamily="34" charset="0"/>
            </a:endParaRPr>
          </a:p>
          <a:p>
            <a:pPr marL="457200" indent="-457200">
              <a:buFont typeface="Calibri" pitchFamily="34" charset="0"/>
              <a:buAutoNum type="arabicPeriod"/>
            </a:pPr>
            <a:r>
              <a:rPr lang="es-ES" sz="2400" dirty="0" smtClean="0">
                <a:latin typeface="Calibri" pitchFamily="34" charset="0"/>
              </a:rPr>
              <a:t>  "</a:t>
            </a:r>
            <a:r>
              <a:rPr lang="es-ES" sz="2400" dirty="0" err="1" smtClean="0">
                <a:latin typeface="Calibri" pitchFamily="34" charset="0"/>
              </a:rPr>
              <a:t>Ani</a:t>
            </a:r>
            <a:r>
              <a:rPr lang="es-ES" sz="2400" dirty="0" smtClean="0">
                <a:latin typeface="Calibri" pitchFamily="34" charset="0"/>
              </a:rPr>
              <a:t> </a:t>
            </a:r>
            <a:r>
              <a:rPr lang="es-ES" sz="2400" dirty="0" err="1" smtClean="0">
                <a:latin typeface="Calibri" pitchFamily="34" charset="0"/>
              </a:rPr>
              <a:t>L'Dodi</a:t>
            </a:r>
            <a:r>
              <a:rPr lang="es-ES" sz="2400" dirty="0" smtClean="0">
                <a:latin typeface="Calibri" pitchFamily="34" charset="0"/>
              </a:rPr>
              <a:t> </a:t>
            </a:r>
            <a:r>
              <a:rPr lang="es-ES" sz="2400" dirty="0" err="1" smtClean="0">
                <a:latin typeface="Calibri" pitchFamily="34" charset="0"/>
              </a:rPr>
              <a:t>v'dodi</a:t>
            </a:r>
            <a:r>
              <a:rPr lang="es-ES" sz="2400" dirty="0" smtClean="0">
                <a:latin typeface="Calibri" pitchFamily="34" charset="0"/>
              </a:rPr>
              <a:t> Li" o "Yo soy de mi amado y mi amado es </a:t>
            </a:r>
            <a:r>
              <a:rPr lang="es-ES" sz="2400" dirty="0" smtClean="0">
                <a:latin typeface="Calibri" pitchFamily="34" charset="0"/>
              </a:rPr>
              <a:t>mío“ - </a:t>
            </a:r>
            <a:r>
              <a:rPr lang="he-IL" sz="2400" dirty="0" smtClean="0"/>
              <a:t> אֱלוּל</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5364"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5365" name="Content Placeholder 2"/>
          <p:cNvSpPr txBox="1">
            <a:spLocks noGrp="1"/>
          </p:cNvSpPr>
          <p:nvPr>
            <p:ph idx="1"/>
          </p:nvPr>
        </p:nvSpPr>
        <p:spPr>
          <a:xfrm>
            <a:off x="457200" y="1600200"/>
            <a:ext cx="7924800" cy="4572000"/>
          </a:xfrm>
        </p:spPr>
        <p:txBody>
          <a:bodyPr/>
          <a:lstStyle/>
          <a:p>
            <a:pPr marL="457200" indent="-457200"/>
            <a:r>
              <a:rPr lang="es-ES" sz="2800" b="1" dirty="0" smtClean="0">
                <a:latin typeface="Calibri" pitchFamily="34" charset="0"/>
              </a:rPr>
              <a:t>Pregunta </a:t>
            </a:r>
            <a:r>
              <a:rPr lang="es-ES" sz="2800" b="1" dirty="0" smtClean="0">
                <a:latin typeface="Calibri" pitchFamily="34" charset="0"/>
              </a:rPr>
              <a:t>5: </a:t>
            </a:r>
            <a:endParaRPr lang="es-ES" sz="2800" b="1" dirty="0" smtClean="0">
              <a:latin typeface="Calibri" pitchFamily="34" charset="0"/>
            </a:endParaRPr>
          </a:p>
          <a:p>
            <a:pPr marL="457200" indent="-457200"/>
            <a:r>
              <a:rPr lang="es-ES" sz="2400" b="1" i="1" dirty="0" smtClean="0">
                <a:solidFill>
                  <a:srgbClr val="FF0000"/>
                </a:solidFill>
                <a:latin typeface="Calibri" pitchFamily="34" charset="0"/>
              </a:rPr>
              <a:t>El nombre del mes de Elul, se puede interpretar como un acrónimo para el verso hebreo… </a:t>
            </a:r>
          </a:p>
          <a:p>
            <a:pPr marL="457200" indent="-457200">
              <a:buFont typeface="Calibri" pitchFamily="34" charset="0"/>
              <a:buAutoNum type="arabicPeriod"/>
            </a:pPr>
            <a:r>
              <a:rPr lang="es-ES" sz="2400" dirty="0" smtClean="0">
                <a:latin typeface="Calibri" pitchFamily="34" charset="0"/>
              </a:rPr>
              <a:t>  "Mi </a:t>
            </a:r>
            <a:r>
              <a:rPr lang="es-ES" sz="2400" dirty="0" err="1" smtClean="0">
                <a:latin typeface="Calibri" pitchFamily="34" charset="0"/>
              </a:rPr>
              <a:t>Jamoja</a:t>
            </a:r>
            <a:r>
              <a:rPr lang="es-ES" sz="2400" dirty="0" smtClean="0">
                <a:latin typeface="Calibri" pitchFamily="34" charset="0"/>
              </a:rPr>
              <a:t>" o "¿Quién como tú?" </a:t>
            </a:r>
            <a:r>
              <a:rPr lang="es-ES" sz="2400" dirty="0" smtClean="0">
                <a:latin typeface="Calibri" pitchFamily="34" charset="0"/>
              </a:rPr>
              <a:t> - </a:t>
            </a:r>
            <a:r>
              <a:rPr lang="he-IL" sz="2400" dirty="0" smtClean="0"/>
              <a:t>מִ֥י כָּמֹ֖כָה</a:t>
            </a:r>
            <a:endParaRPr lang="es-ES" sz="2400" dirty="0" smtClean="0">
              <a:latin typeface="Calibri" pitchFamily="34" charset="0"/>
            </a:endParaRPr>
          </a:p>
          <a:p>
            <a:pPr marL="457200" indent="-457200">
              <a:buFont typeface="Calibri" pitchFamily="34" charset="0"/>
              <a:buAutoNum type="arabicPeriod"/>
            </a:pPr>
            <a:r>
              <a:rPr lang="es-ES" sz="2400" dirty="0" smtClean="0">
                <a:latin typeface="Calibri" pitchFamily="34" charset="0"/>
              </a:rPr>
              <a:t>  "</a:t>
            </a:r>
            <a:r>
              <a:rPr lang="es-ES" sz="2400" dirty="0" err="1" smtClean="0">
                <a:latin typeface="Calibri" pitchFamily="34" charset="0"/>
              </a:rPr>
              <a:t>Vayomer</a:t>
            </a:r>
            <a:r>
              <a:rPr lang="es-ES" sz="2400" dirty="0" smtClean="0">
                <a:latin typeface="Calibri" pitchFamily="34" charset="0"/>
              </a:rPr>
              <a:t> Moshé" o "Y dijo Moisés" </a:t>
            </a:r>
            <a:r>
              <a:rPr lang="es-ES" sz="2400" dirty="0" smtClean="0">
                <a:latin typeface="Calibri" pitchFamily="34" charset="0"/>
              </a:rPr>
              <a:t> - </a:t>
            </a:r>
            <a:r>
              <a:rPr lang="he-IL" sz="2400" dirty="0" smtClean="0">
                <a:latin typeface="Calibri" pitchFamily="34" charset="0"/>
              </a:rPr>
              <a:t>וַיֹאמֶר מֹשֶׁה</a:t>
            </a:r>
            <a:endParaRPr lang="es-ES" sz="2400" dirty="0" smtClean="0">
              <a:latin typeface="Calibri" pitchFamily="34" charset="0"/>
            </a:endParaRPr>
          </a:p>
          <a:p>
            <a:pPr marL="457200" indent="-457200">
              <a:buFont typeface="Calibri" pitchFamily="34" charset="0"/>
              <a:buAutoNum type="arabicPeriod"/>
            </a:pPr>
            <a:r>
              <a:rPr lang="es-ES" sz="2400" dirty="0" smtClean="0">
                <a:latin typeface="Calibri" pitchFamily="34" charset="0"/>
              </a:rPr>
              <a:t>  "Shemá Israel" o "Escucha Israel" </a:t>
            </a:r>
            <a:r>
              <a:rPr lang="es-ES" sz="2400" dirty="0" smtClean="0">
                <a:latin typeface="Calibri" pitchFamily="34" charset="0"/>
              </a:rPr>
              <a:t>- </a:t>
            </a:r>
            <a:r>
              <a:rPr lang="he-IL" sz="2400" dirty="0" smtClean="0"/>
              <a:t> שְׁמַע יִשְׂרָאֵל</a:t>
            </a:r>
            <a:endParaRPr lang="es-ES" sz="2400" dirty="0" smtClean="0">
              <a:latin typeface="Calibri" pitchFamily="34" charset="0"/>
            </a:endParaRPr>
          </a:p>
          <a:p>
            <a:pPr marL="457200" indent="-457200">
              <a:buFont typeface="Calibri" pitchFamily="34" charset="0"/>
              <a:buAutoNum type="arabicPeriod"/>
            </a:pPr>
            <a:r>
              <a:rPr lang="es-ES" sz="2400" dirty="0" smtClean="0">
                <a:solidFill>
                  <a:srgbClr val="FFC000"/>
                </a:solidFill>
                <a:effectLst>
                  <a:outerShdw blurRad="38100" dist="38100" dir="2700000" algn="tl">
                    <a:srgbClr val="000000">
                      <a:alpha val="43137"/>
                    </a:srgbClr>
                  </a:outerShdw>
                </a:effectLst>
                <a:latin typeface="Calibri" pitchFamily="34" charset="0"/>
              </a:rPr>
              <a:t>  "ANI L'DODI V'DODI LI" O "YO SOY DE MI AMADO Y MI AMADO ES MÍO“ - </a:t>
            </a:r>
            <a:r>
              <a:rPr lang="he-IL" sz="2400" dirty="0" smtClean="0">
                <a:solidFill>
                  <a:srgbClr val="FFC000"/>
                </a:solidFill>
                <a:effectLst>
                  <a:outerShdw blurRad="38100" dist="38100" dir="2700000" algn="tl">
                    <a:srgbClr val="000000">
                      <a:alpha val="43137"/>
                    </a:srgbClr>
                  </a:outerShdw>
                </a:effectLst>
              </a:rPr>
              <a:t> אֱלוּל</a:t>
            </a:r>
            <a:endParaRPr lang="es-MX" sz="2400" dirty="0" smtClean="0">
              <a:solidFill>
                <a:srgbClr val="FFC000"/>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457200" indent="-457200"/>
            <a:r>
              <a:rPr lang="es-ES" sz="2800" b="1" dirty="0" smtClean="0">
                <a:latin typeface="Calibri" pitchFamily="34" charset="0"/>
              </a:rPr>
              <a:t>Pregunta </a:t>
            </a:r>
            <a:r>
              <a:rPr lang="es-ES" sz="2800" b="1" dirty="0" smtClean="0">
                <a:latin typeface="Calibri" pitchFamily="34" charset="0"/>
              </a:rPr>
              <a:t>6: </a:t>
            </a:r>
            <a:endParaRPr lang="es-ES" sz="2800" b="1" dirty="0" smtClean="0">
              <a:latin typeface="Calibri" pitchFamily="34" charset="0"/>
            </a:endParaRPr>
          </a:p>
          <a:p>
            <a:pPr marL="457200" indent="-457200"/>
            <a:r>
              <a:rPr lang="es-ES" sz="2400" b="1" i="1" dirty="0" smtClean="0">
                <a:solidFill>
                  <a:srgbClr val="FF0000"/>
                </a:solidFill>
                <a:latin typeface="Calibri" pitchFamily="34" charset="0"/>
              </a:rPr>
              <a:t>¿Qué hizo Esdras el Escriba después que reunió a los hijos de Israel en el primer día de Tishrei? </a:t>
            </a:r>
          </a:p>
          <a:p>
            <a:pPr marL="457200" indent="-457200">
              <a:buFont typeface="Calibri" pitchFamily="34" charset="0"/>
              <a:buAutoNum type="arabicPeriod"/>
            </a:pPr>
            <a:r>
              <a:rPr lang="es-ES" sz="2400" dirty="0" smtClean="0">
                <a:latin typeface="Calibri" pitchFamily="34" charset="0"/>
              </a:rPr>
              <a:t>      Él los bendijo. </a:t>
            </a:r>
          </a:p>
          <a:p>
            <a:pPr marL="457200" indent="-457200">
              <a:buFont typeface="Calibri" pitchFamily="34" charset="0"/>
              <a:buAutoNum type="arabicPeriod"/>
            </a:pPr>
            <a:r>
              <a:rPr lang="es-ES" sz="2400" dirty="0" smtClean="0">
                <a:latin typeface="Calibri" pitchFamily="34" charset="0"/>
              </a:rPr>
              <a:t>      Él los maldijo. </a:t>
            </a:r>
          </a:p>
          <a:p>
            <a:pPr marL="457200" indent="-457200">
              <a:buFont typeface="Calibri" pitchFamily="34" charset="0"/>
              <a:buAutoNum type="arabicPeriod"/>
            </a:pPr>
            <a:r>
              <a:rPr lang="es-ES" sz="2400" dirty="0" smtClean="0">
                <a:latin typeface="Calibri" pitchFamily="34" charset="0"/>
              </a:rPr>
              <a:t>      Leyó la Torá en voz alta. </a:t>
            </a:r>
          </a:p>
          <a:p>
            <a:pPr marL="457200" indent="-457200">
              <a:buFont typeface="Calibri" pitchFamily="34" charset="0"/>
              <a:buAutoNum type="arabicPeriod"/>
            </a:pPr>
            <a:r>
              <a:rPr lang="es-ES" sz="2400" dirty="0" smtClean="0">
                <a:latin typeface="Calibri" pitchFamily="34" charset="0"/>
              </a:rPr>
              <a:t>      Él les dio instrucciones sobre cómo tocar el </a:t>
            </a:r>
            <a:r>
              <a:rPr lang="es-ES" sz="2400" dirty="0" err="1" smtClean="0">
                <a:latin typeface="Calibri" pitchFamily="34" charset="0"/>
              </a:rPr>
              <a:t>shofar</a:t>
            </a:r>
            <a:r>
              <a:rPr lang="es-ES" sz="2400" dirty="0" smtClean="0">
                <a:latin typeface="Calibri" pitchFamily="34" charset="0"/>
              </a:rPr>
              <a:t>.</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457200" indent="-457200"/>
            <a:r>
              <a:rPr lang="es-ES" sz="2800" b="1" dirty="0" smtClean="0">
                <a:latin typeface="Calibri" pitchFamily="34" charset="0"/>
              </a:rPr>
              <a:t>Pregunta </a:t>
            </a:r>
            <a:r>
              <a:rPr lang="es-ES" sz="2800" b="1" dirty="0" smtClean="0">
                <a:latin typeface="Calibri" pitchFamily="34" charset="0"/>
              </a:rPr>
              <a:t>6: </a:t>
            </a:r>
            <a:endParaRPr lang="es-ES" sz="2800" b="1" dirty="0" smtClean="0">
              <a:latin typeface="Calibri" pitchFamily="34" charset="0"/>
            </a:endParaRPr>
          </a:p>
          <a:p>
            <a:pPr marL="457200" indent="-457200"/>
            <a:r>
              <a:rPr lang="es-ES" sz="2400" b="1" i="1" dirty="0" smtClean="0">
                <a:solidFill>
                  <a:srgbClr val="FF0000"/>
                </a:solidFill>
                <a:latin typeface="Calibri" pitchFamily="34" charset="0"/>
              </a:rPr>
              <a:t>¿Qué hizo Esdras el Escriba después que reunió a los hijos de Israel en el primer día de Tishrei? </a:t>
            </a:r>
          </a:p>
          <a:p>
            <a:pPr marL="457200" indent="-457200">
              <a:buFont typeface="Calibri" pitchFamily="34" charset="0"/>
              <a:buAutoNum type="arabicPeriod"/>
            </a:pPr>
            <a:r>
              <a:rPr lang="es-ES" sz="2400" dirty="0" smtClean="0">
                <a:latin typeface="Calibri" pitchFamily="34" charset="0"/>
              </a:rPr>
              <a:t>      Él los bendijo. </a:t>
            </a:r>
          </a:p>
          <a:p>
            <a:pPr marL="457200" indent="-457200">
              <a:buFont typeface="Calibri" pitchFamily="34" charset="0"/>
              <a:buAutoNum type="arabicPeriod"/>
            </a:pPr>
            <a:r>
              <a:rPr lang="es-ES" sz="2400" dirty="0" smtClean="0">
                <a:latin typeface="Calibri" pitchFamily="34" charset="0"/>
              </a:rPr>
              <a:t>      Él los maldijo. </a:t>
            </a:r>
          </a:p>
          <a:p>
            <a:pPr marL="457200" indent="-457200">
              <a:buFont typeface="Calibri" pitchFamily="34" charset="0"/>
              <a:buAutoNum type="arabicPeriod"/>
            </a:pPr>
            <a:r>
              <a:rPr lang="es-ES" sz="2400" dirty="0" smtClean="0">
                <a:latin typeface="Calibri" pitchFamily="34" charset="0"/>
              </a:rPr>
              <a:t>      </a:t>
            </a:r>
            <a:r>
              <a:rPr lang="es-ES" sz="2400" dirty="0" smtClean="0">
                <a:solidFill>
                  <a:srgbClr val="FFC000"/>
                </a:solidFill>
                <a:effectLst>
                  <a:outerShdw blurRad="38100" dist="38100" dir="2700000" algn="tl">
                    <a:srgbClr val="000000">
                      <a:alpha val="43137"/>
                    </a:srgbClr>
                  </a:outerShdw>
                </a:effectLst>
                <a:latin typeface="Calibri" pitchFamily="34" charset="0"/>
              </a:rPr>
              <a:t>LEYÓ LA TORÁ EN VOZ ALTA. </a:t>
            </a:r>
            <a:endParaRPr lang="es-ES" sz="2400" dirty="0" smtClean="0">
              <a:solidFill>
                <a:srgbClr val="FFC000"/>
              </a:solidFill>
              <a:effectLst>
                <a:outerShdw blurRad="38100" dist="38100" dir="2700000" algn="tl">
                  <a:srgbClr val="000000">
                    <a:alpha val="43137"/>
                  </a:srgbClr>
                </a:outerShdw>
              </a:effectLst>
              <a:latin typeface="Calibri" pitchFamily="34" charset="0"/>
            </a:endParaRPr>
          </a:p>
          <a:p>
            <a:pPr marL="457200" indent="-457200">
              <a:buFont typeface="Calibri" pitchFamily="34" charset="0"/>
              <a:buAutoNum type="arabicPeriod"/>
            </a:pPr>
            <a:r>
              <a:rPr lang="es-ES" sz="2400" dirty="0" smtClean="0">
                <a:latin typeface="Calibri" pitchFamily="34" charset="0"/>
              </a:rPr>
              <a:t>      Él les dio instrucciones sobre cómo tocar el </a:t>
            </a:r>
            <a:r>
              <a:rPr lang="es-ES" sz="2400" dirty="0" err="1" smtClean="0">
                <a:latin typeface="Calibri" pitchFamily="34" charset="0"/>
              </a:rPr>
              <a:t>shofar</a:t>
            </a:r>
            <a:r>
              <a:rPr lang="es-ES" sz="2400" dirty="0" smtClean="0">
                <a:latin typeface="Calibri" pitchFamily="34" charset="0"/>
              </a:rPr>
              <a:t>.</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514350" indent="-514350"/>
            <a:r>
              <a:rPr lang="es-MX" sz="2400" dirty="0" smtClean="0">
                <a:latin typeface="Calibri" pitchFamily="34" charset="0"/>
              </a:rPr>
              <a:t>El saludo común Ashkenazi en Rosh Hashaná es </a:t>
            </a:r>
            <a:r>
              <a:rPr lang="he-IL" sz="2400" dirty="0" smtClean="0">
                <a:latin typeface="Calibri" pitchFamily="34" charset="0"/>
              </a:rPr>
              <a:t>שָׁנָה  טוֹבָה   </a:t>
            </a:r>
            <a:r>
              <a:rPr lang="he-IL" sz="2400" dirty="0" smtClean="0">
                <a:latin typeface="Calibri" pitchFamily="34" charset="0"/>
              </a:rPr>
              <a:t>"</a:t>
            </a:r>
            <a:r>
              <a:rPr lang="es-CO" sz="2400" dirty="0" smtClean="0">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Shanah</a:t>
            </a:r>
            <a:r>
              <a:rPr lang="es-MX"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Tovah</a:t>
            </a:r>
            <a:r>
              <a:rPr lang="es-MX" sz="2400" dirty="0" smtClean="0">
                <a:latin typeface="Calibri" pitchFamily="34" charset="0"/>
              </a:rPr>
              <a:t>", que, en hebreo, significa "[que tenga] un buen año" o algo similar. </a:t>
            </a:r>
          </a:p>
          <a:p>
            <a:pPr marL="514350" indent="-514350"/>
            <a:r>
              <a:rPr lang="es-MX" sz="2400" dirty="0" smtClean="0">
                <a:latin typeface="Calibri" pitchFamily="34" charset="0"/>
              </a:rPr>
              <a:t>Por lo tanto, en yiddish el saludo es </a:t>
            </a:r>
            <a:r>
              <a:rPr lang="he-IL" sz="2400" dirty="0" smtClean="0">
                <a:latin typeface="Calibri" pitchFamily="34" charset="0"/>
              </a:rPr>
              <a:t>אַ גוט יאָר  </a:t>
            </a:r>
            <a:r>
              <a:rPr lang="he-IL" sz="2400" dirty="0" smtClean="0">
                <a:latin typeface="Calibri" pitchFamily="34" charset="0"/>
              </a:rPr>
              <a:t>"</a:t>
            </a:r>
            <a:r>
              <a:rPr lang="es-CO" sz="2400" dirty="0" smtClean="0">
                <a:latin typeface="Calibri" pitchFamily="34" charset="0"/>
              </a:rPr>
              <a:t> </a:t>
            </a:r>
            <a:r>
              <a:rPr lang="es-MX" sz="2400" dirty="0" smtClean="0">
                <a:solidFill>
                  <a:srgbClr val="FFC000"/>
                </a:solidFill>
                <a:effectLst>
                  <a:outerShdw blurRad="38100" dist="38100" dir="2700000" algn="tl">
                    <a:srgbClr val="000000">
                      <a:alpha val="43137"/>
                    </a:srgbClr>
                  </a:outerShdw>
                </a:effectLst>
                <a:latin typeface="Calibri" pitchFamily="34" charset="0"/>
              </a:rPr>
              <a:t>a </a:t>
            </a:r>
            <a:r>
              <a:rPr lang="es-MX" sz="2400" dirty="0" err="1" smtClean="0">
                <a:solidFill>
                  <a:srgbClr val="FFC000"/>
                </a:solidFill>
                <a:effectLst>
                  <a:outerShdw blurRad="38100" dist="38100" dir="2700000" algn="tl">
                    <a:srgbClr val="000000">
                      <a:alpha val="43137"/>
                    </a:srgbClr>
                  </a:outerShdw>
                </a:effectLst>
                <a:latin typeface="Calibri" pitchFamily="34" charset="0"/>
              </a:rPr>
              <a:t>gut</a:t>
            </a:r>
            <a:r>
              <a:rPr lang="es-MX"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yor</a:t>
            </a:r>
            <a:r>
              <a:rPr lang="es-MX" sz="2400" dirty="0" smtClean="0">
                <a:solidFill>
                  <a:srgbClr val="FFC000"/>
                </a:solidFill>
                <a:effectLst>
                  <a:outerShdw blurRad="38100" dist="38100" dir="2700000" algn="tl">
                    <a:srgbClr val="000000">
                      <a:alpha val="43137"/>
                    </a:srgbClr>
                  </a:outerShdw>
                </a:effectLst>
                <a:latin typeface="Calibri" pitchFamily="34" charset="0"/>
              </a:rPr>
              <a:t>"</a:t>
            </a:r>
            <a:r>
              <a:rPr lang="es-MX" sz="2400" dirty="0" smtClean="0">
                <a:latin typeface="Calibri" pitchFamily="34" charset="0"/>
              </a:rPr>
              <a:t> ("un buen año") o </a:t>
            </a:r>
            <a:r>
              <a:rPr lang="he-IL" sz="2400" dirty="0" smtClean="0">
                <a:latin typeface="Calibri" pitchFamily="34" charset="0"/>
              </a:rPr>
              <a:t>אַ גוט געבענטשט יאָר  </a:t>
            </a:r>
            <a:r>
              <a:rPr lang="he-IL" sz="2400" dirty="0" smtClean="0">
                <a:solidFill>
                  <a:srgbClr val="FFC000"/>
                </a:solidFill>
                <a:effectLst>
                  <a:outerShdw blurRad="38100" dist="38100" dir="2700000" algn="tl">
                    <a:srgbClr val="000000">
                      <a:alpha val="43137"/>
                    </a:srgbClr>
                  </a:outerShdw>
                </a:effectLst>
                <a:latin typeface="Calibri" pitchFamily="34" charset="0"/>
              </a:rPr>
              <a:t>"</a:t>
            </a:r>
            <a:r>
              <a:rPr lang="es-CO"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smtClean="0">
                <a:solidFill>
                  <a:srgbClr val="FFC000"/>
                </a:solidFill>
                <a:effectLst>
                  <a:outerShdw blurRad="38100" dist="38100" dir="2700000" algn="tl">
                    <a:srgbClr val="000000">
                      <a:alpha val="43137"/>
                    </a:srgbClr>
                  </a:outerShdw>
                </a:effectLst>
                <a:latin typeface="Calibri" pitchFamily="34" charset="0"/>
              </a:rPr>
              <a:t>a </a:t>
            </a:r>
            <a:r>
              <a:rPr lang="es-MX" sz="2400" dirty="0" err="1" smtClean="0">
                <a:solidFill>
                  <a:srgbClr val="FFC000"/>
                </a:solidFill>
                <a:effectLst>
                  <a:outerShdw blurRad="38100" dist="38100" dir="2700000" algn="tl">
                    <a:srgbClr val="000000">
                      <a:alpha val="43137"/>
                    </a:srgbClr>
                  </a:outerShdw>
                </a:effectLst>
                <a:latin typeface="Calibri" pitchFamily="34" charset="0"/>
              </a:rPr>
              <a:t>gut</a:t>
            </a:r>
            <a:r>
              <a:rPr lang="es-MX"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gebentsht</a:t>
            </a:r>
            <a:r>
              <a:rPr lang="es-MX"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yor</a:t>
            </a:r>
            <a:r>
              <a:rPr lang="es-MX" sz="2400" dirty="0" smtClean="0">
                <a:solidFill>
                  <a:srgbClr val="FFC000"/>
                </a:solidFill>
                <a:effectLst>
                  <a:outerShdw blurRad="38100" dist="38100" dir="2700000" algn="tl">
                    <a:srgbClr val="000000">
                      <a:alpha val="43137"/>
                    </a:srgbClr>
                  </a:outerShdw>
                </a:effectLst>
                <a:latin typeface="Calibri" pitchFamily="34" charset="0"/>
              </a:rPr>
              <a:t>"</a:t>
            </a:r>
            <a:r>
              <a:rPr lang="es-MX" sz="2400" dirty="0" smtClean="0">
                <a:latin typeface="Calibri" pitchFamily="34" charset="0"/>
              </a:rPr>
              <a:t> ("un buen año bendito"). </a:t>
            </a:r>
          </a:p>
          <a:p>
            <a:pPr marL="514350" indent="-514350"/>
            <a:r>
              <a:rPr lang="es-MX" sz="2400" dirty="0" err="1" smtClean="0">
                <a:latin typeface="Calibri" pitchFamily="34" charset="0"/>
              </a:rPr>
              <a:t>Judios</a:t>
            </a:r>
            <a:r>
              <a:rPr lang="es-MX" sz="2400" dirty="0" smtClean="0">
                <a:latin typeface="Calibri" pitchFamily="34" charset="0"/>
              </a:rPr>
              <a:t> sefardíes dicen tradicionalmente </a:t>
            </a:r>
            <a:r>
              <a:rPr lang="es-MX" sz="2400" dirty="0" smtClean="0">
                <a:solidFill>
                  <a:srgbClr val="FFC000"/>
                </a:solidFill>
                <a:effectLst>
                  <a:outerShdw blurRad="38100" dist="38100" dir="2700000" algn="tl">
                    <a:srgbClr val="000000">
                      <a:alpha val="43137"/>
                    </a:srgbClr>
                  </a:outerShdw>
                </a:effectLst>
                <a:latin typeface="Calibri" pitchFamily="34" charset="0"/>
              </a:rPr>
              <a:t>"</a:t>
            </a:r>
            <a:r>
              <a:rPr lang="es-MX" sz="2400" dirty="0" err="1" smtClean="0">
                <a:solidFill>
                  <a:srgbClr val="FFC000"/>
                </a:solidFill>
                <a:effectLst>
                  <a:outerShdw blurRad="38100" dist="38100" dir="2700000" algn="tl">
                    <a:srgbClr val="000000">
                      <a:alpha val="43137"/>
                    </a:srgbClr>
                  </a:outerShdw>
                </a:effectLst>
                <a:latin typeface="Calibri" pitchFamily="34" charset="0"/>
              </a:rPr>
              <a:t>tizkú</a:t>
            </a:r>
            <a:r>
              <a:rPr lang="es-MX"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l'shanim</a:t>
            </a:r>
            <a:r>
              <a:rPr lang="es-MX" sz="2400" dirty="0" smtClean="0">
                <a:solidFill>
                  <a:srgbClr val="FFC000"/>
                </a:solidFill>
                <a:effectLst>
                  <a:outerShdw blurRad="38100" dist="38100" dir="2700000" algn="tl">
                    <a:srgbClr val="000000">
                      <a:alpha val="43137"/>
                    </a:srgbClr>
                  </a:outerShdw>
                </a:effectLst>
                <a:latin typeface="Calibri" pitchFamily="34" charset="0"/>
              </a:rPr>
              <a:t> </a:t>
            </a:r>
            <a:r>
              <a:rPr lang="es-MX" sz="2400" dirty="0" err="1" smtClean="0">
                <a:solidFill>
                  <a:srgbClr val="FFC000"/>
                </a:solidFill>
                <a:effectLst>
                  <a:outerShdw blurRad="38100" dist="38100" dir="2700000" algn="tl">
                    <a:srgbClr val="000000">
                      <a:alpha val="43137"/>
                    </a:srgbClr>
                  </a:outerShdw>
                </a:effectLst>
                <a:latin typeface="Calibri" pitchFamily="34" charset="0"/>
              </a:rPr>
              <a:t>rabot</a:t>
            </a:r>
            <a:r>
              <a:rPr lang="es-MX" sz="2400" dirty="0" smtClean="0">
                <a:solidFill>
                  <a:srgbClr val="FFC000"/>
                </a:solidFill>
                <a:effectLst>
                  <a:outerShdw blurRad="38100" dist="38100" dir="2700000" algn="tl">
                    <a:srgbClr val="000000">
                      <a:alpha val="43137"/>
                    </a:srgbClr>
                  </a:outerShdw>
                </a:effectLst>
                <a:latin typeface="Calibri" pitchFamily="34" charset="0"/>
              </a:rPr>
              <a:t>“</a:t>
            </a:r>
            <a:r>
              <a:rPr lang="es-MX" sz="2400" dirty="0" smtClean="0">
                <a:latin typeface="Calibri" pitchFamily="34" charset="0"/>
              </a:rPr>
              <a:t> en hebreo o "munchos años“ en ladino, ambos de los cuales significan "muchos </a:t>
            </a:r>
            <a:r>
              <a:rPr lang="es-MX" sz="2400" dirty="0" smtClean="0">
                <a:latin typeface="Calibri" pitchFamily="34" charset="0"/>
              </a:rPr>
              <a:t>años“</a:t>
            </a:r>
            <a:r>
              <a:rPr lang="es-ES" sz="2400" dirty="0" smtClean="0">
                <a:latin typeface="Calibri" pitchFamily="34" charset="0"/>
              </a:rPr>
              <a:t>a lo que se responde, </a:t>
            </a:r>
            <a:r>
              <a:rPr lang="es-ES" sz="2400" b="1" i="1" dirty="0" err="1" smtClean="0">
                <a:solidFill>
                  <a:srgbClr val="FFC000"/>
                </a:solidFill>
                <a:effectLst>
                  <a:outerShdw blurRad="38100" dist="38100" dir="2700000" algn="tl">
                    <a:srgbClr val="000000">
                      <a:alpha val="43137"/>
                    </a:srgbClr>
                  </a:outerShdw>
                </a:effectLst>
                <a:latin typeface="Calibri" pitchFamily="34" charset="0"/>
              </a:rPr>
              <a:t>Ne'imot</a:t>
            </a:r>
            <a:r>
              <a:rPr lang="es-ES" sz="2400" b="1" i="1" dirty="0" smtClean="0">
                <a:solidFill>
                  <a:srgbClr val="FFC000"/>
                </a:solidFill>
                <a:effectLst>
                  <a:outerShdw blurRad="38100" dist="38100" dir="2700000" algn="tl">
                    <a:srgbClr val="000000">
                      <a:alpha val="43137"/>
                    </a:srgbClr>
                  </a:outerShdw>
                </a:effectLst>
                <a:latin typeface="Calibri" pitchFamily="34" charset="0"/>
              </a:rPr>
              <a:t> </a:t>
            </a:r>
            <a:r>
              <a:rPr lang="es-ES" sz="2400" b="1" i="1" dirty="0" err="1" smtClean="0">
                <a:solidFill>
                  <a:srgbClr val="FFC000"/>
                </a:solidFill>
                <a:effectLst>
                  <a:outerShdw blurRad="38100" dist="38100" dir="2700000" algn="tl">
                    <a:srgbClr val="000000">
                      <a:alpha val="43137"/>
                    </a:srgbClr>
                  </a:outerShdw>
                </a:effectLst>
                <a:latin typeface="Calibri" pitchFamily="34" charset="0"/>
              </a:rPr>
              <a:t>VeTovot</a:t>
            </a:r>
            <a:r>
              <a:rPr lang="es-ES" sz="2400" b="1" i="1" dirty="0" smtClean="0">
                <a:solidFill>
                  <a:srgbClr val="FFC000"/>
                </a:solidFill>
                <a:effectLst>
                  <a:outerShdw blurRad="38100" dist="38100" dir="2700000" algn="tl">
                    <a:srgbClr val="000000">
                      <a:alpha val="43137"/>
                    </a:srgbClr>
                  </a:outerShdw>
                </a:effectLst>
                <a:latin typeface="Calibri" pitchFamily="34" charset="0"/>
              </a:rPr>
              <a:t> </a:t>
            </a:r>
            <a:r>
              <a:rPr lang="es-ES" sz="2400" dirty="0" smtClean="0">
                <a:latin typeface="Calibri" pitchFamily="34" charset="0"/>
              </a:rPr>
              <a:t>("agradables y buenos</a:t>
            </a:r>
            <a:r>
              <a:rPr lang="es-ES" sz="2400" dirty="0" smtClean="0">
                <a:latin typeface="Calibri" pitchFamily="34" charset="0"/>
              </a:rPr>
              <a:t>")</a:t>
            </a:r>
            <a:r>
              <a:rPr lang="es-MX" sz="2400" dirty="0" smtClean="0">
                <a:latin typeface="Calibri" pitchFamily="34" charset="0"/>
              </a:rPr>
              <a:t>. </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514350" indent="-514350"/>
            <a:r>
              <a:rPr lang="es-MX" sz="2400" dirty="0" smtClean="0">
                <a:latin typeface="Calibri" pitchFamily="34" charset="0"/>
              </a:rPr>
              <a:t>Saludos y bendiciones mas serias, atendiendo a las características del día, de uso común entre los </a:t>
            </a:r>
            <a:r>
              <a:rPr lang="es-MX" sz="2400" dirty="0" err="1" smtClean="0">
                <a:latin typeface="Calibri" pitchFamily="34" charset="0"/>
              </a:rPr>
              <a:t>Judios</a:t>
            </a:r>
            <a:r>
              <a:rPr lang="es-MX" sz="2400" dirty="0" smtClean="0">
                <a:latin typeface="Calibri" pitchFamily="34" charset="0"/>
              </a:rPr>
              <a:t> religiosos observantes son </a:t>
            </a:r>
            <a:r>
              <a:rPr lang="he-IL" sz="2400" dirty="0" smtClean="0">
                <a:latin typeface="Calibri" pitchFamily="34" charset="0"/>
              </a:rPr>
              <a:t>כְּתִיבָה וַחֲתִימָה טוֹבָה  </a:t>
            </a:r>
            <a:r>
              <a:rPr lang="he-IL" sz="2400" dirty="0" smtClean="0">
                <a:latin typeface="Calibri" pitchFamily="34" charset="0"/>
              </a:rPr>
              <a:t>"</a:t>
            </a:r>
            <a:r>
              <a:rPr lang="es-CO" sz="2400" dirty="0" smtClean="0">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Ketiváh</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VaJatimáh</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Továh</a:t>
            </a:r>
            <a:r>
              <a:rPr lang="es-MX" sz="2400" dirty="0" smtClean="0">
                <a:latin typeface="Calibri" pitchFamily="34" charset="0"/>
              </a:rPr>
              <a:t>", que significa "[puedas estar] escrito / inscrito y sellado [para un buen año nuevo, es decir, por Dios ] ". </a:t>
            </a:r>
          </a:p>
          <a:p>
            <a:pPr marL="514350" indent="-514350"/>
            <a:r>
              <a:rPr lang="es-MX" sz="2400" dirty="0" smtClean="0">
                <a:latin typeface="Calibri" pitchFamily="34" charset="0"/>
              </a:rPr>
              <a:t>Otro saludo es “</a:t>
            </a:r>
            <a:r>
              <a:rPr lang="es-MX" sz="2400" b="1" dirty="0" err="1" smtClean="0">
                <a:solidFill>
                  <a:srgbClr val="FFC000"/>
                </a:solidFill>
                <a:effectLst>
                  <a:outerShdw blurRad="38100" dist="38100" dir="2700000" algn="tl">
                    <a:srgbClr val="000000">
                      <a:alpha val="43137"/>
                    </a:srgbClr>
                  </a:outerShdw>
                </a:effectLst>
                <a:latin typeface="Calibri" pitchFamily="34" charset="0"/>
              </a:rPr>
              <a:t>Shana</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tová</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U’metuka</a:t>
            </a:r>
            <a:r>
              <a:rPr lang="es-MX" sz="2400" dirty="0" smtClean="0">
                <a:latin typeface="Calibri" pitchFamily="34" charset="0"/>
              </a:rPr>
              <a:t>”, Buen año y dulce</a:t>
            </a:r>
          </a:p>
          <a:p>
            <a:pPr marL="514350" indent="-514350"/>
            <a:r>
              <a:rPr lang="es-MX" sz="2400" dirty="0" smtClean="0">
                <a:latin typeface="Calibri" pitchFamily="34" charset="0"/>
              </a:rPr>
              <a:t>Después de terminar Rosh Hashaná, el saludo se abrevia a  </a:t>
            </a:r>
            <a:r>
              <a:rPr lang="he-IL" sz="2400" dirty="0" smtClean="0">
                <a:latin typeface="Calibri" pitchFamily="34" charset="0"/>
              </a:rPr>
              <a:t>גְּמַר חֲתִימָה טוֹבָה   </a:t>
            </a:r>
            <a:r>
              <a:rPr lang="he-IL" sz="2400" dirty="0" smtClean="0">
                <a:latin typeface="Calibri" pitchFamily="34" charset="0"/>
              </a:rPr>
              <a:t>"</a:t>
            </a:r>
            <a:r>
              <a:rPr lang="es-CO" sz="2400" dirty="0" smtClean="0">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G'mar</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Jatimáh</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Továh</a:t>
            </a:r>
            <a:r>
              <a:rPr lang="es-MX" sz="2400" dirty="0" smtClean="0">
                <a:latin typeface="Calibri" pitchFamily="34" charset="0"/>
              </a:rPr>
              <a:t>" ("[pueda usted ser] finalmente sellado [para un] buen [año por Dios]") Así se usa hasta </a:t>
            </a:r>
            <a:r>
              <a:rPr lang="es-MX" sz="2400" dirty="0" err="1" smtClean="0">
                <a:latin typeface="Calibri" pitchFamily="34" charset="0"/>
              </a:rPr>
              <a:t>Iom</a:t>
            </a:r>
            <a:r>
              <a:rPr lang="es-MX" sz="2400" dirty="0" smtClean="0">
                <a:latin typeface="Calibri" pitchFamily="34" charset="0"/>
              </a:rPr>
              <a:t> Kipur.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514350" indent="-514350"/>
            <a:r>
              <a:rPr lang="es-MX" sz="2400" dirty="0" smtClean="0">
                <a:latin typeface="Calibri" pitchFamily="34" charset="0"/>
              </a:rPr>
              <a:t>Después que termina Yom Kipur, hasta </a:t>
            </a:r>
            <a:r>
              <a:rPr lang="es-MX" sz="2400" dirty="0" err="1" smtClean="0">
                <a:latin typeface="Calibri" pitchFamily="34" charset="0"/>
              </a:rPr>
              <a:t>Hoshaná</a:t>
            </a:r>
            <a:r>
              <a:rPr lang="es-MX" sz="2400" dirty="0" smtClean="0">
                <a:latin typeface="Calibri" pitchFamily="34" charset="0"/>
              </a:rPr>
              <a:t> Rabá, que es cuando termina Sucot, el saludo es </a:t>
            </a:r>
            <a:r>
              <a:rPr lang="he-IL" sz="2400" dirty="0" smtClean="0">
                <a:latin typeface="Calibri" pitchFamily="34" charset="0"/>
              </a:rPr>
              <a:t>גְּמָר טוֹב   </a:t>
            </a:r>
            <a:r>
              <a:rPr lang="he-IL" sz="2400" dirty="0" smtClean="0">
                <a:latin typeface="Calibri" pitchFamily="34" charset="0"/>
              </a:rPr>
              <a:t>"</a:t>
            </a:r>
            <a:r>
              <a:rPr lang="es-CO" sz="2400" dirty="0" smtClean="0">
                <a:latin typeface="Calibri" pitchFamily="34" charset="0"/>
              </a:rPr>
              <a:t> </a:t>
            </a:r>
            <a:r>
              <a:rPr lang="es-MX" sz="2400" b="1" dirty="0" err="1" smtClean="0">
                <a:solidFill>
                  <a:srgbClr val="FFC000"/>
                </a:solidFill>
                <a:effectLst>
                  <a:outerShdw blurRad="38100" dist="38100" dir="2700000" algn="tl">
                    <a:srgbClr val="000000">
                      <a:alpha val="43137"/>
                    </a:srgbClr>
                  </a:outerShdw>
                </a:effectLst>
                <a:latin typeface="Calibri" pitchFamily="34" charset="0"/>
              </a:rPr>
              <a:t>Gmár</a:t>
            </a:r>
            <a:r>
              <a:rPr lang="es-MX" sz="2400" b="1" dirty="0" smtClean="0">
                <a:solidFill>
                  <a:srgbClr val="FFC000"/>
                </a:solidFill>
                <a:effectLst>
                  <a:outerShdw blurRad="38100" dist="38100" dir="2700000" algn="tl">
                    <a:srgbClr val="000000">
                      <a:alpha val="43137"/>
                    </a:srgbClr>
                  </a:outerShdw>
                </a:effectLst>
                <a:latin typeface="Calibri" pitchFamily="34" charset="0"/>
              </a:rPr>
              <a:t> </a:t>
            </a:r>
            <a:r>
              <a:rPr lang="es-MX" sz="2400" b="1" dirty="0" smtClean="0">
                <a:solidFill>
                  <a:srgbClr val="FFC000"/>
                </a:solidFill>
                <a:effectLst>
                  <a:outerShdw blurRad="38100" dist="38100" dir="2700000" algn="tl">
                    <a:srgbClr val="000000">
                      <a:alpha val="43137"/>
                    </a:srgbClr>
                  </a:outerShdw>
                </a:effectLst>
                <a:latin typeface="Calibri" pitchFamily="34" charset="0"/>
              </a:rPr>
              <a:t>Tov</a:t>
            </a:r>
            <a:r>
              <a:rPr lang="es-MX" sz="2400" dirty="0" smtClean="0">
                <a:latin typeface="Calibri" pitchFamily="34" charset="0"/>
              </a:rPr>
              <a:t>" (“[una] buena conclusión [del juicio de Dios]").</a:t>
            </a:r>
          </a:p>
          <a:p>
            <a:pPr marL="514350" indent="-514350"/>
            <a:r>
              <a:rPr lang="es-MX" sz="2400" dirty="0" smtClean="0">
                <a:latin typeface="Calibri" pitchFamily="34" charset="0"/>
              </a:rPr>
              <a:t>Lo anterior describe tres etapas importantes de la manera en que el orden espiritual de los Diez Días de Arrepentimiento (los diez días entre Rosh Hashaná y Yom Kipur) se desarrollan: En Rosh Hashaná Dios </a:t>
            </a:r>
            <a:r>
              <a:rPr lang="es-MX" sz="2400" dirty="0" smtClean="0">
                <a:effectLst>
                  <a:outerShdw blurRad="38100" dist="38100" dir="2700000" algn="tl">
                    <a:srgbClr val="000000">
                      <a:alpha val="43137"/>
                    </a:srgbClr>
                  </a:outerShdw>
                </a:effectLst>
                <a:latin typeface="Calibri" pitchFamily="34" charset="0"/>
              </a:rPr>
              <a:t>'abre</a:t>
            </a:r>
            <a:r>
              <a:rPr lang="es-MX" sz="2400" dirty="0" smtClean="0">
                <a:effectLst>
                  <a:outerShdw blurRad="38100" dist="38100" dir="2700000" algn="tl">
                    <a:srgbClr val="000000">
                      <a:alpha val="43137"/>
                    </a:srgbClr>
                  </a:outerShdw>
                </a:effectLst>
                <a:latin typeface="Calibri" pitchFamily="34" charset="0"/>
              </a:rPr>
              <a:t>' los 'libros' del juicio</a:t>
            </a:r>
            <a:r>
              <a:rPr lang="es-MX" sz="2400" dirty="0" smtClean="0">
                <a:latin typeface="Calibri" pitchFamily="34" charset="0"/>
              </a:rPr>
              <a:t>" de la creación y de toda la humanidad partiendo de cada persona, y en esos libros es primero "escrito" lo que será decretado, de ahí el énfasis en "</a:t>
            </a:r>
            <a:r>
              <a:rPr lang="es-MX" sz="2400" b="1" dirty="0" err="1" smtClean="0">
                <a:solidFill>
                  <a:srgbClr val="FFC000"/>
                </a:solidFill>
                <a:effectLst>
                  <a:outerShdw blurRad="38100" dist="38100" dir="2700000" algn="tl">
                    <a:srgbClr val="000000">
                      <a:alpha val="43137"/>
                    </a:srgbClr>
                  </a:outerShdw>
                </a:effectLst>
                <a:latin typeface="Calibri" pitchFamily="34" charset="0"/>
              </a:rPr>
              <a:t>ketiváh</a:t>
            </a:r>
            <a:r>
              <a:rPr lang="es-MX" sz="2400" dirty="0" smtClean="0">
                <a:latin typeface="Calibri" pitchFamily="34" charset="0"/>
              </a:rPr>
              <a:t>" ("escribir").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514350" indent="-514350"/>
            <a:r>
              <a:rPr lang="es-ES" sz="2400" dirty="0" smtClean="0">
                <a:latin typeface="Calibri" pitchFamily="34" charset="0"/>
              </a:rPr>
              <a:t>El "juicio" queda entonces "pendiente" y se requieren oraciones y arrepentimiento. </a:t>
            </a:r>
          </a:p>
          <a:p>
            <a:pPr marL="514350" indent="-514350"/>
            <a:r>
              <a:rPr lang="es-ES" sz="2400" dirty="0" smtClean="0">
                <a:latin typeface="Calibri" pitchFamily="34" charset="0"/>
              </a:rPr>
              <a:t>Luego, en Yom Kippur, el juicio está "sellado" o confirmado (es decir, por la Corte Celestial), de ahí el énfasis está en la palabra “</a:t>
            </a:r>
            <a:r>
              <a:rPr lang="es-ES" sz="2400" b="1" dirty="0" err="1" smtClean="0">
                <a:solidFill>
                  <a:srgbClr val="FFC000"/>
                </a:solidFill>
                <a:effectLst>
                  <a:outerShdw blurRad="38100" dist="38100" dir="2700000" algn="tl">
                    <a:srgbClr val="000000">
                      <a:alpha val="43137"/>
                    </a:srgbClr>
                  </a:outerShdw>
                </a:effectLst>
                <a:latin typeface="Calibri" pitchFamily="34" charset="0"/>
              </a:rPr>
              <a:t>Jatimáh</a:t>
            </a:r>
            <a:r>
              <a:rPr lang="es-ES" sz="2400" dirty="0" smtClean="0">
                <a:latin typeface="Calibri" pitchFamily="34" charset="0"/>
              </a:rPr>
              <a:t>" ("cerrado"). </a:t>
            </a:r>
          </a:p>
          <a:p>
            <a:pPr marL="514350" indent="-514350"/>
            <a:r>
              <a:rPr lang="es-ES" sz="2400" dirty="0" smtClean="0">
                <a:latin typeface="Calibri" pitchFamily="34" charset="0"/>
              </a:rPr>
              <a:t>Pero el veredicto Celestial aún no es definitivo, porque todavía hay una oportunidad adicional y la expectativa positiva que hasta que Sucot concluya todavía hay esperanza de que Dios pronunciará un buen final y una sentencia favorable, por lo tanto, el uso de "</a:t>
            </a:r>
            <a:r>
              <a:rPr lang="es-ES" sz="2400" b="1" dirty="0" err="1" smtClean="0">
                <a:solidFill>
                  <a:srgbClr val="FFC000"/>
                </a:solidFill>
                <a:effectLst>
                  <a:outerShdw blurRad="38100" dist="38100" dir="2700000" algn="tl">
                    <a:srgbClr val="000000">
                      <a:alpha val="43137"/>
                    </a:srgbClr>
                  </a:outerShdw>
                </a:effectLst>
                <a:latin typeface="Calibri" pitchFamily="34" charset="0"/>
              </a:rPr>
              <a:t>gmar</a:t>
            </a:r>
            <a:r>
              <a:rPr lang="es-ES" sz="2400" dirty="0" smtClean="0">
                <a:latin typeface="Calibri" pitchFamily="34" charset="0"/>
              </a:rPr>
              <a:t>" (“final") que sea "</a:t>
            </a:r>
            <a:r>
              <a:rPr lang="es-ES" sz="2400" b="1" dirty="0" err="1" smtClean="0">
                <a:solidFill>
                  <a:srgbClr val="FFC000"/>
                </a:solidFill>
                <a:effectLst>
                  <a:outerShdw blurRad="38100" dist="38100" dir="2700000" algn="tl">
                    <a:srgbClr val="000000">
                      <a:alpha val="43137"/>
                    </a:srgbClr>
                  </a:outerShdw>
                </a:effectLst>
                <a:latin typeface="Calibri" pitchFamily="34" charset="0"/>
              </a:rPr>
              <a:t>tov</a:t>
            </a:r>
            <a:r>
              <a:rPr lang="es-ES" sz="2400" dirty="0" smtClean="0">
                <a:latin typeface="Calibri" pitchFamily="34" charset="0"/>
              </a:rPr>
              <a:t>" ("bueno").</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1741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7413" name="Content Placeholder 2"/>
          <p:cNvSpPr txBox="1">
            <a:spLocks noGrp="1"/>
          </p:cNvSpPr>
          <p:nvPr>
            <p:ph idx="1"/>
          </p:nvPr>
        </p:nvSpPr>
        <p:spPr>
          <a:xfrm>
            <a:off x="457200" y="1600200"/>
            <a:ext cx="7924800" cy="4572000"/>
          </a:xfrm>
        </p:spPr>
        <p:txBody>
          <a:bodyPr/>
          <a:lstStyle/>
          <a:p>
            <a:pPr marL="514350" indent="-514350"/>
            <a:r>
              <a:rPr lang="es-ES" sz="2400" dirty="0" smtClean="0">
                <a:latin typeface="Calibri" pitchFamily="34" charset="0"/>
              </a:rPr>
              <a:t>El </a:t>
            </a:r>
            <a:r>
              <a:rPr lang="es-ES" sz="2400" dirty="0" err="1" smtClean="0">
                <a:latin typeface="Calibri" pitchFamily="34" charset="0"/>
              </a:rPr>
              <a:t>shofar</a:t>
            </a:r>
            <a:r>
              <a:rPr lang="es-ES" sz="2400" dirty="0" smtClean="0">
                <a:latin typeface="Calibri" pitchFamily="34" charset="0"/>
              </a:rPr>
              <a:t> se sopla en ráfagas largas, cortas y entrecortadas que siguen una secuencia fija: </a:t>
            </a:r>
          </a:p>
          <a:p>
            <a:pPr marL="514350" indent="-514350"/>
            <a:r>
              <a:rPr lang="es-ES" sz="2400" b="1" dirty="0" err="1" smtClean="0">
                <a:solidFill>
                  <a:srgbClr val="FFC000"/>
                </a:solidFill>
                <a:effectLst>
                  <a:outerShdw blurRad="38100" dist="38100" dir="2700000" algn="tl">
                    <a:srgbClr val="000000">
                      <a:alpha val="43137"/>
                    </a:srgbClr>
                  </a:outerShdw>
                </a:effectLst>
                <a:latin typeface="Calibri" pitchFamily="34" charset="0"/>
              </a:rPr>
              <a:t>Teki'ah</a:t>
            </a:r>
            <a:r>
              <a:rPr lang="es-ES" sz="2400" dirty="0" smtClean="0">
                <a:effectLst>
                  <a:outerShdw blurRad="38100" dist="38100" dir="2700000" algn="tl">
                    <a:srgbClr val="000000">
                      <a:alpha val="43137"/>
                    </a:srgbClr>
                  </a:outerShdw>
                </a:effectLst>
                <a:latin typeface="Calibri" pitchFamily="34" charset="0"/>
              </a:rPr>
              <a:t> </a:t>
            </a:r>
            <a:r>
              <a:rPr lang="es-ES" sz="2400" dirty="0" smtClean="0">
                <a:latin typeface="Calibri" pitchFamily="34" charset="0"/>
              </a:rPr>
              <a:t>(sonido largo) Números 10: 3; </a:t>
            </a:r>
          </a:p>
          <a:p>
            <a:pPr marL="514350" indent="-514350"/>
            <a:r>
              <a:rPr lang="es-ES" sz="2400" b="1" dirty="0" err="1" smtClean="0">
                <a:solidFill>
                  <a:srgbClr val="FFC000"/>
                </a:solidFill>
                <a:effectLst>
                  <a:outerShdw blurRad="38100" dist="38100" dir="2700000" algn="tl">
                    <a:srgbClr val="000000">
                      <a:alpha val="43137"/>
                    </a:srgbClr>
                  </a:outerShdw>
                </a:effectLst>
                <a:latin typeface="Calibri" pitchFamily="34" charset="0"/>
              </a:rPr>
              <a:t>Shevarim</a:t>
            </a:r>
            <a:r>
              <a:rPr lang="es-ES" sz="2400" dirty="0" smtClean="0">
                <a:effectLst>
                  <a:outerShdw blurRad="38100" dist="38100" dir="2700000" algn="tl">
                    <a:srgbClr val="000000">
                      <a:alpha val="43137"/>
                    </a:srgbClr>
                  </a:outerShdw>
                </a:effectLst>
                <a:latin typeface="Calibri" pitchFamily="34" charset="0"/>
              </a:rPr>
              <a:t> </a:t>
            </a:r>
            <a:r>
              <a:rPr lang="es-ES" sz="2400" dirty="0" smtClean="0">
                <a:latin typeface="Calibri" pitchFamily="34" charset="0"/>
              </a:rPr>
              <a:t>(3 sonidos rotos) Números 10: 5; </a:t>
            </a:r>
          </a:p>
          <a:p>
            <a:pPr marL="514350" indent="-514350"/>
            <a:r>
              <a:rPr lang="es-ES" sz="2400" b="1" dirty="0" err="1" smtClean="0">
                <a:solidFill>
                  <a:srgbClr val="FFC000"/>
                </a:solidFill>
                <a:effectLst>
                  <a:outerShdw blurRad="38100" dist="38100" dir="2700000" algn="tl">
                    <a:srgbClr val="000000">
                      <a:alpha val="43137"/>
                    </a:srgbClr>
                  </a:outerShdw>
                </a:effectLst>
                <a:latin typeface="Calibri" pitchFamily="34" charset="0"/>
              </a:rPr>
              <a:t>Teru'ah</a:t>
            </a:r>
            <a:r>
              <a:rPr lang="es-ES" sz="2400" dirty="0" smtClean="0">
                <a:effectLst>
                  <a:outerShdw blurRad="38100" dist="38100" dir="2700000" algn="tl">
                    <a:srgbClr val="000000">
                      <a:alpha val="43137"/>
                    </a:srgbClr>
                  </a:outerShdw>
                </a:effectLst>
                <a:latin typeface="Calibri" pitchFamily="34" charset="0"/>
              </a:rPr>
              <a:t> </a:t>
            </a:r>
            <a:r>
              <a:rPr lang="es-ES" sz="2400" dirty="0" smtClean="0">
                <a:latin typeface="Calibri" pitchFamily="34" charset="0"/>
              </a:rPr>
              <a:t>(9 sonidos cortos) Números 10: 9; </a:t>
            </a:r>
          </a:p>
          <a:p>
            <a:pPr marL="514350" indent="-514350"/>
            <a:r>
              <a:rPr lang="es-ES" sz="2400" b="1" dirty="0" err="1" smtClean="0">
                <a:solidFill>
                  <a:srgbClr val="FFC000"/>
                </a:solidFill>
                <a:effectLst>
                  <a:outerShdw blurRad="38100" dist="38100" dir="2700000" algn="tl">
                    <a:srgbClr val="000000">
                      <a:alpha val="43137"/>
                    </a:srgbClr>
                  </a:outerShdw>
                </a:effectLst>
                <a:latin typeface="Calibri" pitchFamily="34" charset="0"/>
              </a:rPr>
              <a:t>Teki'ah</a:t>
            </a:r>
            <a:r>
              <a:rPr lang="es-ES" sz="2400" b="1" dirty="0" smtClean="0">
                <a:solidFill>
                  <a:srgbClr val="FFC000"/>
                </a:solidFill>
                <a:effectLst>
                  <a:outerShdw blurRad="38100" dist="38100" dir="2700000" algn="tl">
                    <a:srgbClr val="000000">
                      <a:alpha val="43137"/>
                    </a:srgbClr>
                  </a:outerShdw>
                </a:effectLst>
                <a:latin typeface="Calibri" pitchFamily="34" charset="0"/>
              </a:rPr>
              <a:t> </a:t>
            </a:r>
            <a:r>
              <a:rPr lang="es-ES" sz="2400" b="1" dirty="0" err="1" smtClean="0">
                <a:solidFill>
                  <a:srgbClr val="FFC000"/>
                </a:solidFill>
                <a:effectLst>
                  <a:outerShdw blurRad="38100" dist="38100" dir="2700000" algn="tl">
                    <a:srgbClr val="000000">
                      <a:alpha val="43137"/>
                    </a:srgbClr>
                  </a:outerShdw>
                </a:effectLst>
                <a:latin typeface="Calibri" pitchFamily="34" charset="0"/>
              </a:rPr>
              <a:t>Gedolah</a:t>
            </a:r>
            <a:r>
              <a:rPr lang="es-ES" sz="2400" b="1" dirty="0" smtClean="0">
                <a:solidFill>
                  <a:srgbClr val="FFC000"/>
                </a:solidFill>
                <a:effectLst>
                  <a:outerShdw blurRad="38100" dist="38100" dir="2700000" algn="tl">
                    <a:srgbClr val="000000">
                      <a:alpha val="43137"/>
                    </a:srgbClr>
                  </a:outerShdw>
                </a:effectLst>
                <a:latin typeface="Calibri" pitchFamily="34" charset="0"/>
              </a:rPr>
              <a:t> </a:t>
            </a:r>
            <a:r>
              <a:rPr lang="es-ES" sz="2400" dirty="0" smtClean="0">
                <a:latin typeface="Calibri" pitchFamily="34" charset="0"/>
              </a:rPr>
              <a:t>(sonido muy largo) Éxodo 19: 16,19; </a:t>
            </a:r>
          </a:p>
          <a:p>
            <a:pPr marL="514350" indent="-514350"/>
            <a:r>
              <a:rPr lang="es-ES" sz="2400" b="1" dirty="0" err="1" smtClean="0">
                <a:solidFill>
                  <a:srgbClr val="FFC000"/>
                </a:solidFill>
                <a:effectLst>
                  <a:outerShdw blurRad="38100" dist="38100" dir="2700000" algn="tl">
                    <a:srgbClr val="000000">
                      <a:alpha val="43137"/>
                    </a:srgbClr>
                  </a:outerShdw>
                </a:effectLst>
                <a:latin typeface="Calibri" pitchFamily="34" charset="0"/>
              </a:rPr>
              <a:t>Shevarim</a:t>
            </a:r>
            <a:r>
              <a:rPr lang="es-ES" sz="2400" b="1" dirty="0" smtClean="0">
                <a:solidFill>
                  <a:srgbClr val="FFC000"/>
                </a:solidFill>
                <a:effectLst>
                  <a:outerShdw blurRad="38100" dist="38100" dir="2700000" algn="tl">
                    <a:srgbClr val="000000">
                      <a:alpha val="43137"/>
                    </a:srgbClr>
                  </a:outerShdw>
                </a:effectLst>
                <a:latin typeface="Calibri" pitchFamily="34" charset="0"/>
              </a:rPr>
              <a:t> </a:t>
            </a:r>
            <a:r>
              <a:rPr lang="es-ES" sz="2400" b="1" dirty="0" err="1" smtClean="0">
                <a:solidFill>
                  <a:srgbClr val="FFC000"/>
                </a:solidFill>
                <a:effectLst>
                  <a:outerShdw blurRad="38100" dist="38100" dir="2700000" algn="tl">
                    <a:srgbClr val="000000">
                      <a:alpha val="43137"/>
                    </a:srgbClr>
                  </a:outerShdw>
                </a:effectLst>
                <a:latin typeface="Calibri" pitchFamily="34" charset="0"/>
              </a:rPr>
              <a:t>Teru'ah</a:t>
            </a:r>
            <a:r>
              <a:rPr lang="es-ES" sz="2400" b="1" dirty="0" smtClean="0">
                <a:solidFill>
                  <a:srgbClr val="FFC000"/>
                </a:solidFill>
                <a:effectLst>
                  <a:outerShdw blurRad="38100" dist="38100" dir="2700000" algn="tl">
                    <a:srgbClr val="000000">
                      <a:alpha val="43137"/>
                    </a:srgbClr>
                  </a:outerShdw>
                </a:effectLst>
                <a:latin typeface="Calibri" pitchFamily="34" charset="0"/>
              </a:rPr>
              <a:t> </a:t>
            </a:r>
            <a:r>
              <a:rPr lang="es-ES" sz="2400" dirty="0" smtClean="0">
                <a:latin typeface="Calibri" pitchFamily="34" charset="0"/>
              </a:rPr>
              <a:t>(3 sonidos rotos seguidos de 9 sonidos cortos). </a:t>
            </a:r>
          </a:p>
          <a:p>
            <a:pPr marL="514350" indent="-514350"/>
            <a:r>
              <a:rPr lang="es-ES" sz="2400" dirty="0" smtClean="0">
                <a:latin typeface="Calibri" pitchFamily="34" charset="0"/>
              </a:rPr>
              <a:t>El </a:t>
            </a:r>
            <a:r>
              <a:rPr lang="es-ES" sz="2400" dirty="0" err="1" smtClean="0">
                <a:latin typeface="Calibri" pitchFamily="34" charset="0"/>
              </a:rPr>
              <a:t>shofar</a:t>
            </a:r>
            <a:r>
              <a:rPr lang="es-ES" sz="2400" dirty="0" smtClean="0">
                <a:latin typeface="Calibri" pitchFamily="34" charset="0"/>
              </a:rPr>
              <a:t> se sopla en varias instancias durante las plegarias de Rosh Hashaná, y el número total de soplados durante el día es de 100.</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150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1509" name="Content Placeholder 2"/>
          <p:cNvSpPr txBox="1">
            <a:spLocks noGrp="1"/>
          </p:cNvSpPr>
          <p:nvPr>
            <p:ph idx="1"/>
          </p:nvPr>
        </p:nvSpPr>
        <p:spPr>
          <a:xfrm>
            <a:off x="457200" y="1600200"/>
            <a:ext cx="6248400" cy="4648200"/>
          </a:xfrm>
        </p:spPr>
        <p:txBody>
          <a:bodyPr/>
          <a:lstStyle/>
          <a:p>
            <a:pPr marL="514350" indent="-514350"/>
            <a:r>
              <a:rPr lang="es-ES" sz="2400" smtClean="0">
                <a:latin typeface="Calibri" pitchFamily="34" charset="0"/>
              </a:rPr>
              <a:t>Las comidas en Rosh Hashaná por lo general incluyen manzanas y miel, para simbolizar un nuevo año dulce. </a:t>
            </a:r>
          </a:p>
          <a:p>
            <a:pPr marL="514350" indent="-514350"/>
            <a:r>
              <a:rPr lang="es-ES" sz="2400" smtClean="0">
                <a:latin typeface="Calibri" pitchFamily="34" charset="0"/>
              </a:rPr>
              <a:t>Otros alimentos con un significado simbólico puede ser servido, dependiendo de la </a:t>
            </a:r>
            <a:r>
              <a:rPr lang="es-ES" sz="2400" b="1" smtClean="0">
                <a:latin typeface="Calibri" pitchFamily="34" charset="0"/>
              </a:rPr>
              <a:t>minhag</a:t>
            </a:r>
            <a:r>
              <a:rPr lang="es-ES" sz="2400" smtClean="0">
                <a:latin typeface="Calibri" pitchFamily="34" charset="0"/>
              </a:rPr>
              <a:t> local (“costumbre"), tales como la cabeza de un pez (como símbolo de la oración "seamos la cabeza y no la cola"). </a:t>
            </a:r>
          </a:p>
          <a:p>
            <a:pPr marL="514350" indent="-514350"/>
            <a:r>
              <a:rPr lang="es-ES" sz="2400" smtClean="0">
                <a:latin typeface="Calibri" pitchFamily="34" charset="0"/>
              </a:rPr>
              <a:t>Muchas comunidades tienen un "seder de Rosh Hashaná", durante el cual se recitan bendiciones sobre una variedad de platos simbólicos.</a:t>
            </a:r>
            <a:endParaRPr lang="es-MX" sz="2400" smtClean="0">
              <a:latin typeface="Calibri" pitchFamily="34" charset="0"/>
            </a:endParaRPr>
          </a:p>
        </p:txBody>
      </p:sp>
      <p:pic>
        <p:nvPicPr>
          <p:cNvPr id="21510" name="Picture 2"/>
          <p:cNvPicPr>
            <a:picLocks noChangeAspect="1" noChangeArrowheads="1"/>
          </p:cNvPicPr>
          <p:nvPr/>
        </p:nvPicPr>
        <p:blipFill>
          <a:blip r:embed="rId4" cstate="print"/>
          <a:srcRect/>
          <a:stretch>
            <a:fillRect/>
          </a:stretch>
        </p:blipFill>
        <p:spPr bwMode="auto">
          <a:xfrm>
            <a:off x="6781800" y="2895600"/>
            <a:ext cx="1905000"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253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2533" name="Content Placeholder 2"/>
          <p:cNvSpPr txBox="1">
            <a:spLocks noGrp="1"/>
          </p:cNvSpPr>
          <p:nvPr>
            <p:ph idx="1"/>
          </p:nvPr>
        </p:nvSpPr>
        <p:spPr>
          <a:xfrm>
            <a:off x="457200" y="1600200"/>
            <a:ext cx="6248400" cy="4648200"/>
          </a:xfrm>
        </p:spPr>
        <p:txBody>
          <a:bodyPr/>
          <a:lstStyle/>
          <a:p>
            <a:pPr marL="514350" indent="-514350"/>
            <a:r>
              <a:rPr lang="es-ES" sz="2400" smtClean="0">
                <a:latin typeface="Calibri" pitchFamily="34" charset="0"/>
              </a:rPr>
              <a:t>Las bendiciones comienzan con la frase "</a:t>
            </a:r>
            <a:r>
              <a:rPr lang="es-ES" sz="2400" b="1" i="1" smtClean="0">
                <a:latin typeface="Calibri" pitchFamily="34" charset="0"/>
              </a:rPr>
              <a:t>Yehi ratzón</a:t>
            </a:r>
            <a:r>
              <a:rPr lang="es-ES" sz="2400" smtClean="0">
                <a:latin typeface="Calibri" pitchFamily="34" charset="0"/>
              </a:rPr>
              <a:t>," lo que significa "Que sea tu voluntad." En muchos casos, el nombre del alimento en hebreo o arameo representa un juego de palabras. </a:t>
            </a:r>
          </a:p>
          <a:p>
            <a:pPr marL="514350" indent="-514350"/>
            <a:r>
              <a:rPr lang="es-ES" sz="2400" smtClean="0">
                <a:latin typeface="Calibri" pitchFamily="34" charset="0"/>
              </a:rPr>
              <a:t>El plato Yehi Ratzon puede incluir manzanas (bañadas en miel, horneadas o cocidas como una compota llamada </a:t>
            </a:r>
            <a:r>
              <a:rPr lang="es-ES" sz="2400" i="1" smtClean="0">
                <a:latin typeface="Calibri" pitchFamily="34" charset="0"/>
              </a:rPr>
              <a:t>mansanada</a:t>
            </a:r>
            <a:r>
              <a:rPr lang="es-ES" sz="2400" smtClean="0">
                <a:latin typeface="Calibri" pitchFamily="34" charset="0"/>
              </a:rPr>
              <a:t>); dátiles; granados; guisantes de ojo negro; pasteles de calabaza rellena llamados </a:t>
            </a:r>
            <a:r>
              <a:rPr lang="es-ES" sz="2400" i="1" smtClean="0">
                <a:latin typeface="Calibri" pitchFamily="34" charset="0"/>
              </a:rPr>
              <a:t>rodanchas</a:t>
            </a:r>
            <a:r>
              <a:rPr lang="es-ES" sz="2400" smtClean="0">
                <a:latin typeface="Calibri" pitchFamily="34" charset="0"/>
              </a:rPr>
              <a:t>; buñuelos de puerro llamados </a:t>
            </a:r>
            <a:r>
              <a:rPr lang="es-ES" sz="2400" i="1" smtClean="0">
                <a:latin typeface="Calibri" pitchFamily="34" charset="0"/>
              </a:rPr>
              <a:t>keftedes</a:t>
            </a:r>
            <a:r>
              <a:rPr lang="es-ES" sz="2400" smtClean="0">
                <a:latin typeface="Calibri" pitchFamily="34" charset="0"/>
              </a:rPr>
              <a:t> </a:t>
            </a:r>
            <a:r>
              <a:rPr lang="es-ES" sz="2400" i="1" smtClean="0">
                <a:latin typeface="Calibri" pitchFamily="34" charset="0"/>
              </a:rPr>
              <a:t>de prasa</a:t>
            </a:r>
            <a:r>
              <a:rPr lang="es-ES" sz="2400" smtClean="0">
                <a:latin typeface="Calibri" pitchFamily="34" charset="0"/>
              </a:rPr>
              <a:t>; remolacha; y un pescado entero con la cabeza intacta. </a:t>
            </a:r>
          </a:p>
        </p:txBody>
      </p:sp>
      <p:pic>
        <p:nvPicPr>
          <p:cNvPr id="22534" name="Picture 2"/>
          <p:cNvPicPr>
            <a:picLocks noChangeAspect="1" noChangeArrowheads="1"/>
          </p:cNvPicPr>
          <p:nvPr/>
        </p:nvPicPr>
        <p:blipFill>
          <a:blip r:embed="rId4" cstate="print"/>
          <a:srcRect/>
          <a:stretch>
            <a:fillRect/>
          </a:stretch>
        </p:blipFill>
        <p:spPr bwMode="auto">
          <a:xfrm>
            <a:off x="6781800" y="2895600"/>
            <a:ext cx="1905000"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355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3557" name="Content Placeholder 2"/>
          <p:cNvSpPr txBox="1">
            <a:spLocks noGrp="1"/>
          </p:cNvSpPr>
          <p:nvPr>
            <p:ph idx="1"/>
          </p:nvPr>
        </p:nvSpPr>
        <p:spPr>
          <a:xfrm>
            <a:off x="457200" y="1600200"/>
            <a:ext cx="6248400" cy="4648200"/>
          </a:xfrm>
        </p:spPr>
        <p:txBody>
          <a:bodyPr/>
          <a:lstStyle/>
          <a:p>
            <a:pPr marL="514350" indent="-514350"/>
            <a:endParaRPr lang="es-MX" sz="2400" smtClean="0">
              <a:latin typeface="Calibri" pitchFamily="34" charset="0"/>
            </a:endParaRPr>
          </a:p>
        </p:txBody>
      </p:sp>
      <p:sp>
        <p:nvSpPr>
          <p:cNvPr id="8" name="7 CuadroTexto"/>
          <p:cNvSpPr txBox="1"/>
          <p:nvPr/>
        </p:nvSpPr>
        <p:spPr>
          <a:xfrm>
            <a:off x="1981200" y="5791200"/>
            <a:ext cx="5410200" cy="400050"/>
          </a:xfrm>
          <a:prstGeom prst="rect">
            <a:avLst/>
          </a:prstGeom>
          <a:noFill/>
        </p:spPr>
        <p:txBody>
          <a:bodyPr>
            <a:spAutoFit/>
          </a:bodyPr>
          <a:lstStyle/>
          <a:p>
            <a:pPr>
              <a:defRPr/>
            </a:pPr>
            <a:r>
              <a:rPr lang="es-ES" sz="2000" dirty="0">
                <a:effectLst>
                  <a:outerShdw blurRad="38100" dist="38100" dir="2700000" algn="tl">
                    <a:srgbClr val="000000">
                      <a:alpha val="43137"/>
                    </a:srgbClr>
                  </a:outerShdw>
                </a:effectLst>
                <a:latin typeface="Calibri" pitchFamily="34" charset="0"/>
              </a:rPr>
              <a:t>Plato para </a:t>
            </a:r>
            <a:r>
              <a:rPr lang="es-ES" sz="2000" dirty="0" err="1">
                <a:effectLst>
                  <a:outerShdw blurRad="38100" dist="38100" dir="2700000" algn="tl">
                    <a:srgbClr val="000000">
                      <a:alpha val="43137"/>
                    </a:srgbClr>
                  </a:outerShdw>
                </a:effectLst>
                <a:latin typeface="Calibri" pitchFamily="34" charset="0"/>
              </a:rPr>
              <a:t>rosh</a:t>
            </a:r>
            <a:r>
              <a:rPr lang="es-ES" sz="2000" dirty="0">
                <a:effectLst>
                  <a:outerShdw blurRad="38100" dist="38100" dir="2700000" algn="tl">
                    <a:srgbClr val="000000">
                      <a:alpha val="43137"/>
                    </a:srgbClr>
                  </a:outerShdw>
                </a:effectLst>
                <a:latin typeface="Calibri" pitchFamily="34" charset="0"/>
              </a:rPr>
              <a:t> Hashaná llamado </a:t>
            </a:r>
            <a:r>
              <a:rPr lang="es-ES" sz="2000" dirty="0" err="1">
                <a:effectLst>
                  <a:outerShdw blurRad="38100" dist="38100" dir="2700000" algn="tl">
                    <a:srgbClr val="000000">
                      <a:alpha val="43137"/>
                    </a:srgbClr>
                  </a:outerShdw>
                </a:effectLst>
                <a:latin typeface="Calibri" pitchFamily="34" charset="0"/>
              </a:rPr>
              <a:t>Yehí</a:t>
            </a:r>
            <a:r>
              <a:rPr lang="es-ES" sz="2000" dirty="0">
                <a:effectLst>
                  <a:outerShdw blurRad="38100" dist="38100" dir="2700000" algn="tl">
                    <a:srgbClr val="000000">
                      <a:alpha val="43137"/>
                    </a:srgbClr>
                  </a:outerShdw>
                </a:effectLst>
                <a:latin typeface="Calibri" pitchFamily="34" charset="0"/>
              </a:rPr>
              <a:t> </a:t>
            </a:r>
            <a:r>
              <a:rPr lang="es-ES" sz="2000" dirty="0" err="1">
                <a:effectLst>
                  <a:outerShdw blurRad="38100" dist="38100" dir="2700000" algn="tl">
                    <a:srgbClr val="000000">
                      <a:alpha val="43137"/>
                    </a:srgbClr>
                  </a:outerShdw>
                </a:effectLst>
                <a:latin typeface="Calibri" pitchFamily="34" charset="0"/>
              </a:rPr>
              <a:t>Ratzón</a:t>
            </a:r>
            <a:endParaRPr lang="es-ES" sz="2000" dirty="0">
              <a:effectLst>
                <a:outerShdw blurRad="38100" dist="38100" dir="2700000" algn="tl">
                  <a:srgbClr val="000000">
                    <a:alpha val="43137"/>
                  </a:srgbClr>
                </a:outerShdw>
              </a:effectLst>
            </a:endParaRPr>
          </a:p>
        </p:txBody>
      </p:sp>
      <p:pic>
        <p:nvPicPr>
          <p:cNvPr id="23559" name="Picture 3"/>
          <p:cNvPicPr>
            <a:picLocks noChangeAspect="1" noChangeArrowheads="1"/>
          </p:cNvPicPr>
          <p:nvPr/>
        </p:nvPicPr>
        <p:blipFill>
          <a:blip r:embed="rId4" cstate="print"/>
          <a:srcRect/>
          <a:stretch>
            <a:fillRect/>
          </a:stretch>
        </p:blipFill>
        <p:spPr bwMode="auto">
          <a:xfrm>
            <a:off x="2286000" y="1600200"/>
            <a:ext cx="4062413" cy="39925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4579"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458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4581" name="Content Placeholder 2"/>
          <p:cNvSpPr txBox="1">
            <a:spLocks noGrp="1"/>
          </p:cNvSpPr>
          <p:nvPr>
            <p:ph idx="1"/>
          </p:nvPr>
        </p:nvSpPr>
        <p:spPr>
          <a:xfrm>
            <a:off x="457200" y="1600200"/>
            <a:ext cx="6248400" cy="4648200"/>
          </a:xfrm>
        </p:spPr>
        <p:txBody>
          <a:bodyPr/>
          <a:lstStyle/>
          <a:p>
            <a:pPr marL="514350" indent="-514350"/>
            <a:endParaRPr lang="es-MX" sz="2400" smtClean="0">
              <a:latin typeface="Calibri" pitchFamily="34" charset="0"/>
            </a:endParaRPr>
          </a:p>
        </p:txBody>
      </p:sp>
      <p:pic>
        <p:nvPicPr>
          <p:cNvPr id="24582" name="Picture 2"/>
          <p:cNvPicPr>
            <a:picLocks noChangeAspect="1" noChangeArrowheads="1"/>
          </p:cNvPicPr>
          <p:nvPr/>
        </p:nvPicPr>
        <p:blipFill>
          <a:blip r:embed="rId4" cstate="print"/>
          <a:srcRect/>
          <a:stretch>
            <a:fillRect/>
          </a:stretch>
        </p:blipFill>
        <p:spPr bwMode="auto">
          <a:xfrm>
            <a:off x="1676400" y="1219200"/>
            <a:ext cx="5715000" cy="4808538"/>
          </a:xfrm>
          <a:prstGeom prst="rect">
            <a:avLst/>
          </a:prstGeom>
          <a:noFill/>
          <a:ln w="9525">
            <a:noFill/>
            <a:miter lim="800000"/>
            <a:headEnd/>
            <a:tailEnd/>
          </a:ln>
        </p:spPr>
      </p:pic>
      <p:sp>
        <p:nvSpPr>
          <p:cNvPr id="8" name="7 CuadroTexto"/>
          <p:cNvSpPr txBox="1"/>
          <p:nvPr/>
        </p:nvSpPr>
        <p:spPr>
          <a:xfrm>
            <a:off x="1981200" y="5791200"/>
            <a:ext cx="5410200" cy="708025"/>
          </a:xfrm>
          <a:prstGeom prst="rect">
            <a:avLst/>
          </a:prstGeom>
          <a:noFill/>
        </p:spPr>
        <p:txBody>
          <a:bodyPr>
            <a:spAutoFit/>
          </a:bodyPr>
          <a:lstStyle/>
          <a:p>
            <a:pPr algn="ctr">
              <a:defRPr/>
            </a:pPr>
            <a:r>
              <a:rPr lang="es-ES" sz="2000" dirty="0">
                <a:effectLst>
                  <a:outerShdw blurRad="38100" dist="38100" dir="2700000" algn="tl">
                    <a:srgbClr val="000000">
                      <a:alpha val="43137"/>
                    </a:srgbClr>
                  </a:outerShdw>
                </a:effectLst>
                <a:latin typeface="Calibri" pitchFamily="34" charset="0"/>
              </a:rPr>
              <a:t>Plato para </a:t>
            </a:r>
            <a:r>
              <a:rPr lang="es-ES" sz="2000" dirty="0" err="1">
                <a:effectLst>
                  <a:outerShdw blurRad="38100" dist="38100" dir="2700000" algn="tl">
                    <a:srgbClr val="000000">
                      <a:alpha val="43137"/>
                    </a:srgbClr>
                  </a:outerShdw>
                </a:effectLst>
                <a:latin typeface="Calibri" pitchFamily="34" charset="0"/>
              </a:rPr>
              <a:t>rosh</a:t>
            </a:r>
            <a:r>
              <a:rPr lang="es-ES" sz="2000" dirty="0">
                <a:effectLst>
                  <a:outerShdw blurRad="38100" dist="38100" dir="2700000" algn="tl">
                    <a:srgbClr val="000000">
                      <a:alpha val="43137"/>
                    </a:srgbClr>
                  </a:outerShdw>
                </a:effectLst>
                <a:latin typeface="Calibri" pitchFamily="34" charset="0"/>
              </a:rPr>
              <a:t> Hashaná llamado </a:t>
            </a:r>
            <a:r>
              <a:rPr lang="es-ES" sz="2000" dirty="0" err="1">
                <a:effectLst>
                  <a:outerShdw blurRad="38100" dist="38100" dir="2700000" algn="tl">
                    <a:srgbClr val="000000">
                      <a:alpha val="43137"/>
                    </a:srgbClr>
                  </a:outerShdw>
                </a:effectLst>
                <a:latin typeface="Calibri" pitchFamily="34" charset="0"/>
              </a:rPr>
              <a:t>Yehí</a:t>
            </a:r>
            <a:r>
              <a:rPr lang="es-ES" sz="2000" dirty="0">
                <a:effectLst>
                  <a:outerShdw blurRad="38100" dist="38100" dir="2700000" algn="tl">
                    <a:srgbClr val="000000">
                      <a:alpha val="43137"/>
                    </a:srgbClr>
                  </a:outerShdw>
                </a:effectLst>
                <a:latin typeface="Calibri" pitchFamily="34" charset="0"/>
              </a:rPr>
              <a:t> </a:t>
            </a:r>
            <a:r>
              <a:rPr lang="es-ES" sz="2000" dirty="0" err="1">
                <a:effectLst>
                  <a:outerShdw blurRad="38100" dist="38100" dir="2700000" algn="tl">
                    <a:srgbClr val="000000">
                      <a:alpha val="43137"/>
                    </a:srgbClr>
                  </a:outerShdw>
                </a:effectLst>
                <a:latin typeface="Calibri" pitchFamily="34" charset="0"/>
              </a:rPr>
              <a:t>Ratzón</a:t>
            </a:r>
            <a:r>
              <a:rPr lang="es-ES" sz="2000" dirty="0">
                <a:effectLst>
                  <a:outerShdw blurRad="38100" dist="38100" dir="2700000" algn="tl">
                    <a:srgbClr val="000000">
                      <a:alpha val="43137"/>
                    </a:srgbClr>
                  </a:outerShdw>
                </a:effectLst>
                <a:latin typeface="Calibri" pitchFamily="34" charset="0"/>
              </a:rPr>
              <a:t> con Frutas y dátiles endulzados</a:t>
            </a:r>
            <a:endParaRPr lang="es-ES" sz="2000"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5603"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5604"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5605" name="Content Placeholder 2"/>
          <p:cNvSpPr txBox="1">
            <a:spLocks noGrp="1"/>
          </p:cNvSpPr>
          <p:nvPr>
            <p:ph idx="1"/>
          </p:nvPr>
        </p:nvSpPr>
        <p:spPr>
          <a:xfrm>
            <a:off x="457200" y="1600200"/>
            <a:ext cx="6248400" cy="4648200"/>
          </a:xfrm>
        </p:spPr>
        <p:txBody>
          <a:bodyPr/>
          <a:lstStyle/>
          <a:p>
            <a:pPr marL="514350" indent="-514350"/>
            <a:endParaRPr lang="es-MX" sz="2400" smtClean="0">
              <a:latin typeface="Calibri" pitchFamily="34" charset="0"/>
            </a:endParaRPr>
          </a:p>
        </p:txBody>
      </p:sp>
      <p:sp>
        <p:nvSpPr>
          <p:cNvPr id="8" name="7 CuadroTexto"/>
          <p:cNvSpPr txBox="1"/>
          <p:nvPr/>
        </p:nvSpPr>
        <p:spPr>
          <a:xfrm>
            <a:off x="1828800" y="5867400"/>
            <a:ext cx="5410200" cy="400050"/>
          </a:xfrm>
          <a:prstGeom prst="rect">
            <a:avLst/>
          </a:prstGeom>
          <a:noFill/>
        </p:spPr>
        <p:txBody>
          <a:bodyPr>
            <a:spAutoFit/>
          </a:bodyPr>
          <a:lstStyle/>
          <a:p>
            <a:pPr>
              <a:defRPr/>
            </a:pPr>
            <a:r>
              <a:rPr lang="es-ES" sz="2000" dirty="0">
                <a:effectLst>
                  <a:outerShdw blurRad="38100" dist="38100" dir="2700000" algn="tl">
                    <a:srgbClr val="000000">
                      <a:alpha val="43137"/>
                    </a:srgbClr>
                  </a:outerShdw>
                </a:effectLst>
                <a:latin typeface="Calibri" pitchFamily="34" charset="0"/>
              </a:rPr>
              <a:t>pasteles de calabaza rellena llamados </a:t>
            </a:r>
            <a:r>
              <a:rPr lang="es-ES" sz="2000" i="1" dirty="0">
                <a:effectLst>
                  <a:outerShdw blurRad="38100" dist="38100" dir="2700000" algn="tl">
                    <a:srgbClr val="000000">
                      <a:alpha val="43137"/>
                    </a:srgbClr>
                  </a:outerShdw>
                </a:effectLst>
                <a:latin typeface="Calibri" pitchFamily="34" charset="0"/>
              </a:rPr>
              <a:t>rodanchas</a:t>
            </a:r>
            <a:endParaRPr lang="es-ES" sz="2000" dirty="0">
              <a:effectLst>
                <a:outerShdw blurRad="38100" dist="38100" dir="2700000" algn="tl">
                  <a:srgbClr val="000000">
                    <a:alpha val="43137"/>
                  </a:srgbClr>
                </a:outerShdw>
              </a:effectLst>
            </a:endParaRPr>
          </a:p>
        </p:txBody>
      </p:sp>
      <p:pic>
        <p:nvPicPr>
          <p:cNvPr id="25607" name="Picture 2"/>
          <p:cNvPicPr>
            <a:picLocks noChangeAspect="1" noChangeArrowheads="1"/>
          </p:cNvPicPr>
          <p:nvPr/>
        </p:nvPicPr>
        <p:blipFill>
          <a:blip r:embed="rId4" cstate="print"/>
          <a:srcRect/>
          <a:stretch>
            <a:fillRect/>
          </a:stretch>
        </p:blipFill>
        <p:spPr bwMode="auto">
          <a:xfrm>
            <a:off x="2057400" y="1600200"/>
            <a:ext cx="4762500" cy="4133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6627"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662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6629" name="Content Placeholder 2"/>
          <p:cNvSpPr txBox="1">
            <a:spLocks noGrp="1"/>
          </p:cNvSpPr>
          <p:nvPr>
            <p:ph idx="1"/>
          </p:nvPr>
        </p:nvSpPr>
        <p:spPr>
          <a:xfrm>
            <a:off x="457200" y="1600200"/>
            <a:ext cx="6248400" cy="4648200"/>
          </a:xfrm>
        </p:spPr>
        <p:txBody>
          <a:bodyPr/>
          <a:lstStyle/>
          <a:p>
            <a:pPr marL="514350" indent="-514350"/>
            <a:endParaRPr lang="es-MX" sz="2400" smtClean="0">
              <a:latin typeface="Calibri" pitchFamily="34" charset="0"/>
            </a:endParaRPr>
          </a:p>
        </p:txBody>
      </p:sp>
      <p:pic>
        <p:nvPicPr>
          <p:cNvPr id="26630" name="Picture 2"/>
          <p:cNvPicPr>
            <a:picLocks noChangeAspect="1" noChangeArrowheads="1"/>
          </p:cNvPicPr>
          <p:nvPr/>
        </p:nvPicPr>
        <p:blipFill>
          <a:blip r:embed="rId4" cstate="print"/>
          <a:srcRect/>
          <a:stretch>
            <a:fillRect/>
          </a:stretch>
        </p:blipFill>
        <p:spPr bwMode="auto">
          <a:xfrm>
            <a:off x="990600" y="1524000"/>
            <a:ext cx="7362825" cy="4887913"/>
          </a:xfrm>
          <a:prstGeom prst="rect">
            <a:avLst/>
          </a:prstGeom>
          <a:noFill/>
          <a:ln w="9525">
            <a:noFill/>
            <a:miter lim="800000"/>
            <a:headEnd/>
            <a:tailEnd/>
          </a:ln>
        </p:spPr>
      </p:pic>
      <p:sp>
        <p:nvSpPr>
          <p:cNvPr id="8" name="7 CuadroTexto"/>
          <p:cNvSpPr txBox="1"/>
          <p:nvPr/>
        </p:nvSpPr>
        <p:spPr>
          <a:xfrm>
            <a:off x="2209800" y="5943600"/>
            <a:ext cx="5410200" cy="400050"/>
          </a:xfrm>
          <a:prstGeom prst="rect">
            <a:avLst/>
          </a:prstGeom>
          <a:noFill/>
        </p:spPr>
        <p:txBody>
          <a:bodyPr>
            <a:spAutoFit/>
          </a:bodyPr>
          <a:lstStyle/>
          <a:p>
            <a:pPr>
              <a:defRPr/>
            </a:pPr>
            <a:r>
              <a:rPr lang="es-ES" sz="2000" dirty="0">
                <a:effectLst>
                  <a:outerShdw blurRad="38100" dist="38100" dir="2700000" algn="tl">
                    <a:srgbClr val="000000">
                      <a:alpha val="43137"/>
                    </a:srgbClr>
                  </a:outerShdw>
                </a:effectLst>
                <a:latin typeface="Calibri" pitchFamily="34" charset="0"/>
              </a:rPr>
              <a:t>buñuelos de puerro llamados </a:t>
            </a:r>
            <a:r>
              <a:rPr lang="es-ES" sz="2000" i="1" dirty="0" err="1">
                <a:effectLst>
                  <a:outerShdw blurRad="38100" dist="38100" dir="2700000" algn="tl">
                    <a:srgbClr val="000000">
                      <a:alpha val="43137"/>
                    </a:srgbClr>
                  </a:outerShdw>
                </a:effectLst>
                <a:latin typeface="Calibri" pitchFamily="34" charset="0"/>
              </a:rPr>
              <a:t>keftedes</a:t>
            </a:r>
            <a:r>
              <a:rPr lang="es-ES" sz="2000" dirty="0">
                <a:effectLst>
                  <a:outerShdw blurRad="38100" dist="38100" dir="2700000" algn="tl">
                    <a:srgbClr val="000000">
                      <a:alpha val="43137"/>
                    </a:srgbClr>
                  </a:outerShdw>
                </a:effectLst>
                <a:latin typeface="Calibri" pitchFamily="34" charset="0"/>
              </a:rPr>
              <a:t> </a:t>
            </a:r>
            <a:r>
              <a:rPr lang="es-ES" sz="2000" i="1" dirty="0">
                <a:effectLst>
                  <a:outerShdw blurRad="38100" dist="38100" dir="2700000" algn="tl">
                    <a:srgbClr val="000000">
                      <a:alpha val="43137"/>
                    </a:srgbClr>
                  </a:outerShdw>
                </a:effectLst>
                <a:latin typeface="Calibri" pitchFamily="34" charset="0"/>
              </a:rPr>
              <a:t>de </a:t>
            </a:r>
            <a:r>
              <a:rPr lang="es-ES" sz="2000" i="1" dirty="0" err="1">
                <a:effectLst>
                  <a:outerShdw blurRad="38100" dist="38100" dir="2700000" algn="tl">
                    <a:srgbClr val="000000">
                      <a:alpha val="43137"/>
                    </a:srgbClr>
                  </a:outerShdw>
                </a:effectLst>
                <a:latin typeface="Calibri" pitchFamily="34" charset="0"/>
              </a:rPr>
              <a:t>prasa</a:t>
            </a:r>
            <a:endParaRPr lang="es-ES" sz="2000"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7652"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7653" name="Content Placeholder 2"/>
          <p:cNvSpPr txBox="1">
            <a:spLocks noGrp="1"/>
          </p:cNvSpPr>
          <p:nvPr>
            <p:ph idx="1"/>
          </p:nvPr>
        </p:nvSpPr>
        <p:spPr>
          <a:xfrm>
            <a:off x="457200" y="1600200"/>
            <a:ext cx="6248400" cy="4648200"/>
          </a:xfrm>
        </p:spPr>
        <p:txBody>
          <a:bodyPr/>
          <a:lstStyle/>
          <a:p>
            <a:pPr marL="514350" indent="-514350"/>
            <a:r>
              <a:rPr lang="es-ES" sz="2400" smtClean="0">
                <a:latin typeface="Calibri" pitchFamily="34" charset="0"/>
              </a:rPr>
              <a:t>También es común que comer verduras rellenas llamados Legumbres yaprakes. </a:t>
            </a:r>
            <a:endParaRPr lang="es-MX" sz="2400" smtClean="0">
              <a:latin typeface="Calibri" pitchFamily="34" charset="0"/>
            </a:endParaRPr>
          </a:p>
        </p:txBody>
      </p:sp>
      <p:pic>
        <p:nvPicPr>
          <p:cNvPr id="27654" name="Picture 2"/>
          <p:cNvPicPr>
            <a:picLocks noChangeAspect="1" noChangeArrowheads="1"/>
          </p:cNvPicPr>
          <p:nvPr/>
        </p:nvPicPr>
        <p:blipFill>
          <a:blip r:embed="rId4" cstate="print"/>
          <a:srcRect/>
          <a:stretch>
            <a:fillRect/>
          </a:stretch>
        </p:blipFill>
        <p:spPr bwMode="auto">
          <a:xfrm>
            <a:off x="2057400" y="2971800"/>
            <a:ext cx="4762500" cy="3190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86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8677" name="Content Placeholder 2"/>
          <p:cNvSpPr txBox="1">
            <a:spLocks noGrp="1"/>
          </p:cNvSpPr>
          <p:nvPr>
            <p:ph idx="1"/>
          </p:nvPr>
        </p:nvSpPr>
        <p:spPr>
          <a:xfrm>
            <a:off x="457200" y="1600200"/>
            <a:ext cx="3733800" cy="4648200"/>
          </a:xfrm>
        </p:spPr>
        <p:txBody>
          <a:bodyPr/>
          <a:lstStyle/>
          <a:p>
            <a:pPr marL="514350" indent="-514350"/>
            <a:r>
              <a:rPr lang="es-ES" sz="2400" smtClean="0">
                <a:latin typeface="Calibri" pitchFamily="34" charset="0"/>
              </a:rPr>
              <a:t>Las Burekas también son tradicionales entre los judíos Sefardíes. Es una familia de pasteles rellenos al horno hecha de una pasta hojaldre fina conocida como hojaldre (o yufka). Se puede rellenar con queso, a menudo feta, sirene o kasar; carne picada o verduras.</a:t>
            </a:r>
            <a:endParaRPr lang="es-MX" sz="2400" smtClean="0">
              <a:latin typeface="Calibri" pitchFamily="34" charset="0"/>
            </a:endParaRPr>
          </a:p>
        </p:txBody>
      </p:sp>
      <p:pic>
        <p:nvPicPr>
          <p:cNvPr id="28678" name="Picture 2"/>
          <p:cNvPicPr>
            <a:picLocks noChangeAspect="1" noChangeArrowheads="1"/>
          </p:cNvPicPr>
          <p:nvPr/>
        </p:nvPicPr>
        <p:blipFill>
          <a:blip r:embed="rId4" cstate="print"/>
          <a:srcRect/>
          <a:stretch>
            <a:fillRect/>
          </a:stretch>
        </p:blipFill>
        <p:spPr bwMode="auto">
          <a:xfrm>
            <a:off x="4114800" y="2209800"/>
            <a:ext cx="4524375" cy="3619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297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29701" name="Content Placeholder 2"/>
          <p:cNvSpPr txBox="1">
            <a:spLocks noGrp="1"/>
          </p:cNvSpPr>
          <p:nvPr>
            <p:ph idx="1"/>
          </p:nvPr>
        </p:nvSpPr>
        <p:spPr>
          <a:xfrm>
            <a:off x="457200" y="1600200"/>
            <a:ext cx="3124200" cy="4648200"/>
          </a:xfrm>
        </p:spPr>
        <p:txBody>
          <a:bodyPr/>
          <a:lstStyle/>
          <a:p>
            <a:pPr marL="514350" indent="-514350"/>
            <a:r>
              <a:rPr lang="es-ES" sz="2400" smtClean="0">
                <a:latin typeface="Calibri" pitchFamily="34" charset="0"/>
              </a:rPr>
              <a:t>El </a:t>
            </a:r>
            <a:r>
              <a:rPr lang="es-ES" sz="2400" b="1" smtClean="0">
                <a:latin typeface="Calibri" pitchFamily="34" charset="0"/>
              </a:rPr>
              <a:t>Pan Jala </a:t>
            </a:r>
            <a:r>
              <a:rPr lang="es-ES" sz="2400" smtClean="0">
                <a:latin typeface="Calibri" pitchFamily="34" charset="0"/>
              </a:rPr>
              <a:t>que se utiliza en rosh Hashana generalmente es de tipo redondo para simbolizar el ciclo del año redondo.</a:t>
            </a:r>
            <a:endParaRPr lang="es-MX" sz="2400" smtClean="0">
              <a:latin typeface="Calibri" pitchFamily="34" charset="0"/>
            </a:endParaRPr>
          </a:p>
        </p:txBody>
      </p:sp>
      <p:pic>
        <p:nvPicPr>
          <p:cNvPr id="29702" name="Picture 2"/>
          <p:cNvPicPr>
            <a:picLocks noChangeAspect="1" noChangeArrowheads="1"/>
          </p:cNvPicPr>
          <p:nvPr/>
        </p:nvPicPr>
        <p:blipFill>
          <a:blip r:embed="rId4" cstate="print"/>
          <a:srcRect/>
          <a:stretch>
            <a:fillRect/>
          </a:stretch>
        </p:blipFill>
        <p:spPr bwMode="auto">
          <a:xfrm>
            <a:off x="3886200" y="1981200"/>
            <a:ext cx="4762500" cy="4095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1747" name="Title 1"/>
          <p:cNvSpPr txBox="1">
            <a:spLocks noGrp="1"/>
          </p:cNvSpPr>
          <p:nvPr>
            <p:ph type="title"/>
          </p:nvPr>
        </p:nvSpPr>
        <p:spPr/>
        <p:txBody>
          <a:bodyPr/>
          <a:lstStyle/>
          <a:p>
            <a:r>
              <a:rPr b="1" smtClean="0">
                <a:latin typeface="Calibri" pitchFamily="34" charset="0"/>
              </a:rPr>
              <a:t>Rosh Hashana - </a:t>
            </a:r>
            <a:r>
              <a:rPr lang="he-IL" b="1" smtClean="0">
                <a:latin typeface="Calibri" pitchFamily="34" charset="0"/>
              </a:rPr>
              <a:t>ראש השנה</a:t>
            </a:r>
          </a:p>
        </p:txBody>
      </p:sp>
      <p:sp>
        <p:nvSpPr>
          <p:cNvPr id="31748"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1749" name="Content Placeholder 2"/>
          <p:cNvSpPr txBox="1">
            <a:spLocks noGrp="1"/>
          </p:cNvSpPr>
          <p:nvPr>
            <p:ph idx="1"/>
          </p:nvPr>
        </p:nvSpPr>
        <p:spPr>
          <a:xfrm>
            <a:off x="457200" y="1600200"/>
            <a:ext cx="7848600" cy="4648200"/>
          </a:xfrm>
        </p:spPr>
        <p:txBody>
          <a:bodyPr/>
          <a:lstStyle/>
          <a:p>
            <a:pPr marL="514350" indent="-514350"/>
            <a:r>
              <a:rPr lang="es-ES" sz="2400" b="1" dirty="0" smtClean="0">
                <a:solidFill>
                  <a:srgbClr val="FFC000"/>
                </a:solidFill>
                <a:effectLst>
                  <a:outerShdw blurRad="38100" dist="38100" dir="2700000" algn="tl">
                    <a:srgbClr val="000000">
                      <a:alpha val="43137"/>
                    </a:srgbClr>
                  </a:outerShdw>
                </a:effectLst>
                <a:latin typeface="Calibri" pitchFamily="34" charset="0"/>
              </a:rPr>
              <a:t>TASHLIJ</a:t>
            </a:r>
          </a:p>
          <a:p>
            <a:pPr marL="514350" indent="-514350"/>
            <a:r>
              <a:rPr lang="es-ES" sz="2400" dirty="0" smtClean="0">
                <a:latin typeface="Calibri" pitchFamily="34" charset="0"/>
              </a:rPr>
              <a:t>El </a:t>
            </a:r>
            <a:r>
              <a:rPr lang="es-ES" sz="2400" dirty="0" smtClean="0">
                <a:latin typeface="Calibri" pitchFamily="34" charset="0"/>
              </a:rPr>
              <a:t>ritual de </a:t>
            </a:r>
            <a:r>
              <a:rPr lang="es-ES" sz="2400" b="1" dirty="0" err="1" smtClean="0">
                <a:latin typeface="Calibri" pitchFamily="34" charset="0"/>
              </a:rPr>
              <a:t>tashlikh</a:t>
            </a:r>
            <a:r>
              <a:rPr lang="es-ES" sz="2400" dirty="0" smtClean="0">
                <a:latin typeface="Calibri" pitchFamily="34" charset="0"/>
              </a:rPr>
              <a:t> se lleva a cabo en la tarde del primer día de Rosh Hashaná por los asquenazí y la mayoría de los </a:t>
            </a:r>
            <a:r>
              <a:rPr lang="es-ES" sz="2400" dirty="0" err="1" smtClean="0">
                <a:latin typeface="Calibri" pitchFamily="34" charset="0"/>
              </a:rPr>
              <a:t>Judios</a:t>
            </a:r>
            <a:r>
              <a:rPr lang="es-ES" sz="2400" dirty="0" smtClean="0">
                <a:latin typeface="Calibri" pitchFamily="34" charset="0"/>
              </a:rPr>
              <a:t> sefarditas (pero no por Judíos españoles y portugueses o algunas yemenitas). Las oraciones se recitan cerca del agua que fluye naturalmente, y los pecados de uno son simbólicamente arrojados al agua. </a:t>
            </a:r>
          </a:p>
          <a:p>
            <a:pPr marL="514350" indent="-514350"/>
            <a:r>
              <a:rPr lang="es-ES" sz="2400" dirty="0" smtClean="0">
                <a:latin typeface="Calibri" pitchFamily="34" charset="0"/>
              </a:rPr>
              <a:t>Muchos </a:t>
            </a:r>
            <a:r>
              <a:rPr lang="es-ES" sz="2400" dirty="0" smtClean="0">
                <a:latin typeface="Calibri" pitchFamily="34" charset="0"/>
              </a:rPr>
              <a:t>también tienen la costumbre de tirar pan o guijarros en el agua, para simbolizar el "despojarse" de los pecados. En algunas comunidades, si el primer día de Rosh Hashaná ocurre en Shabat, </a:t>
            </a:r>
            <a:r>
              <a:rPr lang="es-ES" sz="2400" dirty="0" err="1" smtClean="0">
                <a:latin typeface="Calibri" pitchFamily="34" charset="0"/>
              </a:rPr>
              <a:t>tashlikh</a:t>
            </a:r>
            <a:r>
              <a:rPr lang="es-ES" sz="2400" dirty="0" smtClean="0">
                <a:latin typeface="Calibri" pitchFamily="34" charset="0"/>
              </a:rPr>
              <a:t> se pospone hasta el segundo día.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s-ES" sz="2500" dirty="0" smtClean="0"/>
              <a:t>Aunque el nombre </a:t>
            </a:r>
            <a:r>
              <a:rPr lang="es-ES" sz="2500" dirty="0" err="1" smtClean="0">
                <a:solidFill>
                  <a:srgbClr val="FFC000"/>
                </a:solidFill>
                <a:effectLst>
                  <a:outerShdw blurRad="38100" dist="38100" dir="2700000" algn="tl">
                    <a:srgbClr val="000000">
                      <a:alpha val="43137"/>
                    </a:srgbClr>
                  </a:outerShdw>
                </a:effectLst>
              </a:rPr>
              <a:t>tashlij</a:t>
            </a:r>
            <a:r>
              <a:rPr lang="es-ES" sz="2500" dirty="0" smtClean="0">
                <a:effectLst>
                  <a:outerShdw blurRad="38100" dist="38100" dir="2700000" algn="tl">
                    <a:srgbClr val="000000">
                      <a:alpha val="43137"/>
                    </a:srgbClr>
                  </a:outerShdw>
                </a:effectLst>
              </a:rPr>
              <a:t> </a:t>
            </a:r>
            <a:r>
              <a:rPr lang="es-ES" sz="2500" dirty="0" smtClean="0"/>
              <a:t>(tirarás) se deriva de Miqueas 7:19, la costumbre data probablemente del siglo XIV y se menciona por primera vez en el </a:t>
            </a:r>
            <a:r>
              <a:rPr lang="es-ES" sz="2500" dirty="0" err="1" smtClean="0"/>
              <a:t>Sefer</a:t>
            </a:r>
            <a:r>
              <a:rPr lang="es-ES" sz="2500" dirty="0" smtClean="0"/>
              <a:t> </a:t>
            </a:r>
            <a:r>
              <a:rPr lang="es-ES" sz="2500" dirty="0" err="1" smtClean="0"/>
              <a:t>Maharil</a:t>
            </a:r>
            <a:r>
              <a:rPr lang="es-ES" sz="2500" dirty="0" smtClean="0"/>
              <a:t> por el rabino Jacob </a:t>
            </a:r>
            <a:r>
              <a:rPr lang="es-ES" sz="2500" dirty="0" err="1" smtClean="0"/>
              <a:t>Moelln</a:t>
            </a:r>
            <a:r>
              <a:rPr lang="es-ES" sz="2500" dirty="0" smtClean="0"/>
              <a:t> (1355-1427), una autoridad judía líder de su generación. </a:t>
            </a:r>
          </a:p>
          <a:p>
            <a:r>
              <a:rPr lang="es-ES" sz="2500" dirty="0" smtClean="0"/>
              <a:t>Algunos, sin embargo, han encontrado alusiones a la costumbre de </a:t>
            </a:r>
            <a:r>
              <a:rPr lang="es-ES" sz="2500" dirty="0" err="1" smtClean="0"/>
              <a:t>tashlij</a:t>
            </a:r>
            <a:r>
              <a:rPr lang="es-ES" sz="2500" dirty="0" smtClean="0"/>
              <a:t> en leyendas del </a:t>
            </a:r>
            <a:r>
              <a:rPr lang="es-ES" sz="2500" dirty="0" err="1" smtClean="0"/>
              <a:t>Midrash</a:t>
            </a:r>
            <a:r>
              <a:rPr lang="es-ES" sz="2500" dirty="0" smtClean="0"/>
              <a:t> y en el Zohar. </a:t>
            </a:r>
          </a:p>
          <a:p>
            <a:r>
              <a:rPr lang="es-ES" sz="2500" dirty="0" smtClean="0"/>
              <a:t>En la tarde del primer día, o en el segundo día, si el primer día de Rosh Hashaná coincide con Shabat se forman procesiones a las orillas de un río</a:t>
            </a:r>
            <a:endParaRPr lang="en-US" sz="25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600" dirty="0" smtClean="0"/>
              <a:t>donde se recitan algunos versos de Miqueas (7:18-20) y los Salmos 33 y 130. </a:t>
            </a:r>
          </a:p>
          <a:p>
            <a:r>
              <a:rPr lang="es-ES" sz="2600" dirty="0" smtClean="0"/>
              <a:t>Todo se basa en la expresión figurativa: "</a:t>
            </a:r>
            <a:r>
              <a:rPr lang="es-ES" sz="2600" b="1" dirty="0" smtClean="0"/>
              <a:t>echará nuestros pecados en las profundidades del mar</a:t>
            </a:r>
            <a:r>
              <a:rPr lang="es-ES" sz="2600" dirty="0" smtClean="0"/>
              <a:t>", es decir que Dios perdonará fácilmente los pecados de los arrepentidos sinceramente. </a:t>
            </a:r>
          </a:p>
          <a:p>
            <a:r>
              <a:rPr lang="es-ES" sz="2600" dirty="0" smtClean="0"/>
              <a:t>Las oraciones que se recitan durante el  </a:t>
            </a:r>
            <a:r>
              <a:rPr lang="es-ES" sz="2600" b="1" dirty="0" err="1" smtClean="0"/>
              <a:t>tashlij</a:t>
            </a:r>
            <a:r>
              <a:rPr lang="es-ES" sz="2600" dirty="0" smtClean="0"/>
              <a:t> se hacen cerca de un arroyo donde hay peces, simbolizando seres humanos que se encuentran atrapados en las redes del pecado y el castigo.</a:t>
            </a:r>
            <a:r>
              <a:rPr lang="es-ES" dirty="0" smtClean="0"/>
              <a:t/>
            </a:r>
            <a:br>
              <a:rPr lang="es-ES" dirty="0" smtClean="0"/>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400" dirty="0" smtClean="0"/>
              <a:t>También hay otra costumbre de tirar migas de pan sobre el agua como alimento para los peces y  está conectada con el vaciado simbólico de los bolsillos y de echar los pecados en las profundidades. </a:t>
            </a:r>
          </a:p>
          <a:p>
            <a:r>
              <a:rPr lang="es-ES" sz="2400" dirty="0" smtClean="0"/>
              <a:t>En las palabras del Zohar, encontramos: "Todo lo que cae en el abismo está perdido para siempre." </a:t>
            </a:r>
          </a:p>
          <a:p>
            <a:r>
              <a:rPr lang="es-ES" sz="2400" dirty="0" smtClean="0"/>
              <a:t>Mediante el envío de los pecados en la corriente que fluye, el creyente expresa figurativamente su deseo de que los pecados no pueden distorsionar su personalidad. </a:t>
            </a:r>
          </a:p>
          <a:p>
            <a:r>
              <a:rPr lang="es-ES" sz="2400" dirty="0" smtClean="0"/>
              <a:t>La costumbre simbólica de </a:t>
            </a:r>
            <a:r>
              <a:rPr lang="es-ES" sz="2400" dirty="0" err="1" smtClean="0"/>
              <a:t>Tashlij</a:t>
            </a:r>
            <a:r>
              <a:rPr lang="es-ES" sz="2400" dirty="0" smtClean="0"/>
              <a:t> hace hincapié en la esperanza de que podamos ser perdonados, y el anhelo de ser limpiados del pecado.</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pPr>
              <a:buNone/>
            </a:pPr>
            <a:r>
              <a:rPr lang="es-ES" sz="2400" dirty="0" smtClean="0"/>
              <a:t>En la temporada de Rosh Hashaná y Yom Kipur se omite  </a:t>
            </a:r>
            <a:r>
              <a:rPr lang="es-ES" sz="2400" dirty="0" err="1" smtClean="0"/>
              <a:t>Hallel</a:t>
            </a:r>
            <a:r>
              <a:rPr lang="es-ES" sz="2400" dirty="0" smtClean="0"/>
              <a:t> y esto lo explica en el Talmud, en razón de que los días del temor (</a:t>
            </a:r>
            <a:r>
              <a:rPr lang="es-ES" sz="2400" b="1" dirty="0" err="1" smtClean="0"/>
              <a:t>Iamim</a:t>
            </a:r>
            <a:r>
              <a:rPr lang="es-ES" sz="2400" b="1" dirty="0" smtClean="0"/>
              <a:t> </a:t>
            </a:r>
            <a:r>
              <a:rPr lang="es-ES" sz="2400" b="1" dirty="0" err="1" smtClean="0"/>
              <a:t>Nora'im</a:t>
            </a:r>
            <a:r>
              <a:rPr lang="es-ES" sz="2400" dirty="0" smtClean="0"/>
              <a:t>) no están diseñados para júbilo.</a:t>
            </a:r>
          </a:p>
          <a:p>
            <a:pPr>
              <a:buNone/>
            </a:pPr>
            <a:r>
              <a:rPr lang="es-ES" sz="2400" dirty="0" smtClean="0"/>
              <a:t>Las peticiones para un año dulce están simbolizadas por el uso de la miel y se evitan los alimentos agrios o en escabeche en Rosh Hashaná. </a:t>
            </a:r>
          </a:p>
          <a:p>
            <a:pPr>
              <a:buNone/>
            </a:pPr>
            <a:r>
              <a:rPr lang="es-ES" sz="2400" dirty="0" smtClean="0"/>
              <a:t>Muy popular es la costumbre de enviar tarjetas de felicitación de Año Nuevo que contienen las palabras </a:t>
            </a:r>
            <a:r>
              <a:rPr lang="es-ES" sz="2400" dirty="0" err="1" smtClean="0"/>
              <a:t>לשנה</a:t>
            </a:r>
            <a:r>
              <a:rPr lang="es-ES" sz="2400" dirty="0" smtClean="0"/>
              <a:t> </a:t>
            </a:r>
            <a:r>
              <a:rPr lang="es-ES" sz="2400" dirty="0" err="1" smtClean="0"/>
              <a:t>טובה</a:t>
            </a:r>
            <a:r>
              <a:rPr lang="es-ES" sz="2400" dirty="0" smtClean="0"/>
              <a:t> </a:t>
            </a:r>
            <a:r>
              <a:rPr lang="es-ES" sz="2400" dirty="0" err="1" smtClean="0"/>
              <a:t>תכתבו</a:t>
            </a:r>
            <a:r>
              <a:rPr lang="es-ES" sz="2400" dirty="0" smtClean="0"/>
              <a:t> (</a:t>
            </a:r>
            <a:r>
              <a:rPr lang="es-ES" sz="2400" b="1" dirty="0" err="1" smtClean="0"/>
              <a:t>Leshana</a:t>
            </a:r>
            <a:r>
              <a:rPr lang="es-ES" sz="2400" b="1" dirty="0" smtClean="0"/>
              <a:t> tova </a:t>
            </a:r>
            <a:r>
              <a:rPr lang="es-ES" sz="2400" b="1" dirty="0" err="1" smtClean="0"/>
              <a:t>tikatevú</a:t>
            </a:r>
            <a:r>
              <a:rPr lang="es-ES" sz="2400" b="1" dirty="0" smtClean="0"/>
              <a:t> </a:t>
            </a:r>
            <a:r>
              <a:rPr lang="es-ES" sz="2400" dirty="0" smtClean="0"/>
              <a:t>- Que seas inscrito para un buen año).</a:t>
            </a:r>
          </a:p>
          <a:p>
            <a:pPr>
              <a:buNone/>
            </a:pPr>
            <a:r>
              <a:rPr lang="es-ES" sz="2400" dirty="0" smtClean="0"/>
              <a:t>Esto está en consonancia con la tradición que en Rosh Hashaná se inscribe el destino de los seres humanos en el cielo para el año siguiente:</a:t>
            </a:r>
            <a:endParaRPr lang="en-US"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s-ES" dirty="0" smtClean="0"/>
              <a:t>"¿Cuántos morirán y cuántos serán traídos a la existencia ... ¿quién vendrá a un final oportuno, y quién a un final prematuro ... ¿quién se hará pobre y quién pasará a ser rico, quién estará abajo y quién  será levantado ?".</a:t>
            </a:r>
          </a:p>
          <a:p>
            <a:r>
              <a:rPr lang="es-ES" dirty="0" smtClean="0"/>
              <a:t>El Libro de la Vida (</a:t>
            </a:r>
            <a:r>
              <a:rPr lang="es-ES" dirty="0" err="1" smtClean="0"/>
              <a:t>ספר</a:t>
            </a:r>
            <a:r>
              <a:rPr lang="es-ES" dirty="0" smtClean="0"/>
              <a:t> </a:t>
            </a:r>
            <a:r>
              <a:rPr lang="es-ES" dirty="0" err="1" smtClean="0"/>
              <a:t>חיים</a:t>
            </a:r>
            <a:r>
              <a:rPr lang="es-ES" dirty="0" smtClean="0"/>
              <a:t>) –</a:t>
            </a:r>
            <a:r>
              <a:rPr lang="es-ES" dirty="0" err="1" smtClean="0">
                <a:solidFill>
                  <a:srgbClr val="FFC000"/>
                </a:solidFill>
                <a:effectLst>
                  <a:outerShdw blurRad="38100" dist="38100" dir="2700000" algn="tl">
                    <a:srgbClr val="000000">
                      <a:alpha val="43137"/>
                    </a:srgbClr>
                  </a:outerShdw>
                </a:effectLst>
              </a:rPr>
              <a:t>Sefer</a:t>
            </a:r>
            <a:r>
              <a:rPr lang="es-ES" dirty="0" smtClean="0">
                <a:solidFill>
                  <a:srgbClr val="FFC000"/>
                </a:solidFill>
                <a:effectLst>
                  <a:outerShdw blurRad="38100" dist="38100" dir="2700000" algn="tl">
                    <a:srgbClr val="000000">
                      <a:alpha val="43137"/>
                    </a:srgbClr>
                  </a:outerShdw>
                </a:effectLst>
              </a:rPr>
              <a:t> </a:t>
            </a:r>
            <a:r>
              <a:rPr lang="es-ES" dirty="0" err="1" smtClean="0">
                <a:solidFill>
                  <a:srgbClr val="FFC000"/>
                </a:solidFill>
                <a:effectLst>
                  <a:outerShdw blurRad="38100" dist="38100" dir="2700000" algn="tl">
                    <a:srgbClr val="000000">
                      <a:alpha val="43137"/>
                    </a:srgbClr>
                  </a:outerShdw>
                </a:effectLst>
              </a:rPr>
              <a:t>Hayim</a:t>
            </a:r>
            <a:r>
              <a:rPr lang="es-ES" dirty="0" smtClean="0">
                <a:solidFill>
                  <a:srgbClr val="FFC000"/>
                </a:solidFill>
                <a:effectLst>
                  <a:outerShdw blurRad="38100" dist="38100" dir="2700000" algn="tl">
                    <a:srgbClr val="000000">
                      <a:alpha val="43137"/>
                    </a:srgbClr>
                  </a:outerShdw>
                </a:effectLst>
              </a:rPr>
              <a:t>- </a:t>
            </a:r>
            <a:r>
              <a:rPr lang="es-ES" dirty="0" smtClean="0"/>
              <a:t>, en el que los rectos son inscritos y los impíos son borrados, se menciona en el Salmo 69:20. </a:t>
            </a:r>
          </a:p>
          <a:p>
            <a:r>
              <a:rPr lang="es-ES" dirty="0" smtClean="0"/>
              <a:t>La </a:t>
            </a:r>
            <a:r>
              <a:rPr lang="es-ES" dirty="0" err="1" smtClean="0"/>
              <a:t>Mishná</a:t>
            </a:r>
            <a:r>
              <a:rPr lang="es-ES" dirty="0" smtClean="0"/>
              <a:t> (</a:t>
            </a:r>
            <a:r>
              <a:rPr lang="es-ES" dirty="0" err="1" smtClean="0"/>
              <a:t>Avot</a:t>
            </a:r>
            <a:r>
              <a:rPr lang="es-ES" dirty="0" smtClean="0"/>
              <a:t> 2:01) nos dice que las obras de todos los seres humanos se registran en un libro. </a:t>
            </a:r>
          </a:p>
          <a:p>
            <a:r>
              <a:rPr lang="es-ES" dirty="0" smtClean="0"/>
              <a:t>El rabino </a:t>
            </a:r>
            <a:r>
              <a:rPr lang="es-ES" dirty="0" err="1" smtClean="0"/>
              <a:t>Yehudah</a:t>
            </a:r>
            <a:r>
              <a:rPr lang="es-ES" dirty="0" smtClean="0"/>
              <a:t> he-</a:t>
            </a:r>
            <a:r>
              <a:rPr lang="es-ES" dirty="0" err="1" smtClean="0"/>
              <a:t>Hasid</a:t>
            </a:r>
            <a:r>
              <a:rPr lang="es-ES" dirty="0" smtClean="0"/>
              <a:t> del siglo XII, señala que Dios no tiene necesidad de un libro de registros y que el "libro de la vida" es una expresión figurada, ya que "la Torá habla el lenguaje del hombre" (</a:t>
            </a:r>
            <a:r>
              <a:rPr lang="es-ES" dirty="0" err="1" smtClean="0"/>
              <a:t>Sefer</a:t>
            </a:r>
            <a:r>
              <a:rPr lang="es-ES" dirty="0" smtClean="0"/>
              <a:t> </a:t>
            </a:r>
            <a:r>
              <a:rPr lang="es-ES" dirty="0" err="1" smtClean="0"/>
              <a:t>Hasidim</a:t>
            </a:r>
            <a:r>
              <a:rPr lang="es-ES" dirty="0" smtClean="0"/>
              <a:t>, 33 ).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dirty="0" smtClean="0"/>
              <a:t>De acuerdo con una declaración del Talmud, en Rosh Hashaná y Yom Kipur los </a:t>
            </a:r>
            <a:r>
              <a:rPr lang="es-ES" dirty="0" smtClean="0"/>
              <a:t>Judíos </a:t>
            </a:r>
            <a:r>
              <a:rPr lang="es-ES" dirty="0" smtClean="0"/>
              <a:t>no deben aparecer deprimidos o con ropas sombrías, como lo hacen los suplicantes ante un juez humano, sino en un estado de ánimo alegre y vestidos de fiesta, vestidos de blanco, simbolizando una alegre confianza (Yerushalmi, Rosh Hashaná 1:3). </a:t>
            </a:r>
            <a:endParaRPr lang="es-ES" dirty="0" smtClean="0"/>
          </a:p>
          <a:p>
            <a:r>
              <a:rPr lang="es-ES" dirty="0" smtClean="0"/>
              <a:t>De </a:t>
            </a:r>
            <a:r>
              <a:rPr lang="es-ES" dirty="0" smtClean="0"/>
              <a:t>ahí el énfasis de estar en blanco.</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295400"/>
            <a:ext cx="8229600" cy="5257800"/>
          </a:xfrm>
        </p:spPr>
        <p:txBody>
          <a:bodyPr>
            <a:normAutofit/>
          </a:bodyPr>
          <a:lstStyle/>
          <a:p>
            <a:r>
              <a:rPr lang="es-ES" sz="2500" b="1" dirty="0" smtClean="0">
                <a:solidFill>
                  <a:srgbClr val="FFC000"/>
                </a:solidFill>
                <a:effectLst>
                  <a:outerShdw blurRad="38100" dist="38100" dir="2700000" algn="tl">
                    <a:srgbClr val="000000">
                      <a:alpha val="43137"/>
                    </a:srgbClr>
                  </a:outerShdw>
                </a:effectLst>
              </a:rPr>
              <a:t>COMIDAS.-</a:t>
            </a:r>
          </a:p>
          <a:p>
            <a:r>
              <a:rPr lang="es-ES" sz="2500" dirty="0" smtClean="0"/>
              <a:t>Las </a:t>
            </a:r>
            <a:r>
              <a:rPr lang="es-ES" sz="2500" dirty="0" smtClean="0"/>
              <a:t>comidas simbólicas están basadas en un juego de palabras que conecta el nombre de ciertas comidas con una esperanza en particular que tenemos para el nuevo año. Aquí veremos una lista del Talmud de comidas simbólicas que se acostumbra a comer en Rosh Hashaná. (La comida y su significado relacionado están escritos en letras mayúsculas).</a:t>
            </a:r>
          </a:p>
          <a:p>
            <a:r>
              <a:rPr lang="es-ES" sz="2500" dirty="0" smtClean="0"/>
              <a:t>Después de comer PUERRO o COL, diga: "Sea Tu voluntad, Dios, que nuestros enemigos sean DIEZMADOS".</a:t>
            </a:r>
          </a:p>
          <a:p>
            <a:r>
              <a:rPr lang="es-ES" sz="2500" dirty="0" smtClean="0"/>
              <a:t>Después de comer REMOLACHA, diga: "Sea Tu voluntad, Dios, que nuestros adversarios sean ELIMINADOS".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838200" y="1371600"/>
            <a:ext cx="7297399" cy="4452937"/>
          </a:xfrm>
          <a:prstGeom prst="rect">
            <a:avLst/>
          </a:prstGeom>
          <a:noFill/>
          <a:ln w="9525">
            <a:noFill/>
            <a:miter lim="800000"/>
            <a:headEnd/>
            <a:tailEnd/>
          </a:ln>
        </p:spPr>
      </p:pic>
      <p:sp>
        <p:nvSpPr>
          <p:cNvPr id="2" name="Title 1"/>
          <p:cNvSpPr>
            <a:spLocks noGrp="1"/>
          </p:cNvSpPr>
          <p:nvPr>
            <p:ph type="title"/>
          </p:nvPr>
        </p:nvSpPr>
        <p:spPr/>
        <p:txBody>
          <a:bodyPr/>
          <a:lstStyle/>
          <a:p>
            <a:r>
              <a:rPr lang="es-CO" dirty="0" smtClean="0"/>
              <a:t>ROSH HASHANÁ - </a:t>
            </a:r>
            <a:r>
              <a:rPr lang="he-IL" b="1" dirty="0" smtClean="0"/>
              <a:t>ראש השנה</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500" dirty="0" smtClean="0"/>
              <a:t>Después de comer DÁTILES, diga: "Sea Tu voluntad, Dios, que nuestros enemigos sean DESTRUIDOS".</a:t>
            </a:r>
          </a:p>
          <a:p>
            <a:r>
              <a:rPr lang="es-ES" sz="2500" dirty="0" smtClean="0"/>
              <a:t>Después de comer CALABAZA, diga: "Sea Tu voluntad, Dios, que el decreto de nuestra sentencia sea ROTO, y que nuestros méritos sean PROCLAMADOS ante Ti".</a:t>
            </a:r>
          </a:p>
          <a:p>
            <a:r>
              <a:rPr lang="es-ES" sz="2500" dirty="0" smtClean="0"/>
              <a:t>Después de comer GRANADA, diga: "Sea Tu voluntad, Dios, que nuestros méritos aumenten como las semillas de la GRANADA".</a:t>
            </a:r>
          </a:p>
          <a:p>
            <a:r>
              <a:rPr lang="es-ES" sz="2500" dirty="0" smtClean="0"/>
              <a:t>Después de comer la CABEZA de un cordero o pescado, diga: "Sea Tu voluntad, Dios, que seamos como CABEZA y no como cola"</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MISERICORDIA-  </a:t>
            </a:r>
            <a:r>
              <a:rPr lang="es-ES" dirty="0" err="1" smtClean="0"/>
              <a:t>רחמים</a:t>
            </a:r>
            <a:endParaRPr lang="en-US"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s-ES" sz="3100" dirty="0" smtClean="0"/>
              <a:t>La justicia divina está inevitablemente ligada a la misericordia divina. Según el </a:t>
            </a:r>
            <a:r>
              <a:rPr lang="es-ES" sz="3100" dirty="0" err="1" smtClean="0"/>
              <a:t>Midrash</a:t>
            </a:r>
            <a:r>
              <a:rPr lang="es-ES" sz="3100" dirty="0" smtClean="0"/>
              <a:t>, Dios dijo: "El pecado abundará si creo el mundo solo por misericordia, pero ¿cómo puede permanecer el mundo, si lo creo solo con la justicia? yo por lo tanto, lo crearé con las dos cosas". </a:t>
            </a:r>
          </a:p>
          <a:p>
            <a:r>
              <a:rPr lang="es-ES" sz="3100" dirty="0" smtClean="0"/>
              <a:t>Las cualidades de la justicia y la misericordia (, </a:t>
            </a:r>
            <a:r>
              <a:rPr lang="es-ES" sz="3100" dirty="0" err="1" smtClean="0"/>
              <a:t>מדת</a:t>
            </a:r>
            <a:r>
              <a:rPr lang="es-ES" sz="3100" dirty="0" smtClean="0"/>
              <a:t> </a:t>
            </a:r>
            <a:r>
              <a:rPr lang="es-ES" sz="3100" dirty="0" err="1" smtClean="0"/>
              <a:t>הרחמים</a:t>
            </a:r>
            <a:r>
              <a:rPr lang="es-ES" sz="3100" dirty="0" smtClean="0"/>
              <a:t>-  </a:t>
            </a:r>
            <a:r>
              <a:rPr lang="es-ES" sz="3100" dirty="0" err="1" smtClean="0"/>
              <a:t>מדת</a:t>
            </a:r>
            <a:r>
              <a:rPr lang="es-ES" sz="3100" dirty="0" smtClean="0"/>
              <a:t> </a:t>
            </a:r>
            <a:r>
              <a:rPr lang="es-ES" sz="3100" dirty="0" err="1" smtClean="0"/>
              <a:t>הדין</a:t>
            </a:r>
            <a:r>
              <a:rPr lang="es-ES" sz="3100" dirty="0" smtClean="0"/>
              <a:t>) –</a:t>
            </a:r>
            <a:r>
              <a:rPr lang="es-ES" sz="3100" b="1" dirty="0" err="1" smtClean="0">
                <a:solidFill>
                  <a:srgbClr val="FFC000"/>
                </a:solidFill>
                <a:effectLst>
                  <a:outerShdw blurRad="38100" dist="38100" dir="2700000" algn="tl">
                    <a:srgbClr val="000000">
                      <a:alpha val="43137"/>
                    </a:srgbClr>
                  </a:outerShdw>
                </a:effectLst>
              </a:rPr>
              <a:t>Midat</a:t>
            </a:r>
            <a:r>
              <a:rPr lang="es-ES" sz="3100" b="1" dirty="0" smtClean="0">
                <a:solidFill>
                  <a:srgbClr val="FFC000"/>
                </a:solidFill>
                <a:effectLst>
                  <a:outerShdw blurRad="38100" dist="38100" dir="2700000" algn="tl">
                    <a:srgbClr val="000000">
                      <a:alpha val="43137"/>
                    </a:srgbClr>
                  </a:outerShdw>
                </a:effectLst>
              </a:rPr>
              <a:t> </a:t>
            </a:r>
            <a:r>
              <a:rPr lang="es-ES" sz="3100" b="1" dirty="0" err="1" smtClean="0">
                <a:solidFill>
                  <a:srgbClr val="FFC000"/>
                </a:solidFill>
                <a:effectLst>
                  <a:outerShdw blurRad="38100" dist="38100" dir="2700000" algn="tl">
                    <a:srgbClr val="000000">
                      <a:alpha val="43137"/>
                    </a:srgbClr>
                  </a:outerShdw>
                </a:effectLst>
              </a:rPr>
              <a:t>Hadin</a:t>
            </a:r>
            <a:r>
              <a:rPr lang="es-ES" sz="3100" b="1" dirty="0" smtClean="0">
                <a:solidFill>
                  <a:srgbClr val="FFC000"/>
                </a:solidFill>
                <a:effectLst>
                  <a:outerShdw blurRad="38100" dist="38100" dir="2700000" algn="tl">
                    <a:srgbClr val="000000">
                      <a:alpha val="43137"/>
                    </a:srgbClr>
                  </a:outerShdw>
                </a:effectLst>
              </a:rPr>
              <a:t>, </a:t>
            </a:r>
            <a:r>
              <a:rPr lang="es-ES" sz="3100" b="1" dirty="0" err="1" smtClean="0">
                <a:solidFill>
                  <a:srgbClr val="FFC000"/>
                </a:solidFill>
                <a:effectLst>
                  <a:outerShdw blurRad="38100" dist="38100" dir="2700000" algn="tl">
                    <a:srgbClr val="000000">
                      <a:alpha val="43137"/>
                    </a:srgbClr>
                  </a:outerShdw>
                </a:effectLst>
              </a:rPr>
              <a:t>Midat</a:t>
            </a:r>
            <a:r>
              <a:rPr lang="es-ES" sz="3100" b="1" dirty="0" smtClean="0">
                <a:solidFill>
                  <a:srgbClr val="FFC000"/>
                </a:solidFill>
                <a:effectLst>
                  <a:outerShdw blurRad="38100" dist="38100" dir="2700000" algn="tl">
                    <a:srgbClr val="000000">
                      <a:alpha val="43137"/>
                    </a:srgbClr>
                  </a:outerShdw>
                </a:effectLst>
              </a:rPr>
              <a:t> </a:t>
            </a:r>
            <a:r>
              <a:rPr lang="es-ES" sz="3100" b="1" dirty="0" err="1" smtClean="0">
                <a:solidFill>
                  <a:srgbClr val="FFC000"/>
                </a:solidFill>
                <a:effectLst>
                  <a:outerShdw blurRad="38100" dist="38100" dir="2700000" algn="tl">
                    <a:srgbClr val="000000">
                      <a:alpha val="43137"/>
                    </a:srgbClr>
                  </a:outerShdw>
                </a:effectLst>
              </a:rPr>
              <a:t>Harajamim</a:t>
            </a:r>
            <a:r>
              <a:rPr lang="es-ES" sz="3100" b="1" dirty="0" smtClean="0"/>
              <a:t>-  </a:t>
            </a:r>
            <a:r>
              <a:rPr lang="es-ES" sz="3100" dirty="0" smtClean="0"/>
              <a:t>se habla con frecuencia de que son los dos estándares principales del trato de Dios con los hombres. Ya que el hombre depende de la misericordia de Dios, se espera que extienda misericordia a sus semejantes.</a:t>
            </a:r>
          </a:p>
          <a:p>
            <a:r>
              <a:rPr lang="es-ES" sz="3100" dirty="0" smtClean="0"/>
              <a:t>"</a:t>
            </a:r>
            <a:r>
              <a:rPr lang="es-ES" sz="3100" dirty="0" smtClean="0">
                <a:solidFill>
                  <a:srgbClr val="FFC000"/>
                </a:solidFill>
                <a:effectLst>
                  <a:outerShdw blurRad="38100" dist="38100" dir="2700000" algn="tl">
                    <a:srgbClr val="000000">
                      <a:alpha val="43137"/>
                    </a:srgbClr>
                  </a:outerShdw>
                </a:effectLst>
              </a:rPr>
              <a:t>Se te ha dicho, oh hombre, lo que es bueno y lo que Adonay  requiere de ti: solamente hacer el bien, amar la bondad y caminar humildemente con tu Dios</a:t>
            </a:r>
            <a:r>
              <a:rPr lang="es-ES" sz="3100" dirty="0" smtClean="0"/>
              <a:t>" (Miqueas 6:8).</a:t>
            </a:r>
            <a:r>
              <a:rPr lang="es-ES" dirty="0" smtClean="0"/>
              <a:t/>
            </a:r>
            <a:br>
              <a:rPr lang="es-ES" dirty="0" smtClean="0"/>
            </a:b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MISERICORDIA-  </a:t>
            </a:r>
            <a:r>
              <a:rPr lang="es-ES" dirty="0" err="1" smtClean="0"/>
              <a:t>רחמים</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600" dirty="0" smtClean="0"/>
              <a:t>Dios es </a:t>
            </a:r>
            <a:r>
              <a:rPr lang="es-ES" sz="2600" dirty="0" smtClean="0"/>
              <a:t>llamado </a:t>
            </a:r>
            <a:r>
              <a:rPr lang="es-ES" sz="2600" dirty="0" err="1" smtClean="0"/>
              <a:t>חנון</a:t>
            </a:r>
            <a:r>
              <a:rPr lang="es-ES" sz="2600" dirty="0" smtClean="0"/>
              <a:t> </a:t>
            </a:r>
            <a:r>
              <a:rPr lang="es-ES" sz="2600" dirty="0" err="1" smtClean="0"/>
              <a:t>ורחום</a:t>
            </a:r>
            <a:r>
              <a:rPr lang="es-ES" sz="2600" dirty="0" smtClean="0"/>
              <a:t>  - -</a:t>
            </a:r>
            <a:r>
              <a:rPr lang="es-ES" sz="2600" b="1" dirty="0" err="1" smtClean="0">
                <a:solidFill>
                  <a:srgbClr val="FFC000"/>
                </a:solidFill>
                <a:effectLst>
                  <a:outerShdw blurRad="38100" dist="38100" dir="2700000" algn="tl">
                    <a:srgbClr val="000000">
                      <a:alpha val="43137"/>
                    </a:srgbClr>
                  </a:outerShdw>
                </a:effectLst>
              </a:rPr>
              <a:t>Janun</a:t>
            </a:r>
            <a:r>
              <a:rPr lang="es-ES" sz="2600" b="1" dirty="0" smtClean="0">
                <a:solidFill>
                  <a:srgbClr val="FFC000"/>
                </a:solidFill>
                <a:effectLst>
                  <a:outerShdw blurRad="38100" dist="38100" dir="2700000" algn="tl">
                    <a:srgbClr val="000000">
                      <a:alpha val="43137"/>
                    </a:srgbClr>
                  </a:outerShdw>
                </a:effectLst>
              </a:rPr>
              <a:t> </a:t>
            </a:r>
            <a:r>
              <a:rPr lang="es-ES" sz="2600" b="1" dirty="0" err="1" smtClean="0">
                <a:solidFill>
                  <a:srgbClr val="FFC000"/>
                </a:solidFill>
                <a:effectLst>
                  <a:outerShdw blurRad="38100" dist="38100" dir="2700000" algn="tl">
                    <a:srgbClr val="000000">
                      <a:alpha val="43137"/>
                    </a:srgbClr>
                  </a:outerShdw>
                </a:effectLst>
              </a:rPr>
              <a:t>verajum</a:t>
            </a:r>
            <a:r>
              <a:rPr lang="es-ES" sz="2600" b="1" dirty="0" smtClean="0">
                <a:solidFill>
                  <a:srgbClr val="FFC000"/>
                </a:solidFill>
                <a:effectLst>
                  <a:outerShdw blurRad="38100" dist="38100" dir="2700000" algn="tl">
                    <a:srgbClr val="000000">
                      <a:alpha val="43137"/>
                    </a:srgbClr>
                  </a:outerShdw>
                </a:effectLst>
              </a:rPr>
              <a:t> </a:t>
            </a:r>
            <a:r>
              <a:rPr lang="es-ES" sz="2600" dirty="0" smtClean="0"/>
              <a:t>Clemente y Compasivo), así como </a:t>
            </a:r>
            <a:r>
              <a:rPr lang="es-ES" sz="2600" dirty="0" err="1" smtClean="0"/>
              <a:t>אב</a:t>
            </a:r>
            <a:r>
              <a:rPr lang="es-ES" sz="2600" dirty="0" smtClean="0"/>
              <a:t> </a:t>
            </a:r>
            <a:r>
              <a:rPr lang="es-ES" sz="2600" dirty="0" err="1" smtClean="0"/>
              <a:t>הרחמים</a:t>
            </a:r>
            <a:r>
              <a:rPr lang="es-ES" sz="2600" dirty="0" smtClean="0"/>
              <a:t> </a:t>
            </a:r>
            <a:r>
              <a:rPr lang="es-ES" sz="2600" dirty="0" smtClean="0"/>
              <a:t> - -</a:t>
            </a:r>
            <a:r>
              <a:rPr lang="es-ES" sz="2600" b="1" dirty="0" smtClean="0">
                <a:solidFill>
                  <a:srgbClr val="FFC000"/>
                </a:solidFill>
                <a:effectLst>
                  <a:outerShdw blurRad="38100" dist="38100" dir="2700000" algn="tl">
                    <a:srgbClr val="000000">
                      <a:alpha val="43137"/>
                    </a:srgbClr>
                  </a:outerShdw>
                </a:effectLst>
              </a:rPr>
              <a:t>Av </a:t>
            </a:r>
            <a:r>
              <a:rPr lang="es-ES" sz="2600" b="1" dirty="0" err="1" smtClean="0">
                <a:solidFill>
                  <a:srgbClr val="FFC000"/>
                </a:solidFill>
                <a:effectLst>
                  <a:outerShdw blurRad="38100" dist="38100" dir="2700000" algn="tl">
                    <a:srgbClr val="000000">
                      <a:alpha val="43137"/>
                    </a:srgbClr>
                  </a:outerShdw>
                </a:effectLst>
              </a:rPr>
              <a:t>Harajamim</a:t>
            </a:r>
            <a:r>
              <a:rPr lang="es-ES" sz="2600" b="1" dirty="0" smtClean="0">
                <a:solidFill>
                  <a:srgbClr val="FFC000"/>
                </a:solidFill>
                <a:effectLst>
                  <a:outerShdw blurRad="38100" dist="38100" dir="2700000" algn="tl">
                    <a:srgbClr val="000000">
                      <a:alpha val="43137"/>
                    </a:srgbClr>
                  </a:outerShdw>
                </a:effectLst>
              </a:rPr>
              <a:t> </a:t>
            </a:r>
            <a:r>
              <a:rPr lang="es-ES" sz="2600" dirty="0" smtClean="0"/>
              <a:t>Padre Misericordioso) o </a:t>
            </a:r>
            <a:r>
              <a:rPr lang="es-ES" sz="2600" dirty="0" err="1" smtClean="0"/>
              <a:t>הרחמן</a:t>
            </a:r>
            <a:r>
              <a:rPr lang="es-ES" sz="2600" dirty="0" smtClean="0"/>
              <a:t> </a:t>
            </a:r>
            <a:r>
              <a:rPr lang="es-ES" sz="2600" dirty="0" smtClean="0"/>
              <a:t>- -</a:t>
            </a:r>
            <a:r>
              <a:rPr lang="es-ES" sz="2600" b="1" dirty="0" err="1" smtClean="0">
                <a:solidFill>
                  <a:srgbClr val="FFC000"/>
                </a:solidFill>
                <a:effectLst>
                  <a:outerShdw blurRad="38100" dist="38100" dir="2700000" algn="tl">
                    <a:srgbClr val="000000">
                      <a:alpha val="43137"/>
                    </a:srgbClr>
                  </a:outerShdw>
                </a:effectLst>
              </a:rPr>
              <a:t>Harajamim</a:t>
            </a:r>
            <a:r>
              <a:rPr lang="es-ES" sz="2600" dirty="0" smtClean="0">
                <a:effectLst>
                  <a:outerShdw blurRad="38100" dist="38100" dir="2700000" algn="tl">
                    <a:srgbClr val="000000">
                      <a:alpha val="43137"/>
                    </a:srgbClr>
                  </a:outerShdw>
                </a:effectLst>
              </a:rPr>
              <a:t> </a:t>
            </a:r>
            <a:r>
              <a:rPr lang="es-ES" sz="2600" dirty="0" smtClean="0"/>
              <a:t>el Misericordioso). </a:t>
            </a:r>
          </a:p>
          <a:p>
            <a:r>
              <a:rPr lang="es-ES" sz="2600" dirty="0" smtClean="0"/>
              <a:t>Estos conceptos son la base de las enseñanzas éticas del judaísmo. Se nos dice que los </a:t>
            </a:r>
            <a:r>
              <a:rPr lang="es-ES" sz="2600" dirty="0" smtClean="0"/>
              <a:t>Judíos </a:t>
            </a:r>
            <a:r>
              <a:rPr lang="es-ES" sz="2600" dirty="0" smtClean="0"/>
              <a:t>deben distinguirse por su disposición compasiva; quien es misericordioso se presume que es un descendiente de Abraham. </a:t>
            </a:r>
          </a:p>
          <a:p>
            <a:r>
              <a:rPr lang="es-ES" sz="2600" dirty="0" smtClean="0"/>
              <a:t>Por </a:t>
            </a:r>
            <a:r>
              <a:rPr lang="es-ES" sz="2600" dirty="0" smtClean="0"/>
              <a:t>alabar a Dios significa llegar a ser misericordiosos como Él (</a:t>
            </a:r>
            <a:r>
              <a:rPr lang="es-ES" sz="2600" dirty="0" err="1" smtClean="0"/>
              <a:t>Yevamoth</a:t>
            </a:r>
            <a:r>
              <a:rPr lang="es-ES" sz="2600" dirty="0" smtClean="0"/>
              <a:t> 79a, 32b </a:t>
            </a:r>
            <a:r>
              <a:rPr lang="es-ES" sz="2600" dirty="0" err="1" smtClean="0"/>
              <a:t>Betzah</a:t>
            </a:r>
            <a:r>
              <a:rPr lang="es-ES" sz="2600" dirty="0" smtClean="0"/>
              <a:t>; Shabat 133b).</a:t>
            </a:r>
            <a:endParaRPr lang="en-US" sz="2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MISERICORDIA-  </a:t>
            </a:r>
            <a:r>
              <a:rPr lang="es-ES" dirty="0" err="1" smtClean="0"/>
              <a:t>רחמים</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s-ES" sz="2200" dirty="0" smtClean="0"/>
              <a:t>Según una declaración talmúdica, cualquier persona que no muestra misericordia a sus semejantes no puede esperar nada de Dios (Shabat 151b). </a:t>
            </a:r>
          </a:p>
          <a:p>
            <a:r>
              <a:rPr lang="es-ES" sz="2200" dirty="0" smtClean="0"/>
              <a:t>A lo largo de la Biblia hebrea, la misericordia divina incluye la compasión, la misericordia, la paciencia, tolerancia, y providencial liberación. </a:t>
            </a:r>
          </a:p>
          <a:p>
            <a:r>
              <a:rPr lang="es-ES" sz="2200" dirty="0" smtClean="0"/>
              <a:t>Salmo 23 representa el cuidado amoroso de Dios bajo la figura de la solicitud de un pastor por sus ovejas </a:t>
            </a:r>
            <a:r>
              <a:rPr lang="es-ES" sz="2200" dirty="0" smtClean="0">
                <a:solidFill>
                  <a:srgbClr val="FFC000"/>
                </a:solidFill>
                <a:effectLst>
                  <a:outerShdw blurRad="38100" dist="38100" dir="2700000" algn="tl">
                    <a:srgbClr val="000000">
                      <a:alpha val="43137"/>
                    </a:srgbClr>
                  </a:outerShdw>
                </a:effectLst>
              </a:rPr>
              <a:t>("Tu bondad y tu misericordia me seguirán todos los días de mi vida"</a:t>
            </a:r>
            <a:r>
              <a:rPr lang="es-ES" sz="2200" dirty="0" smtClean="0"/>
              <a:t>). </a:t>
            </a:r>
          </a:p>
          <a:p>
            <a:r>
              <a:rPr lang="es-ES" sz="2200" dirty="0" smtClean="0"/>
              <a:t>La bondad y la generosidad de Dios son elogiados en el Salmo 145: </a:t>
            </a:r>
            <a:r>
              <a:rPr lang="es-ES" sz="2200" dirty="0" smtClean="0">
                <a:solidFill>
                  <a:srgbClr val="FFC000"/>
                </a:solidFill>
                <a:effectLst>
                  <a:outerShdw blurRad="38100" dist="38100" dir="2700000" algn="tl">
                    <a:srgbClr val="000000">
                      <a:alpha val="43137"/>
                    </a:srgbClr>
                  </a:outerShdw>
                </a:effectLst>
              </a:rPr>
              <a:t>"El Señor sostiene a todos los que están cayendo, y levanta a todos los que ya se doblan ... El Señor está cerca de quienes lo invocan, también escuchará su clamor y los salva".</a:t>
            </a:r>
            <a:r>
              <a:rPr lang="es-ES" dirty="0" smtClean="0"/>
              <a:t/>
            </a:r>
            <a:br>
              <a:rPr lang="es-ES" dirty="0" smtClean="0"/>
            </a:b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560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560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560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Lesli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coppelman</a:t>
            </a:r>
            <a:r>
              <a:rPr lang="es-CO" sz="2000" dirty="0" smtClean="0">
                <a:solidFill>
                  <a:srgbClr val="000000"/>
                </a:solidFill>
                <a:latin typeface="Calibri" pitchFamily="34" charset="0"/>
              </a:rPr>
              <a:t> R., Cantor </a:t>
            </a:r>
            <a:r>
              <a:rPr lang="es-CO" sz="2000" dirty="0" err="1" smtClean="0">
                <a:solidFill>
                  <a:srgbClr val="000000"/>
                </a:solidFill>
                <a:latin typeface="Calibri" pitchFamily="34" charset="0"/>
              </a:rPr>
              <a:t>Macy</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Nulman</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Sefer</a:t>
            </a:r>
            <a:r>
              <a:rPr lang="es-CO" sz="2000" dirty="0" smtClean="0">
                <a:solidFill>
                  <a:srgbClr val="000000"/>
                </a:solidFill>
                <a:latin typeface="Calibri" pitchFamily="34" charset="0"/>
              </a:rPr>
              <a:t> Ha Toda, </a:t>
            </a:r>
            <a:r>
              <a:rPr lang="sv-SE" sz="2000" dirty="0" smtClean="0">
                <a:solidFill>
                  <a:srgbClr val="000000"/>
                </a:solidFill>
                <a:latin typeface="Calibri" pitchFamily="34" charset="0"/>
              </a:rPr>
              <a:t>Rabbi Dr. Hillel ben David  (Greg Killian).</a:t>
            </a:r>
          </a:p>
          <a:p>
            <a:pPr eaLnBrk="1" hangingPunct="1">
              <a:lnSpc>
                <a:spcPct val="90000"/>
              </a:lnSpc>
              <a:spcBef>
                <a:spcPts val="500"/>
              </a:spcBef>
            </a:pPr>
            <a:r>
              <a:rPr lang="es-CO" sz="2000" dirty="0" smtClean="0">
                <a:solidFill>
                  <a:srgbClr val="000000"/>
                </a:solidFill>
                <a:latin typeface="Calibri" pitchFamily="34" charset="0"/>
              </a:rPr>
              <a:t> Rabbi </a:t>
            </a:r>
            <a:r>
              <a:rPr lang="es-CO" sz="2000" dirty="0" err="1" smtClean="0">
                <a:solidFill>
                  <a:srgbClr val="000000"/>
                </a:solidFill>
                <a:latin typeface="Calibri" pitchFamily="34" charset="0"/>
              </a:rPr>
              <a:t>Aryeh</a:t>
            </a:r>
            <a:r>
              <a:rPr lang="es-CO" sz="2000" dirty="0" smtClean="0">
                <a:solidFill>
                  <a:srgbClr val="000000"/>
                </a:solidFill>
                <a:latin typeface="Calibri" pitchFamily="34" charset="0"/>
              </a:rPr>
              <a:t> Leib </a:t>
            </a:r>
            <a:r>
              <a:rPr lang="es-CO" sz="2000" dirty="0" err="1" smtClean="0">
                <a:solidFill>
                  <a:srgbClr val="000000"/>
                </a:solidFill>
                <a:latin typeface="Calibri" pitchFamily="34" charset="0"/>
              </a:rPr>
              <a:t>Lopiansky</a:t>
            </a:r>
            <a:r>
              <a:rPr lang="es-CO" sz="2000" dirty="0" smtClean="0">
                <a:solidFill>
                  <a:srgbClr val="000000"/>
                </a:solidFill>
                <a:latin typeface="Calibri" pitchFamily="34" charset="0"/>
              </a:rPr>
              <a:t>. MyJewishLearning.com, </a:t>
            </a:r>
            <a:r>
              <a:rPr sz="2000" dirty="0" smtClean="0">
                <a:latin typeface="Calibri" pitchFamily="34" charset="0"/>
              </a:rPr>
              <a:t>Rav Baruch </a:t>
            </a:r>
            <a:r>
              <a:rPr sz="2000" dirty="0" err="1" smtClean="0">
                <a:latin typeface="Calibri" pitchFamily="34" charset="0"/>
              </a:rPr>
              <a:t>Plaskow</a:t>
            </a:r>
            <a:endParaRPr lang="es-CO" sz="2000" dirty="0" smtClean="0">
              <a:solidFill>
                <a:srgbClr val="000000"/>
              </a:solidFill>
              <a:latin typeface="Calibri" pitchFamily="34" charset="0"/>
            </a:endParaRPr>
          </a:p>
          <a:p>
            <a:pPr eaLnBrk="1" hangingPunct="1">
              <a:lnSpc>
                <a:spcPct val="90000"/>
              </a:lnSpc>
            </a:pP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26 </a:t>
            </a:r>
            <a:r>
              <a:rPr lang="es-CO" sz="1800" dirty="0" smtClean="0">
                <a:latin typeface="Calibri" pitchFamily="34" charset="0"/>
              </a:rPr>
              <a:t>Elul </a:t>
            </a:r>
            <a:r>
              <a:rPr lang="es-CO" sz="1800" dirty="0" smtClean="0">
                <a:latin typeface="Calibri" pitchFamily="34" charset="0"/>
              </a:rPr>
              <a:t>5776 </a:t>
            </a:r>
            <a:r>
              <a:rPr lang="es-CO" sz="1800" dirty="0" smtClean="0">
                <a:latin typeface="Calibri" pitchFamily="34" charset="0"/>
              </a:rPr>
              <a:t>– Septiembre </a:t>
            </a:r>
            <a:r>
              <a:rPr lang="es-CO" sz="1800" dirty="0" smtClean="0">
                <a:latin typeface="Calibri" pitchFamily="34" charset="0"/>
              </a:rPr>
              <a:t>29, </a:t>
            </a:r>
            <a:r>
              <a:rPr lang="es-CO" sz="1800" dirty="0" smtClean="0">
                <a:latin typeface="Calibri" pitchFamily="34" charset="0"/>
              </a:rPr>
              <a:t>2014-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50117</TotalTime>
  <Words>2808</Words>
  <Application>Microsoft Office PowerPoint</Application>
  <PresentationFormat>On-screen Show (4:3)</PresentationFormat>
  <Paragraphs>226</Paragraphs>
  <Slides>41</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 </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Hashana - ראש השנה</vt:lpstr>
      <vt:lpstr>ROSH HASHANÁ - ראש השנה</vt:lpstr>
      <vt:lpstr>ROSH HASHANÁ - ראש השנה</vt:lpstr>
      <vt:lpstr>ROSH HASHANÁ - ראש השנה</vt:lpstr>
      <vt:lpstr>ROSH HASHANÁ - ראש השנה</vt:lpstr>
      <vt:lpstr>ROSH HASHANÁ - ראש השנה</vt:lpstr>
      <vt:lpstr>ROSH HASHANÁ - ראש השנה</vt:lpstr>
      <vt:lpstr>ROSH HASHANÁ - ראש השנה</vt:lpstr>
      <vt:lpstr>ROSH HASHANÁ - ראש השנה</vt:lpstr>
      <vt:lpstr>MISERICORDIA-  רחמים</vt:lpstr>
      <vt:lpstr>MISERICORDIA-  רחמים</vt:lpstr>
      <vt:lpstr>MISERICORDIA-  רחמים</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2212</cp:revision>
  <dcterms:created xsi:type="dcterms:W3CDTF">2013-10-13T19:31:46Z</dcterms:created>
  <dcterms:modified xsi:type="dcterms:W3CDTF">2016-09-30T02:26:49Z</dcterms:modified>
</cp:coreProperties>
</file>