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641" r:id="rId3"/>
    <p:sldId id="757" r:id="rId4"/>
    <p:sldId id="758" r:id="rId5"/>
    <p:sldId id="759" r:id="rId6"/>
    <p:sldId id="760" r:id="rId7"/>
    <p:sldId id="761" r:id="rId8"/>
    <p:sldId id="762" r:id="rId9"/>
    <p:sldId id="763" r:id="rId10"/>
    <p:sldId id="764" r:id="rId11"/>
    <p:sldId id="765" r:id="rId12"/>
    <p:sldId id="766" r:id="rId13"/>
    <p:sldId id="767" r:id="rId14"/>
    <p:sldId id="768" r:id="rId15"/>
    <p:sldId id="771" r:id="rId16"/>
    <p:sldId id="779" r:id="rId17"/>
    <p:sldId id="769" r:id="rId18"/>
    <p:sldId id="772" r:id="rId19"/>
    <p:sldId id="773" r:id="rId20"/>
    <p:sldId id="774" r:id="rId21"/>
    <p:sldId id="770" r:id="rId22"/>
    <p:sldId id="775" r:id="rId23"/>
    <p:sldId id="776" r:id="rId24"/>
    <p:sldId id="777" r:id="rId25"/>
    <p:sldId id="778" r:id="rId26"/>
    <p:sldId id="780" r:id="rId27"/>
    <p:sldId id="781" r:id="rId28"/>
    <p:sldId id="782" r:id="rId29"/>
    <p:sldId id="292"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814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1" autoAdjust="0"/>
    <p:restoredTop sz="94660"/>
  </p:normalViewPr>
  <p:slideViewPr>
    <p:cSldViewPr>
      <p:cViewPr>
        <p:scale>
          <a:sx n="75" d="100"/>
          <a:sy n="75" d="100"/>
        </p:scale>
        <p:origin x="-119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BBF9D3A-EFDD-4920-9595-96F2C53F5AF2}" type="datetime1">
              <a:rPr/>
              <a:pPr>
                <a:defRPr/>
              </a:pPr>
              <a:t>11/1/2015</a:t>
            </a:fld>
            <a:endParaRPr/>
          </a:p>
        </p:txBody>
      </p:sp>
      <p:sp>
        <p:nvSpPr>
          <p:cNvPr id="37892"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FAF6F4F-C9C9-421F-8552-75D2029AF0AF}"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ED8FDD88-E9D5-456A-864F-9D1D596E2F74}"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FA536BFC-863D-4006-8823-6345C5911813}"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A0AE345-E23F-444A-AAD2-EA38482046AB}"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886B46F-D68F-4DDD-B8F4-8482B09BACA4}"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5A5307AE-E91F-4303-A75F-74AE293F11E1}"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34DCC41-9850-4F66-A4C4-685398C81722}"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E667644-8564-4986-B98A-298DD6DADA8E}"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7A988079-DC8C-4999-BFD1-92685BEDD5AF}"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4A00B898-D2EE-47EF-BCA5-3AF7F8F66191}" type="datetime1">
              <a:rPr/>
              <a:pPr>
                <a:defRPr/>
              </a:pPr>
              <a:t>11/1/2015</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42EE461C-B1EC-4B63-A9B7-69950B6E9817}"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548C0776-B4C5-4FB1-B458-BE9B5E9C035F}" type="datetime1">
              <a:rPr/>
              <a:pPr>
                <a:defRPr/>
              </a:pPr>
              <a:t>11/1/2015</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03157C6E-A8E9-47A1-BE73-3B44C470196F}"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5A27BCCB-185F-4327-9E1A-DE8AFB4D225D}" type="datetime1">
              <a:rPr/>
              <a:pPr>
                <a:defRPr/>
              </a:pPr>
              <a:t>11/1/2015</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BD96F00-C7CF-42C5-AC55-6C961532DF9F}"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2451E1C-6F45-4A59-A709-90DA8423E0A0}"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EC7FBA9-064D-4698-B80E-FB770A553E0A}"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CA9F9D85-A727-49BE-B499-096A15DEF138}"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8BBEB33-7AF8-4A0F-904F-D4BEE407EAF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004625A-1C46-431F-B8D6-1008BD975ABB}"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D17A09B-E2BB-476B-A390-16D49F2652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1E493CA-783C-42EC-994F-B6CB1BBC0BE2}"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11CDF69-2565-4F7E-84B0-D52C0FC7801D}"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FA962592-8E83-4548-AECA-A32842410DBF}" type="datetime1">
              <a:rPr/>
              <a:pPr>
                <a:defRPr/>
              </a:pPr>
              <a:t>11/1/2015</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DA93CCB1-27A8-4A2F-92FF-3635AD7A2889}"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Secretos de </a:t>
            </a:r>
            <a:r>
              <a:rPr lang="es-CO" sz="4100" dirty="0" err="1" smtClean="0">
                <a:solidFill>
                  <a:srgbClr val="000000"/>
                </a:solidFill>
                <a:latin typeface="Calibri" pitchFamily="34" charset="0"/>
              </a:rPr>
              <a:t>Hanuka</a:t>
            </a:r>
            <a:endParaRPr lang="es-CO" sz="4100" dirty="0">
              <a:solidFill>
                <a:srgbClr val="000000"/>
              </a:solidFill>
              <a:latin typeface="Calibri" pitchFamily="34" charset="0"/>
            </a:endParaRPr>
          </a:p>
          <a:p>
            <a:pPr algn="ctr">
              <a:lnSpc>
                <a:spcPct val="90000"/>
              </a:lnSpc>
            </a:pPr>
            <a:r>
              <a:rPr lang="en-US" sz="2400" dirty="0" err="1" smtClean="0">
                <a:solidFill>
                  <a:srgbClr val="000000"/>
                </a:solidFill>
                <a:latin typeface="Calibri" pitchFamily="34" charset="0"/>
              </a:rPr>
              <a:t>Dónde</a:t>
            </a:r>
            <a:r>
              <a:rPr lang="en-US" sz="2400" dirty="0" smtClean="0">
                <a:solidFill>
                  <a:srgbClr val="000000"/>
                </a:solidFill>
                <a:latin typeface="Calibri" pitchFamily="34" charset="0"/>
              </a:rPr>
              <a:t> se </a:t>
            </a:r>
            <a:r>
              <a:rPr lang="en-US" sz="2400" dirty="0" err="1" smtClean="0">
                <a:solidFill>
                  <a:srgbClr val="000000"/>
                </a:solidFill>
                <a:latin typeface="Calibri" pitchFamily="34" charset="0"/>
              </a:rPr>
              <a:t>oculta</a:t>
            </a:r>
            <a:r>
              <a:rPr lang="en-US" sz="2400" dirty="0" smtClean="0">
                <a:solidFill>
                  <a:srgbClr val="000000"/>
                </a:solidFill>
                <a:latin typeface="Calibri" pitchFamily="34" charset="0"/>
              </a:rPr>
              <a:t> la Menorah?</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Una de las más famosas preguntas sobre Janucá es: </a:t>
            </a:r>
          </a:p>
          <a:p>
            <a:pPr marL="514350" indent="-514350"/>
            <a:r>
              <a:rPr lang="es-ES" sz="2400" dirty="0" smtClean="0">
                <a:latin typeface="Calibri" pitchFamily="34" charset="0"/>
              </a:rPr>
              <a:t>¿Qué motivó a Jazal para crear este día de fiesta? </a:t>
            </a:r>
          </a:p>
          <a:p>
            <a:pPr marL="514350" indent="-514350"/>
            <a:r>
              <a:rPr lang="es-ES" sz="2400" dirty="0" smtClean="0">
                <a:latin typeface="Calibri" pitchFamily="34" charset="0"/>
              </a:rPr>
              <a:t>Considerando la opinión de la Profesora Ms. </a:t>
            </a:r>
            <a:r>
              <a:rPr lang="es-ES" sz="2400" dirty="0" err="1" smtClean="0">
                <a:latin typeface="Calibri" pitchFamily="34" charset="0"/>
              </a:rPr>
              <a:t>Dena</a:t>
            </a:r>
            <a:r>
              <a:rPr lang="es-ES" sz="2400" dirty="0" smtClean="0">
                <a:latin typeface="Calibri" pitchFamily="34" charset="0"/>
              </a:rPr>
              <a:t> </a:t>
            </a:r>
            <a:r>
              <a:rPr lang="en-US" sz="2400" dirty="0" err="1" smtClean="0"/>
              <a:t>Freundlich</a:t>
            </a:r>
            <a:r>
              <a:rPr lang="es-ES" sz="2400" dirty="0" smtClean="0">
                <a:latin typeface="Calibri" pitchFamily="34" charset="0"/>
              </a:rPr>
              <a:t>, de </a:t>
            </a:r>
            <a:r>
              <a:rPr lang="en-US" sz="2400" i="1" dirty="0" err="1" smtClean="0"/>
              <a:t>Midreshet</a:t>
            </a:r>
            <a:r>
              <a:rPr lang="en-US" sz="2400" i="1" dirty="0" smtClean="0"/>
              <a:t> </a:t>
            </a:r>
            <a:r>
              <a:rPr lang="en-US" sz="2400" i="1" dirty="0" err="1" smtClean="0"/>
              <a:t>Lindenbaum</a:t>
            </a:r>
            <a:r>
              <a:rPr lang="es-ES" sz="2400" dirty="0" smtClean="0">
                <a:latin typeface="Calibri" pitchFamily="34" charset="0"/>
              </a:rPr>
              <a:t>, aprendemos:</a:t>
            </a:r>
          </a:p>
          <a:p>
            <a:pPr marL="514350" indent="-514350"/>
            <a:r>
              <a:rPr lang="es-ES" sz="2400" dirty="0" smtClean="0">
                <a:latin typeface="Calibri" pitchFamily="34" charset="0"/>
              </a:rPr>
              <a:t>La Guemará en Shabat 21b se hace precisamente esta pregunta y responde al relacionar la historia del </a:t>
            </a:r>
            <a:r>
              <a:rPr lang="es-ES" sz="2400" b="1" i="1" dirty="0" smtClean="0">
                <a:latin typeface="Calibri" pitchFamily="34" charset="0"/>
              </a:rPr>
              <a:t>nes pak shemen</a:t>
            </a:r>
            <a:r>
              <a:rPr lang="es-ES" sz="2400" dirty="0" smtClean="0">
                <a:latin typeface="Calibri" pitchFamily="34" charset="0"/>
              </a:rPr>
              <a:t>, el milagro de la vasija que contenía suficiente aceite para quemar por sólo una noche pero milagrosamente permaneció encendida durante ocho.</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Que este milagro se encuentra en el corazón de Janucá es corroborado por el hecho de que la mitzvá única de esta fiesta es recrear el </a:t>
            </a:r>
            <a:r>
              <a:rPr lang="es-ES" sz="2400" i="1" dirty="0" smtClean="0">
                <a:latin typeface="Calibri" pitchFamily="34" charset="0"/>
              </a:rPr>
              <a:t>nes pak shemen </a:t>
            </a:r>
            <a:r>
              <a:rPr lang="es-ES" sz="2400" dirty="0" smtClean="0">
                <a:latin typeface="Calibri" pitchFamily="34" charset="0"/>
              </a:rPr>
              <a:t>encendiendo una menorá cada noche de Janucá.</a:t>
            </a:r>
          </a:p>
          <a:p>
            <a:pPr marL="514350" indent="-514350"/>
            <a:r>
              <a:rPr lang="es-ES" sz="2400" dirty="0" smtClean="0">
                <a:latin typeface="Calibri" pitchFamily="34" charset="0"/>
              </a:rPr>
              <a:t>Sin embargo, se ha señalado en numerosas ocasiones a lo largo de los siglos que el </a:t>
            </a:r>
            <a:r>
              <a:rPr lang="es-ES" sz="2400" i="1" dirty="0" smtClean="0">
                <a:latin typeface="Calibri" pitchFamily="34" charset="0"/>
              </a:rPr>
              <a:t>nes pak shemen </a:t>
            </a:r>
            <a:r>
              <a:rPr lang="es-ES" sz="2400" dirty="0" smtClean="0">
                <a:latin typeface="Calibri" pitchFamily="34" charset="0"/>
              </a:rPr>
              <a:t>no parece haber sido suficiente para justificar la creación de un día de fiesta. </a:t>
            </a:r>
          </a:p>
          <a:p>
            <a:pPr marL="514350" indent="-514350"/>
            <a:r>
              <a:rPr lang="es-ES" sz="2400" dirty="0" smtClean="0">
                <a:latin typeface="Calibri" pitchFamily="34" charset="0"/>
              </a:rPr>
              <a:t>En primer lugar, muchos otros milagros ocurrieron por el pueblo judío a lo largo de la historia que no conducen a la creación de una fiesta anual.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Por ejemplo, durante la batalla para defender a </a:t>
            </a:r>
            <a:r>
              <a:rPr lang="es-ES" sz="2400" dirty="0" err="1" smtClean="0">
                <a:latin typeface="Calibri" pitchFamily="34" charset="0"/>
              </a:rPr>
              <a:t>Givón</a:t>
            </a:r>
            <a:r>
              <a:rPr lang="es-ES" sz="2400" dirty="0" smtClean="0">
                <a:latin typeface="Calibri" pitchFamily="34" charset="0"/>
              </a:rPr>
              <a:t>, Yehoshua suplicó a Dios que el sol se detuviera para dar a </a:t>
            </a:r>
            <a:r>
              <a:rPr lang="es-ES" sz="2400" dirty="0" err="1" smtClean="0">
                <a:latin typeface="Calibri" pitchFamily="34" charset="0"/>
              </a:rPr>
              <a:t>Bnei</a:t>
            </a:r>
            <a:r>
              <a:rPr lang="es-ES" sz="2400" dirty="0" smtClean="0">
                <a:latin typeface="Calibri" pitchFamily="34" charset="0"/>
              </a:rPr>
              <a:t> Israel más tiempo para derrotar a sus enemigos, y Dios accedió a esta petición extraordinaria. </a:t>
            </a:r>
          </a:p>
          <a:p>
            <a:pPr marL="514350" indent="-514350"/>
            <a:r>
              <a:rPr lang="es-ES" sz="2400" dirty="0" smtClean="0">
                <a:latin typeface="Calibri" pitchFamily="34" charset="0"/>
              </a:rPr>
              <a:t>Sus palabras fueron </a:t>
            </a:r>
            <a:r>
              <a:rPr lang="he-IL" sz="2400" dirty="0" smtClean="0">
                <a:latin typeface="Calibri" pitchFamily="34" charset="0"/>
              </a:rPr>
              <a:t>שֶׁ֚מֶשׁ בְּגִבְע֣וֹן דּ֔וֹם וְיָרֵ֖חַ בְּעֵ֥מֶק אַיָּלֽוֹן - </a:t>
            </a:r>
            <a:r>
              <a:rPr lang="es-CO" sz="2400" dirty="0" smtClean="0">
                <a:latin typeface="Calibri" pitchFamily="34" charset="0"/>
              </a:rPr>
              <a:t>-</a:t>
            </a:r>
            <a:r>
              <a:rPr lang="es-CO" sz="2400" b="1" i="1" dirty="0" err="1" smtClean="0">
                <a:latin typeface="Calibri" pitchFamily="34" charset="0"/>
              </a:rPr>
              <a:t>Shemesh</a:t>
            </a:r>
            <a:r>
              <a:rPr lang="es-CO" sz="2400" b="1" i="1" dirty="0" smtClean="0">
                <a:latin typeface="Calibri" pitchFamily="34" charset="0"/>
              </a:rPr>
              <a:t> </a:t>
            </a:r>
            <a:r>
              <a:rPr lang="es-CO" sz="2400" b="1" i="1" dirty="0" err="1" smtClean="0">
                <a:latin typeface="Calibri" pitchFamily="34" charset="0"/>
              </a:rPr>
              <a:t>begiveón</a:t>
            </a:r>
            <a:r>
              <a:rPr lang="es-CO" sz="2400" b="1" i="1" dirty="0" smtClean="0">
                <a:latin typeface="Calibri" pitchFamily="34" charset="0"/>
              </a:rPr>
              <a:t> </a:t>
            </a:r>
            <a:r>
              <a:rPr lang="es-CO" sz="2400" b="1" i="1" dirty="0" err="1" smtClean="0">
                <a:latin typeface="Calibri" pitchFamily="34" charset="0"/>
              </a:rPr>
              <a:t>dom</a:t>
            </a:r>
            <a:r>
              <a:rPr lang="es-CO" sz="2400" b="1" i="1" dirty="0" smtClean="0">
                <a:latin typeface="Calibri" pitchFamily="34" charset="0"/>
              </a:rPr>
              <a:t> </a:t>
            </a:r>
            <a:r>
              <a:rPr lang="es-CO" sz="2400" b="1" i="1" dirty="0" err="1" smtClean="0">
                <a:latin typeface="Calibri" pitchFamily="34" charset="0"/>
              </a:rPr>
              <a:t>veyare’aj</a:t>
            </a:r>
            <a:r>
              <a:rPr lang="es-CO" sz="2400" b="1" i="1" dirty="0" smtClean="0">
                <a:latin typeface="Calibri" pitchFamily="34" charset="0"/>
              </a:rPr>
              <a:t> </a:t>
            </a:r>
            <a:r>
              <a:rPr lang="es-CO" sz="2400" b="1" i="1" dirty="0" err="1" smtClean="0">
                <a:latin typeface="Calibri" pitchFamily="34" charset="0"/>
              </a:rPr>
              <a:t>be’emeq</a:t>
            </a:r>
            <a:r>
              <a:rPr lang="es-CO" sz="2400" b="1" i="1" dirty="0" smtClean="0">
                <a:latin typeface="Calibri" pitchFamily="34" charset="0"/>
              </a:rPr>
              <a:t> </a:t>
            </a:r>
            <a:r>
              <a:rPr lang="es-CO" sz="2400" b="1" i="1" dirty="0" err="1" smtClean="0">
                <a:latin typeface="Calibri" pitchFamily="34" charset="0"/>
              </a:rPr>
              <a:t>ayalón</a:t>
            </a:r>
            <a:r>
              <a:rPr lang="es-CO" sz="2400" b="1" i="1" dirty="0" smtClean="0">
                <a:latin typeface="Calibri" pitchFamily="34" charset="0"/>
              </a:rPr>
              <a:t>-  </a:t>
            </a:r>
            <a:r>
              <a:rPr lang="es-ES" sz="2400" dirty="0" smtClean="0">
                <a:latin typeface="Calibri" pitchFamily="34" charset="0"/>
              </a:rPr>
              <a:t>deja que el sol se detenga en </a:t>
            </a:r>
            <a:r>
              <a:rPr lang="es-ES" sz="2400" dirty="0" err="1" smtClean="0">
                <a:latin typeface="Calibri" pitchFamily="34" charset="0"/>
              </a:rPr>
              <a:t>Givón</a:t>
            </a:r>
            <a:r>
              <a:rPr lang="es-ES" sz="2400" dirty="0" smtClean="0">
                <a:latin typeface="Calibri" pitchFamily="34" charset="0"/>
              </a:rPr>
              <a:t> y la luna en el Valle de </a:t>
            </a:r>
            <a:r>
              <a:rPr lang="es-ES" sz="2400" dirty="0" err="1" smtClean="0">
                <a:latin typeface="Calibri" pitchFamily="34" charset="0"/>
              </a:rPr>
              <a:t>Ayalón</a:t>
            </a:r>
            <a:r>
              <a:rPr lang="es-ES" sz="2400" dirty="0" smtClean="0">
                <a:latin typeface="Calibri" pitchFamily="34" charset="0"/>
              </a:rPr>
              <a:t> (Yehoshua 10:12).</a:t>
            </a:r>
          </a:p>
          <a:p>
            <a:pPr marL="514350" indent="-514350"/>
            <a:r>
              <a:rPr lang="es-ES" sz="2400" dirty="0" smtClean="0">
                <a:latin typeface="Calibri" pitchFamily="34" charset="0"/>
              </a:rPr>
              <a:t>Parecería que el sol quedándose en un mismo lugar debe haber sido un milagro más espectacular que un poco de aceite quedara encendido durante más tiempo de lo que debería tener.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Sin embargo, el primero se ha convertido en apenas un punto en la historia judía, mientras que el último es la pieza central de un festival de gala ocho días cada año.</a:t>
            </a:r>
          </a:p>
          <a:p>
            <a:pPr marL="514350" indent="-514350"/>
            <a:r>
              <a:rPr lang="es-ES" sz="2400" dirty="0" smtClean="0">
                <a:latin typeface="Calibri" pitchFamily="34" charset="0"/>
              </a:rPr>
              <a:t>Por otra parte, el hecho de que el </a:t>
            </a:r>
            <a:r>
              <a:rPr lang="es-ES" sz="2400" i="1" dirty="0" smtClean="0">
                <a:latin typeface="Calibri" pitchFamily="34" charset="0"/>
              </a:rPr>
              <a:t>nes pak shemen </a:t>
            </a:r>
            <a:r>
              <a:rPr lang="es-ES" sz="2400" dirty="0" smtClean="0">
                <a:latin typeface="Calibri" pitchFamily="34" charset="0"/>
              </a:rPr>
              <a:t>tuvo lugar en el Beit HaMikdash lo hace aún menos notable, ya que los milagros relacionados con el funcionamiento del Templo eran comunes. </a:t>
            </a:r>
          </a:p>
          <a:p>
            <a:pPr marL="514350" indent="-514350"/>
            <a:r>
              <a:rPr lang="es-ES" sz="2400" dirty="0" smtClean="0">
                <a:latin typeface="Calibri" pitchFamily="34" charset="0"/>
              </a:rPr>
              <a:t>Según </a:t>
            </a:r>
            <a:r>
              <a:rPr lang="es-ES" sz="2400" dirty="0" err="1" smtClean="0">
                <a:latin typeface="Calibri" pitchFamily="34" charset="0"/>
              </a:rPr>
              <a:t>Pirkei</a:t>
            </a:r>
            <a:r>
              <a:rPr lang="es-ES" sz="2400" dirty="0" smtClean="0">
                <a:latin typeface="Calibri" pitchFamily="34" charset="0"/>
              </a:rPr>
              <a:t> Avot 5: 5, había diez milagros que ocurrieron regularmente en el Beit HaMikdash, como el espacio en el Templo que se expandía al no haber suficiente espacio para que todos los que se postraban cuando todo estaba repleto y ellos de pie. </a:t>
            </a:r>
            <a:endParaRPr lang="es-MX"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¿Por qué el milagro del aceite han sido absolutamente digno de mención? </a:t>
            </a:r>
          </a:p>
          <a:p>
            <a:pPr marL="514350" indent="-514350"/>
            <a:r>
              <a:rPr lang="es-ES" sz="2400" dirty="0" smtClean="0">
                <a:latin typeface="Calibri" pitchFamily="34" charset="0"/>
              </a:rPr>
              <a:t>Por último, las fiestas judías generalmente conmemoran momentos seminales en la historia judía.</a:t>
            </a:r>
          </a:p>
          <a:p>
            <a:pPr marL="514350" indent="-514350"/>
            <a:r>
              <a:rPr lang="es-ES" sz="2400" dirty="0" smtClean="0">
                <a:latin typeface="Calibri" pitchFamily="34" charset="0"/>
              </a:rPr>
              <a:t> Es comprensible por ello que cada año celebramos el aniversario de la salida de Egipto en Pesaj y la entrega de la Torá en Shavuot; el judaísmo es inconcebible sin que ninguno de estos dos eventos.</a:t>
            </a:r>
          </a:p>
          <a:p>
            <a:pPr marL="514350" indent="-514350"/>
            <a:r>
              <a:rPr lang="es-MX" sz="2400" dirty="0" smtClean="0">
                <a:latin typeface="Calibri" pitchFamily="34" charset="0"/>
              </a:rPr>
              <a:t>Por el contrario, si el milagro del aceite no hubiera trascendido, el camino de la historia judía no habría sido alterado de ninguna manera.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MX" sz="2400" dirty="0" smtClean="0">
                <a:latin typeface="Calibri" pitchFamily="34" charset="0"/>
              </a:rPr>
              <a:t>Los Judíos simplemente habrían tenido que esperar una semana más antes de prender la luz la </a:t>
            </a:r>
            <a:r>
              <a:rPr lang="es-MX" sz="2400" dirty="0" err="1" smtClean="0">
                <a:latin typeface="Calibri" pitchFamily="34" charset="0"/>
              </a:rPr>
              <a:t>Menorah</a:t>
            </a:r>
            <a:r>
              <a:rPr lang="es-MX" sz="2400" dirty="0" smtClean="0">
                <a:latin typeface="Calibri" pitchFamily="34" charset="0"/>
              </a:rPr>
              <a:t>. </a:t>
            </a:r>
          </a:p>
          <a:p>
            <a:pPr marL="514350" indent="-514350"/>
            <a:r>
              <a:rPr lang="es-MX" sz="2400" dirty="0" smtClean="0">
                <a:latin typeface="Calibri" pitchFamily="34" charset="0"/>
              </a:rPr>
              <a:t>De hecho, parece que no tendrían ni siquiera que haber tenido que esperar la semana, ya que con base en el principio de </a:t>
            </a:r>
            <a:r>
              <a:rPr lang="he-IL" sz="2400" dirty="0" smtClean="0">
                <a:latin typeface="Calibri" pitchFamily="34" charset="0"/>
              </a:rPr>
              <a:t>טומאה הותרה  בצבור </a:t>
            </a:r>
            <a:r>
              <a:rPr lang="es-CO" sz="2400" dirty="0" smtClean="0">
                <a:latin typeface="Calibri" pitchFamily="34" charset="0"/>
              </a:rPr>
              <a:t>-la </a:t>
            </a:r>
            <a:r>
              <a:rPr lang="es-MX" sz="2400" dirty="0" smtClean="0">
                <a:latin typeface="Calibri" pitchFamily="34" charset="0"/>
              </a:rPr>
              <a:t>impureza es permisible para el bien de la comunidad- (Pesajim 77a), podrían haber reanudado el encendido de la Menorá de inmediato, usando el aceite que era tamé.</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La clave para apreciar la importancia de la </a:t>
            </a:r>
            <a:r>
              <a:rPr lang="es-ES" sz="2400" b="1" i="1" dirty="0" smtClean="0">
                <a:latin typeface="Calibri" pitchFamily="34" charset="0"/>
              </a:rPr>
              <a:t>nes pak shemen</a:t>
            </a:r>
            <a:r>
              <a:rPr lang="es-ES" sz="2400" dirty="0" smtClean="0">
                <a:latin typeface="Calibri" pitchFamily="34" charset="0"/>
              </a:rPr>
              <a:t> radica en captar el mayor significado de Janucá en general. </a:t>
            </a:r>
          </a:p>
          <a:p>
            <a:pPr marL="514350" indent="-514350"/>
            <a:r>
              <a:rPr lang="es-ES" sz="2400" dirty="0" smtClean="0">
                <a:latin typeface="Calibri" pitchFamily="34" charset="0"/>
              </a:rPr>
              <a:t>El fin de Kislev ha sido un momento propicio en la historia judía desde mucho antes de que se produjera el milagro de Janucá. </a:t>
            </a:r>
          </a:p>
          <a:p>
            <a:pPr marL="514350" indent="-514350"/>
            <a:r>
              <a:rPr lang="es-ES" sz="2400" dirty="0" smtClean="0">
                <a:latin typeface="Calibri" pitchFamily="34" charset="0"/>
              </a:rPr>
              <a:t>De acuerdo con el </a:t>
            </a:r>
            <a:r>
              <a:rPr lang="es-ES" sz="2400" dirty="0" err="1" smtClean="0">
                <a:latin typeface="Calibri" pitchFamily="34" charset="0"/>
              </a:rPr>
              <a:t>Yalkut</a:t>
            </a:r>
            <a:r>
              <a:rPr lang="es-ES" sz="2400" dirty="0" smtClean="0">
                <a:latin typeface="Calibri" pitchFamily="34" charset="0"/>
              </a:rPr>
              <a:t> </a:t>
            </a:r>
            <a:r>
              <a:rPr lang="es-ES" sz="2400" dirty="0" err="1" smtClean="0">
                <a:latin typeface="Calibri" pitchFamily="34" charset="0"/>
              </a:rPr>
              <a:t>Shimoni</a:t>
            </a:r>
            <a:r>
              <a:rPr lang="es-ES" sz="2400" dirty="0" smtClean="0">
                <a:latin typeface="Calibri" pitchFamily="34" charset="0"/>
              </a:rPr>
              <a:t>, la primera "Casa de Dios", el Mishkán, se completó el exactamente el 25 de Kislev.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Además, Hagai 2:18 revela que la fundación del segundo Beit HaMikdash fue colocada en esta época del año, así -. </a:t>
            </a:r>
          </a:p>
          <a:p>
            <a:pPr marL="514350" indent="-514350"/>
            <a:r>
              <a:rPr lang="es-ES" sz="1600" b="1" dirty="0" smtClean="0">
                <a:latin typeface="Calibri" pitchFamily="34" charset="0"/>
              </a:rPr>
              <a:t>HAGEO 2:18  </a:t>
            </a:r>
            <a:r>
              <a:rPr lang="es-ES" sz="2400" i="1" dirty="0" smtClean="0">
                <a:latin typeface="Calibri" pitchFamily="34" charset="0"/>
              </a:rPr>
              <a:t>Considera ahora desde este día en adelante, desde el día 24 del noveno mes (Kislev), desde el día en que la fundación del Templo de </a:t>
            </a:r>
            <a:r>
              <a:rPr lang="es-ES" sz="2400" i="1" dirty="0" err="1" smtClean="0">
                <a:latin typeface="Calibri" pitchFamily="34" charset="0"/>
              </a:rPr>
              <a:t>HaShem</a:t>
            </a:r>
            <a:r>
              <a:rPr lang="es-ES" sz="2400" i="1" dirty="0" smtClean="0">
                <a:latin typeface="Calibri" pitchFamily="34" charset="0"/>
              </a:rPr>
              <a:t> se colocó, considéralo. </a:t>
            </a:r>
          </a:p>
          <a:p>
            <a:pPr marL="514350" indent="-514350"/>
            <a:r>
              <a:rPr lang="es-ES" sz="2000" dirty="0" smtClean="0">
                <a:latin typeface="Calibri" pitchFamily="34" charset="0"/>
              </a:rPr>
              <a:t>El 24 de Kislev, por lo tanto, es famoso por la  nueva dedicación por los Jashmonaim del Bayit Shení el 25 de Kislev puede ya no ser visto como un acontecimiento histórico aislado; fue la tercera entrega de una "Casa de Dios" que toma lugar precisamente en esta época del año.</a:t>
            </a:r>
            <a:endParaRPr lang="es-MX" sz="2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marL="514350" indent="-514350"/>
            <a:r>
              <a:rPr lang="es-ES" sz="2400" dirty="0" smtClean="0">
                <a:latin typeface="Calibri" pitchFamily="34" charset="0"/>
              </a:rPr>
              <a:t>La esencia de un </a:t>
            </a:r>
            <a:r>
              <a:rPr lang="es-ES" sz="2400" dirty="0" err="1" smtClean="0">
                <a:latin typeface="Calibri" pitchFamily="34" charset="0"/>
              </a:rPr>
              <a:t>Mikdash</a:t>
            </a:r>
            <a:r>
              <a:rPr lang="es-ES" sz="2400" dirty="0" smtClean="0">
                <a:latin typeface="Calibri" pitchFamily="34" charset="0"/>
              </a:rPr>
              <a:t> es la presencia de Dios. Al término de cada construcción de una casa para Dios en el Tanaj, el momento culminante final es cuando la Shejiná desciende, la transformación de lo que de otro modo habrían permanecido simplemente piedras y ladrillos en un </a:t>
            </a:r>
            <a:r>
              <a:rPr lang="es-ES" sz="2400" dirty="0" err="1" smtClean="0">
                <a:latin typeface="Calibri" pitchFamily="34" charset="0"/>
              </a:rPr>
              <a:t>Mikdash</a:t>
            </a:r>
            <a:r>
              <a:rPr lang="es-ES" sz="2400" dirty="0" smtClean="0">
                <a:latin typeface="Calibri" pitchFamily="34" charset="0"/>
              </a:rPr>
              <a:t>. Por ejemplo, a la finalización del Mishkán, la Torá relata:</a:t>
            </a:r>
          </a:p>
          <a:p>
            <a:r>
              <a:rPr lang="es-ES" sz="1800" b="1" dirty="0" smtClean="0"/>
              <a:t>VAYIKRÁ 9:23</a:t>
            </a:r>
            <a:r>
              <a:rPr lang="es-ES" sz="2400" b="1" dirty="0" smtClean="0"/>
              <a:t>     </a:t>
            </a:r>
            <a:r>
              <a:rPr lang="es-ES" sz="2400" dirty="0" smtClean="0"/>
              <a:t>Y Moisés y Aarón entraron en la tienda de asignación; y salieron y bendijeron al pueblo. Y apareció la gloria del Eterno a todo el pueblo.</a:t>
            </a:r>
          </a:p>
          <a:p>
            <a:r>
              <a:rPr lang="es-ES" sz="2400" b="1" dirty="0" err="1" smtClean="0"/>
              <a:t>Vayavo</a:t>
            </a:r>
            <a:r>
              <a:rPr lang="es-ES" sz="2400" b="1" dirty="0" smtClean="0"/>
              <a:t> </a:t>
            </a:r>
            <a:r>
              <a:rPr lang="es-ES" sz="2400" b="1" dirty="0" err="1" smtClean="0"/>
              <a:t>Moshe</a:t>
            </a:r>
            <a:r>
              <a:rPr lang="es-ES" sz="2400" b="1" dirty="0" smtClean="0"/>
              <a:t> </a:t>
            </a:r>
            <a:r>
              <a:rPr lang="es-ES" sz="2400" b="1" dirty="0" err="1" smtClean="0"/>
              <a:t>ve'Aharon</a:t>
            </a:r>
            <a:r>
              <a:rPr lang="es-ES" sz="2400" b="1" dirty="0" smtClean="0"/>
              <a:t> el-Ohel </a:t>
            </a:r>
            <a:r>
              <a:rPr lang="es-ES" sz="2400" b="1" dirty="0" err="1" smtClean="0"/>
              <a:t>Mo'ed</a:t>
            </a:r>
            <a:r>
              <a:rPr lang="es-ES" sz="2400" b="1" dirty="0" smtClean="0"/>
              <a:t> </a:t>
            </a:r>
            <a:r>
              <a:rPr lang="es-ES" sz="2400" b="1" dirty="0" err="1" smtClean="0"/>
              <a:t>vayetse'u</a:t>
            </a:r>
            <a:r>
              <a:rPr lang="es-ES" sz="2400" b="1" dirty="0" smtClean="0"/>
              <a:t> </a:t>
            </a:r>
            <a:r>
              <a:rPr lang="es-ES" sz="2400" b="1" dirty="0" err="1" smtClean="0"/>
              <a:t>vayevareju</a:t>
            </a:r>
            <a:r>
              <a:rPr lang="es-ES" sz="2400" b="1" dirty="0" smtClean="0"/>
              <a:t> et-</a:t>
            </a:r>
            <a:r>
              <a:rPr lang="es-ES" sz="2400" b="1" dirty="0" err="1" smtClean="0"/>
              <a:t>ha'am</a:t>
            </a:r>
            <a:r>
              <a:rPr lang="es-ES" sz="2400" b="1" dirty="0" smtClean="0"/>
              <a:t> </a:t>
            </a:r>
            <a:r>
              <a:rPr lang="es-ES" sz="2400" b="1" dirty="0" err="1" smtClean="0"/>
              <a:t>vayera</a:t>
            </a:r>
            <a:r>
              <a:rPr lang="es-ES" sz="2400" b="1" dirty="0" smtClean="0"/>
              <a:t> </a:t>
            </a:r>
            <a:r>
              <a:rPr lang="es-ES" sz="2400" b="1" dirty="0" err="1" smtClean="0"/>
              <a:t>jevod</a:t>
            </a:r>
            <a:r>
              <a:rPr lang="es-ES" sz="2400" b="1" dirty="0" smtClean="0"/>
              <a:t>-Adonay el-</a:t>
            </a:r>
            <a:r>
              <a:rPr lang="es-ES" sz="2400" b="1" dirty="0" err="1" smtClean="0"/>
              <a:t>kol</a:t>
            </a:r>
            <a:r>
              <a:rPr lang="es-ES" sz="2400" b="1" dirty="0" smtClean="0"/>
              <a:t>-</a:t>
            </a:r>
            <a:r>
              <a:rPr lang="es-ES" sz="2400" b="1" dirty="0" err="1" smtClean="0"/>
              <a:t>ha'am</a:t>
            </a:r>
            <a:r>
              <a:rPr lang="es-ES" sz="2400" b="1" dirty="0" smtClean="0"/>
              <a:t>.</a:t>
            </a:r>
            <a:endParaRPr lang="es-ES"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CO" sz="2400" b="1" dirty="0" smtClean="0"/>
              <a:t>9:24     </a:t>
            </a:r>
            <a:r>
              <a:rPr lang="es-CO" sz="2400" dirty="0" smtClean="0"/>
              <a:t>Y de la presencia del Eterno salió fuego que consumió sobre el altar el holocausto y los sebos. Y vio todo el pueblo y lanzó gritos de júbilo, y cayeron sobre sus rostros.</a:t>
            </a:r>
          </a:p>
          <a:p>
            <a:r>
              <a:rPr lang="es-CO" sz="2400" b="1" dirty="0" err="1" smtClean="0"/>
              <a:t>Vatetse</a:t>
            </a:r>
            <a:r>
              <a:rPr lang="es-CO" sz="2400" b="1" dirty="0" smtClean="0"/>
              <a:t> </a:t>
            </a:r>
            <a:r>
              <a:rPr lang="es-CO" sz="2400" b="1" dirty="0" err="1" smtClean="0"/>
              <a:t>esh</a:t>
            </a:r>
            <a:r>
              <a:rPr lang="es-CO" sz="2400" b="1" dirty="0" smtClean="0"/>
              <a:t> </a:t>
            </a:r>
            <a:r>
              <a:rPr lang="es-CO" sz="2400" b="1" dirty="0" err="1" smtClean="0"/>
              <a:t>milifney</a:t>
            </a:r>
            <a:r>
              <a:rPr lang="es-CO" sz="2400" b="1" dirty="0" smtClean="0"/>
              <a:t> Adonay </a:t>
            </a:r>
            <a:r>
              <a:rPr lang="es-CO" sz="2400" b="1" dirty="0" err="1" smtClean="0"/>
              <a:t>vatojal</a:t>
            </a:r>
            <a:r>
              <a:rPr lang="es-CO" sz="2400" b="1" dirty="0" smtClean="0"/>
              <a:t> al-</a:t>
            </a:r>
            <a:r>
              <a:rPr lang="es-CO" sz="2400" b="1" dirty="0" err="1" smtClean="0"/>
              <a:t>hamizbe'aj</a:t>
            </a:r>
            <a:r>
              <a:rPr lang="es-CO" sz="2400" b="1" dirty="0" smtClean="0"/>
              <a:t> et-</a:t>
            </a:r>
            <a:r>
              <a:rPr lang="es-CO" sz="2400" b="1" dirty="0" err="1" smtClean="0"/>
              <a:t>ha'olah</a:t>
            </a:r>
            <a:r>
              <a:rPr lang="es-CO" sz="2400" b="1" dirty="0" smtClean="0"/>
              <a:t> ve'et-</a:t>
            </a:r>
            <a:r>
              <a:rPr lang="es-CO" sz="2400" b="1" dirty="0" err="1" smtClean="0"/>
              <a:t>hajalavim</a:t>
            </a:r>
            <a:r>
              <a:rPr lang="es-CO" sz="2400" b="1" dirty="0" smtClean="0"/>
              <a:t> </a:t>
            </a:r>
            <a:r>
              <a:rPr lang="es-CO" sz="2400" b="1" dirty="0" err="1" smtClean="0"/>
              <a:t>vayar</a:t>
            </a:r>
            <a:r>
              <a:rPr lang="es-CO" sz="2400" b="1" dirty="0" smtClean="0"/>
              <a:t> </a:t>
            </a:r>
            <a:r>
              <a:rPr lang="es-CO" sz="2400" b="1" dirty="0" err="1" smtClean="0"/>
              <a:t>kol-ha'am</a:t>
            </a:r>
            <a:r>
              <a:rPr lang="es-CO" sz="2400" b="1" dirty="0" smtClean="0"/>
              <a:t> </a:t>
            </a:r>
            <a:r>
              <a:rPr lang="es-CO" sz="2400" b="1" dirty="0" err="1" smtClean="0"/>
              <a:t>vayaronu</a:t>
            </a:r>
            <a:r>
              <a:rPr lang="es-CO" sz="2400" b="1" dirty="0" smtClean="0"/>
              <a:t> </a:t>
            </a:r>
            <a:r>
              <a:rPr lang="es-CO" sz="2400" b="1" dirty="0" err="1" smtClean="0"/>
              <a:t>vayiplu</a:t>
            </a:r>
            <a:r>
              <a:rPr lang="es-CO" sz="2400" b="1" dirty="0" smtClean="0"/>
              <a:t> al-</a:t>
            </a:r>
            <a:r>
              <a:rPr lang="es-CO" sz="2400" b="1" dirty="0" err="1" smtClean="0"/>
              <a:t>pneyhem</a:t>
            </a:r>
            <a:r>
              <a:rPr lang="es-CO" sz="2400" b="1" dirty="0" smtClean="0"/>
              <a:t>.</a:t>
            </a:r>
          </a:p>
          <a:p>
            <a:r>
              <a:rPr lang="es-ES" sz="2400" dirty="0" smtClean="0"/>
              <a:t>Del mismo modo, en la culminación de la construcción del primer templo, está escrito:</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1800" b="1" dirty="0" smtClean="0"/>
              <a:t>2 CRÓNICAS 7:1-3   </a:t>
            </a:r>
            <a:r>
              <a:rPr lang="es-ES" sz="2400" dirty="0" smtClean="0"/>
              <a:t>Y cuando </a:t>
            </a:r>
            <a:r>
              <a:rPr lang="es-ES" sz="2400" dirty="0" err="1" smtClean="0"/>
              <a:t>Shlomó</a:t>
            </a:r>
            <a:r>
              <a:rPr lang="es-ES" sz="2400" dirty="0" smtClean="0"/>
              <a:t> terminó de orar, el fuego descendió de los cielos, y consumió el holocausto y los sacrificios, y la gloria de Dios llenó la casa. </a:t>
            </a:r>
          </a:p>
          <a:p>
            <a:r>
              <a:rPr lang="es-ES" sz="2400" dirty="0" smtClean="0"/>
              <a:t>Los Kohanim no podían entrar en la Casa de Dios, porque la gloria de Dios llenó la Casa de Dios. </a:t>
            </a:r>
          </a:p>
          <a:p>
            <a:r>
              <a:rPr lang="es-ES" sz="2400" dirty="0" smtClean="0"/>
              <a:t>Todo Israel vio el descenso del fuego y la gloria de Dios en la casa, y se postraron en el suelo, y se inclinaron, y agradecieron a Dios porque Él es bueno, porque su misericordia es para siempre.</a:t>
            </a:r>
            <a:endParaRPr lang="es-CO" sz="24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CO" sz="2400" dirty="0" smtClean="0"/>
              <a:t>Sin embargo, una descripción de la gloria de Dios visiblemente descendente está notoriamente ausente en el relato de la construcción del segundo Beit HaMikdash. </a:t>
            </a:r>
          </a:p>
          <a:p>
            <a:r>
              <a:rPr lang="es-CO" sz="2400" dirty="0" smtClean="0"/>
              <a:t>Ver Esdras 6: 15-18, que describe la terminación de la construcción, y la dedicación       (que se conoce como </a:t>
            </a:r>
            <a:r>
              <a:rPr lang="es-CO" sz="2400" dirty="0" err="1" smtClean="0"/>
              <a:t>בית</a:t>
            </a:r>
            <a:r>
              <a:rPr lang="es-CO" sz="2400" dirty="0" smtClean="0"/>
              <a:t> </a:t>
            </a:r>
            <a:r>
              <a:rPr lang="es-CO" sz="2400" dirty="0" err="1" smtClean="0"/>
              <a:t>אלהא</a:t>
            </a:r>
            <a:r>
              <a:rPr lang="es-CO" sz="2400" dirty="0" smtClean="0"/>
              <a:t> </a:t>
            </a:r>
            <a:r>
              <a:rPr lang="es-CO" sz="2400" dirty="0" err="1" smtClean="0"/>
              <a:t>חנוכת</a:t>
            </a:r>
            <a:r>
              <a:rPr lang="es-CO" sz="2400" dirty="0" smtClean="0"/>
              <a:t> )  y los sacrificios que se ofrecían, concluye sin ninguna referencia a un signo de la presencia divina que descendiera. </a:t>
            </a:r>
          </a:p>
          <a:p>
            <a:r>
              <a:rPr lang="es-CO" sz="2400" dirty="0" smtClean="0"/>
              <a:t>De hecho, Yoma 21b afirma que el Segundo Templo no estuvo a la altura de la majestuosidad y la santidad del primero .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En él se enumeran cinco elementos específicos que estaban presentes en el primero, pero ausente en el segundo y la Shejiná es uno de ellos. </a:t>
            </a:r>
          </a:p>
          <a:p>
            <a:r>
              <a:rPr lang="es-ES" sz="2400" dirty="0" smtClean="0"/>
              <a:t>Los otros cuatro son: el Arón, </a:t>
            </a:r>
            <a:r>
              <a:rPr lang="es-ES" sz="2400" dirty="0" err="1" smtClean="0"/>
              <a:t>kaporet</a:t>
            </a:r>
            <a:r>
              <a:rPr lang="es-ES" sz="2400" dirty="0" smtClean="0"/>
              <a:t> y los </a:t>
            </a:r>
            <a:r>
              <a:rPr lang="es-ES" sz="2400" dirty="0" err="1" smtClean="0"/>
              <a:t>keruvim</a:t>
            </a:r>
            <a:r>
              <a:rPr lang="es-ES" sz="2400" dirty="0" smtClean="0"/>
              <a:t> que juntos forman uno; y Fuego del cielo, el </a:t>
            </a:r>
            <a:r>
              <a:rPr lang="es-ES" sz="2400" dirty="0" err="1" smtClean="0"/>
              <a:t>Ruah</a:t>
            </a:r>
            <a:r>
              <a:rPr lang="es-ES" sz="2400" dirty="0" smtClean="0"/>
              <a:t> </a:t>
            </a:r>
            <a:r>
              <a:rPr lang="es-ES" sz="2400" dirty="0" err="1" smtClean="0"/>
              <a:t>Hakodesh</a:t>
            </a:r>
            <a:r>
              <a:rPr lang="es-ES" sz="2400" dirty="0" smtClean="0"/>
              <a:t> y los Urim VeTumim</a:t>
            </a:r>
          </a:p>
          <a:p>
            <a:r>
              <a:rPr lang="es-ES" sz="2400" dirty="0" smtClean="0"/>
              <a:t>La mayoría de los Rishonim y Ajaronim que abordan lo que llevó a la inferioridad del segundo Beit HaMikdash se refieren al hecho de que la gran mayoría de los Judíos decidió permanecer en el galut en lugar de regresar a la Tierra de Israel.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Véase por ejemplo el </a:t>
            </a:r>
            <a:r>
              <a:rPr lang="es-ES" sz="2400" dirty="0" err="1" smtClean="0"/>
              <a:t>Kuzari</a:t>
            </a:r>
            <a:r>
              <a:rPr lang="es-ES" sz="2400" dirty="0" smtClean="0"/>
              <a:t> 2:24. </a:t>
            </a:r>
          </a:p>
          <a:p>
            <a:r>
              <a:rPr lang="es-ES" sz="2400" dirty="0" smtClean="0"/>
              <a:t>Rabenu </a:t>
            </a:r>
            <a:r>
              <a:rPr lang="es-ES" sz="2400" dirty="0" err="1" smtClean="0"/>
              <a:t>Baquia</a:t>
            </a:r>
            <a:r>
              <a:rPr lang="es-ES" sz="2400" dirty="0" smtClean="0"/>
              <a:t>, en su comentario a Bereshit 46:27 sugiere una razón similar, pero añade un punto técnico - que sólo 42.360 Judíos regresaron en el tiempo de Esdras para construir el segundo Beit HaMikdash (Esdras 2:64), porque la Shejiná no puede residir permanentemente entre menos de 600.000 Judíos. </a:t>
            </a:r>
          </a:p>
          <a:p>
            <a:r>
              <a:rPr lang="es-ES" sz="2400" dirty="0" smtClean="0"/>
              <a:t>Lo anterior en una referencia a </a:t>
            </a:r>
            <a:r>
              <a:rPr lang="es-ES" sz="2400" dirty="0" err="1" smtClean="0"/>
              <a:t>Exodo</a:t>
            </a:r>
            <a:r>
              <a:rPr lang="es-ES" sz="2400" dirty="0" smtClean="0"/>
              <a:t> 12:37</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CO" sz="2400" b="1" dirty="0" smtClean="0"/>
              <a:t>12:37   </a:t>
            </a:r>
            <a:r>
              <a:rPr lang="es-CO" sz="2400" dirty="0" smtClean="0"/>
              <a:t>Y los hijos de Israel partieron de Ramesés a Sucot; como seiscientos mil hombres de a pie, sin contar las mujeres y los niños.</a:t>
            </a:r>
          </a:p>
          <a:p>
            <a:r>
              <a:rPr lang="es-CO" sz="2400" b="1" dirty="0" err="1" smtClean="0"/>
              <a:t>Vayis'u</a:t>
            </a:r>
            <a:r>
              <a:rPr lang="es-CO" sz="2400" b="1" dirty="0" smtClean="0"/>
              <a:t> </a:t>
            </a:r>
            <a:r>
              <a:rPr lang="es-CO" sz="2400" b="1" dirty="0" err="1" smtClean="0"/>
              <a:t>veney</a:t>
            </a:r>
            <a:r>
              <a:rPr lang="es-CO" sz="2400" b="1" dirty="0" smtClean="0"/>
              <a:t> </a:t>
            </a:r>
            <a:r>
              <a:rPr lang="es-CO" sz="2400" b="1" dirty="0" err="1" smtClean="0"/>
              <a:t>Yisra'el</a:t>
            </a:r>
            <a:r>
              <a:rPr lang="es-CO" sz="2400" b="1" dirty="0" smtClean="0"/>
              <a:t> </a:t>
            </a:r>
            <a:r>
              <a:rPr lang="es-CO" sz="2400" b="1" dirty="0" err="1" smtClean="0"/>
              <a:t>meRamses</a:t>
            </a:r>
            <a:r>
              <a:rPr lang="es-CO" sz="2400" b="1" dirty="0" smtClean="0"/>
              <a:t> </a:t>
            </a:r>
            <a:r>
              <a:rPr lang="es-CO" sz="2400" b="1" dirty="0" err="1" smtClean="0"/>
              <a:t>Sukotah</a:t>
            </a:r>
            <a:r>
              <a:rPr lang="es-CO" sz="2400" b="1" dirty="0" smtClean="0"/>
              <a:t> </a:t>
            </a:r>
            <a:r>
              <a:rPr lang="es-CO" sz="2400" b="1" dirty="0" err="1" smtClean="0"/>
              <a:t>keshesh-me'ot</a:t>
            </a:r>
            <a:r>
              <a:rPr lang="es-CO" sz="2400" b="1" dirty="0" smtClean="0"/>
              <a:t> </a:t>
            </a:r>
            <a:r>
              <a:rPr lang="es-CO" sz="2400" b="1" dirty="0" err="1" smtClean="0"/>
              <a:t>elef</a:t>
            </a:r>
            <a:r>
              <a:rPr lang="es-CO" sz="2400" b="1" dirty="0" smtClean="0"/>
              <a:t> </a:t>
            </a:r>
            <a:r>
              <a:rPr lang="es-CO" sz="2400" b="1" dirty="0" err="1" smtClean="0"/>
              <a:t>ragli</a:t>
            </a:r>
            <a:r>
              <a:rPr lang="es-CO" sz="2400" b="1" dirty="0" smtClean="0"/>
              <a:t> </a:t>
            </a:r>
            <a:r>
              <a:rPr lang="es-CO" sz="2400" b="1" dirty="0" err="1" smtClean="0"/>
              <a:t>hagevarim</a:t>
            </a:r>
            <a:r>
              <a:rPr lang="es-CO" sz="2400" b="1" dirty="0" smtClean="0"/>
              <a:t> levad </a:t>
            </a:r>
            <a:r>
              <a:rPr lang="es-CO" sz="2400" b="1" dirty="0" err="1" smtClean="0"/>
              <a:t>mitaj</a:t>
            </a:r>
            <a:r>
              <a:rPr lang="es-CO" sz="2400" b="1" dirty="0" smtClean="0"/>
              <a:t>.</a:t>
            </a:r>
            <a:endParaRPr lang="es-CO" sz="2400" dirty="0" smtClean="0"/>
          </a:p>
          <a:p>
            <a:endParaRPr lang="es-ES" sz="2400" dirty="0" smtClean="0"/>
          </a:p>
          <a:p>
            <a:r>
              <a:rPr lang="es-ES" sz="2400" dirty="0" smtClean="0"/>
              <a:t>Aunque la Shejiná claramente no tuvo una fuerte presencia en el segundo Templo, parece haber estado allí en algún grado, al menos inicialmente, como el Rabino Baquía lo expone sobre Bereshit 46:27 y lo dice explícitamente.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Además, la Guemará en </a:t>
            </a:r>
            <a:r>
              <a:rPr lang="es-ES" sz="2400" dirty="0" err="1" smtClean="0"/>
              <a:t>Zevajim</a:t>
            </a:r>
            <a:r>
              <a:rPr lang="es-ES" sz="2400" dirty="0" smtClean="0"/>
              <a:t> 118b cita una </a:t>
            </a:r>
            <a:r>
              <a:rPr lang="es-ES" sz="2400" dirty="0" err="1" smtClean="0"/>
              <a:t>Beraita</a:t>
            </a:r>
            <a:r>
              <a:rPr lang="es-ES" sz="2400" dirty="0" smtClean="0"/>
              <a:t> que expone el pasuk: "Él (Dios) se cierne sobre él (Benjamín) todos los días" (Devarim 33:12) como una referencia a que la Shejiná de Dios se cierne especialmente sobre el segundo Beit HaMikdash.  </a:t>
            </a:r>
          </a:p>
          <a:p>
            <a:r>
              <a:rPr lang="es-ES" sz="2400" dirty="0" smtClean="0"/>
              <a:t>La Guemará explica que había una señal diaria de la presencia de la Shejiná en el </a:t>
            </a:r>
            <a:r>
              <a:rPr lang="es-ES" sz="2400" dirty="0" err="1" smtClean="0"/>
              <a:t>Batei</a:t>
            </a:r>
            <a:r>
              <a:rPr lang="es-ES" sz="2400" dirty="0" smtClean="0"/>
              <a:t> </a:t>
            </a:r>
            <a:r>
              <a:rPr lang="es-ES" sz="2400" dirty="0" err="1" smtClean="0"/>
              <a:t>Mikdash</a:t>
            </a:r>
            <a:r>
              <a:rPr lang="es-ES" sz="2400" dirty="0" smtClean="0"/>
              <a:t>. - la lámpara occidental de la Menorá:</a:t>
            </a:r>
          </a:p>
          <a:p>
            <a:r>
              <a:rPr lang="es-ES" sz="2400" dirty="0" smtClean="0"/>
              <a:t>[La </a:t>
            </a:r>
            <a:r>
              <a:rPr lang="es-ES" sz="2400" dirty="0" err="1" smtClean="0"/>
              <a:t>Menorah</a:t>
            </a:r>
            <a:r>
              <a:rPr lang="es-ES" sz="2400" dirty="0" smtClean="0"/>
              <a:t> del Templo] es un testimonio para toda la humanidad que la Presencia Divina mora con Israel.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Rav decía: Este (el testimonio) es la lámpara occidental, a la que el Cohen daba la misma cantidad de aceite que a las demás lámparas, y sin embargo, de la lámpara occidental iba a encender las otras lámparas, y con </a:t>
            </a:r>
            <a:r>
              <a:rPr lang="es-ES" sz="2400" dirty="0" err="1" smtClean="0"/>
              <a:t>élla</a:t>
            </a:r>
            <a:r>
              <a:rPr lang="es-ES" sz="2400" dirty="0" smtClean="0"/>
              <a:t> él concluía. </a:t>
            </a:r>
            <a:r>
              <a:rPr lang="es-ES" sz="1800" b="1" dirty="0" smtClean="0"/>
              <a:t>Shabat 22b</a:t>
            </a:r>
          </a:p>
          <a:p>
            <a:r>
              <a:rPr lang="es-ES" sz="1800" dirty="0" smtClean="0"/>
              <a:t>El </a:t>
            </a:r>
            <a:r>
              <a:rPr lang="es-ES" sz="1800" b="1" i="1" dirty="0" err="1" smtClean="0"/>
              <a:t>ner</a:t>
            </a:r>
            <a:r>
              <a:rPr lang="es-ES" sz="1800" b="1" i="1" dirty="0" smtClean="0"/>
              <a:t> </a:t>
            </a:r>
            <a:r>
              <a:rPr lang="es-ES" sz="1800" b="1" i="1" dirty="0" err="1" smtClean="0"/>
              <a:t>ma'aravi</a:t>
            </a:r>
            <a:r>
              <a:rPr lang="es-ES" sz="1800" b="1" i="1" dirty="0" smtClean="0"/>
              <a:t> </a:t>
            </a:r>
            <a:r>
              <a:rPr lang="es-ES" sz="1800" dirty="0" smtClean="0"/>
              <a:t>era sólo una vela y permaneció encendida durante un día extra</a:t>
            </a:r>
            <a:endParaRPr lang="es-ES" sz="1800" b="1" dirty="0" smtClean="0"/>
          </a:p>
          <a:p>
            <a:r>
              <a:rPr lang="es-ES" sz="2000" dirty="0" smtClean="0"/>
              <a:t>Este milagro que implica la </a:t>
            </a:r>
            <a:r>
              <a:rPr lang="es-ES" sz="2000" b="1" i="1" dirty="0" err="1" smtClean="0"/>
              <a:t>ner</a:t>
            </a:r>
            <a:r>
              <a:rPr lang="es-ES" sz="2000" b="1" i="1" dirty="0" smtClean="0"/>
              <a:t> </a:t>
            </a:r>
            <a:r>
              <a:rPr lang="es-ES" sz="2000" b="1" i="1" dirty="0" err="1" smtClean="0"/>
              <a:t>ma'aravi</a:t>
            </a:r>
            <a:r>
              <a:rPr lang="es-ES" sz="2000" b="1" i="1" dirty="0" smtClean="0"/>
              <a:t> –la Luz Occidental- </a:t>
            </a:r>
            <a:r>
              <a:rPr lang="es-ES" sz="2000" dirty="0" smtClean="0"/>
              <a:t>milagrosamente quedaba encendida durante más tiempo que las otras lámparas se produjo en el segundo Beit HaMikdash, así como en el primero. Por lo tanto, aunque no hubo descenso inicial de la Shejiná en </a:t>
            </a:r>
            <a:r>
              <a:rPr lang="es-ES" sz="2000" dirty="0" err="1" smtClean="0"/>
              <a:t>Bait</a:t>
            </a:r>
            <a:r>
              <a:rPr lang="es-ES" sz="2000" dirty="0" smtClean="0"/>
              <a:t> </a:t>
            </a:r>
            <a:r>
              <a:rPr lang="es-ES" sz="2000" dirty="0" err="1" smtClean="0"/>
              <a:t>Sheni</a:t>
            </a:r>
            <a:r>
              <a:rPr lang="es-ES" sz="2000" dirty="0" smtClean="0"/>
              <a:t>, la Shejiná parece haber estado presente allí, al menos en un grado mínimo.</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La situación, sin embargo, empeoró aún más en los años previos a la historia de Janucá. </a:t>
            </a:r>
          </a:p>
          <a:p>
            <a:r>
              <a:rPr lang="es-ES" sz="2400" dirty="0" smtClean="0"/>
              <a:t>La Guemará en Yoma 39a relata que desde el momento en que Shimon HaTzaddik sirvió como </a:t>
            </a:r>
            <a:r>
              <a:rPr lang="es-ES" sz="2400" dirty="0" err="1" smtClean="0"/>
              <a:t>Kohen</a:t>
            </a:r>
            <a:r>
              <a:rPr lang="es-ES" sz="2400" dirty="0" smtClean="0"/>
              <a:t> Gadol, los Hijos de Israel ya no eran dignos del milagro de la </a:t>
            </a:r>
            <a:r>
              <a:rPr lang="es-ES" sz="2400" b="1" i="1" dirty="0" err="1" smtClean="0"/>
              <a:t>ner</a:t>
            </a:r>
            <a:r>
              <a:rPr lang="es-ES" sz="2400" b="1" i="1" dirty="0" smtClean="0"/>
              <a:t> </a:t>
            </a:r>
            <a:r>
              <a:rPr lang="es-ES" sz="2400" b="1" i="1" dirty="0" err="1" smtClean="0"/>
              <a:t>ma'aravi</a:t>
            </a:r>
            <a:r>
              <a:rPr lang="es-ES" sz="2400" dirty="0" smtClean="0"/>
              <a:t> sobre una base consistente; algunas mañanas permaneció encendida pero otras mañanas se apagaba al mismo tiempo que las otras llamas. </a:t>
            </a:r>
          </a:p>
          <a:p>
            <a:r>
              <a:rPr lang="es-ES" sz="2400" dirty="0" smtClean="0"/>
              <a:t>Esto indica que desde el tiempo de Shimon HaTzaddik en adelante, la Shejiná no estaba presente de lo que había estado durante </a:t>
            </a:r>
            <a:r>
              <a:rPr lang="es-ES" sz="2400" dirty="0" err="1" smtClean="0"/>
              <a:t>Bait</a:t>
            </a:r>
            <a:r>
              <a:rPr lang="es-ES" sz="2400" dirty="0" smtClean="0"/>
              <a:t> Rishón; a menudo estaba ausente por completo.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Shimon HaTzadik fue el </a:t>
            </a:r>
            <a:r>
              <a:rPr lang="es-ES" sz="2400" dirty="0" err="1" smtClean="0"/>
              <a:t>Kohen</a:t>
            </a:r>
            <a:r>
              <a:rPr lang="es-ES" sz="2400" dirty="0" smtClean="0"/>
              <a:t> Gadol durante el reinado de Alejandro Magno, el famoso conquistador que primero trajo la cultura griega y la influencia helenista a Israel. </a:t>
            </a:r>
          </a:p>
          <a:p>
            <a:r>
              <a:rPr lang="es-ES" sz="2400" dirty="0" smtClean="0"/>
              <a:t>En otras palabras, unos 150 años antes de que ocurriera el milagro de Janucá, exactamente cuando la asimilación Griega primero comenzó a hacer incursiones dentro del pueblo judío, Dios indica que Él estaba tan disgustado con su nación que Él se estaba quitando así Mismo aún más de ellos y podría estar a veces totalmente ausente del Beit HaMikdash.</a:t>
            </a:r>
            <a:endParaRPr lang="es-CO"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El Tratado Yoma 69a cuenta una intrigante historia sobre un encuentro dramático entre los dos. </a:t>
            </a:r>
          </a:p>
          <a:p>
            <a:r>
              <a:rPr lang="es-ES" sz="2400" dirty="0" smtClean="0"/>
              <a:t>Cuando Alejandro Magno estaba en camino para causar estragos sobre Jerusalén, Shimon HaTzadik salió a saludarlo vestido con el </a:t>
            </a:r>
            <a:r>
              <a:rPr lang="es-ES" sz="2400" b="1" i="1" dirty="0" err="1" smtClean="0"/>
              <a:t>Bigdei</a:t>
            </a:r>
            <a:r>
              <a:rPr lang="es-ES" sz="2400" b="1" i="1" dirty="0" smtClean="0"/>
              <a:t> </a:t>
            </a:r>
            <a:r>
              <a:rPr lang="es-ES" sz="2400" b="1" i="1" dirty="0" err="1" smtClean="0"/>
              <a:t>Laván</a:t>
            </a:r>
            <a:r>
              <a:rPr lang="es-ES" sz="2400" b="1" i="1" dirty="0" smtClean="0"/>
              <a:t> </a:t>
            </a:r>
            <a:r>
              <a:rPr lang="es-ES" sz="2400" dirty="0" smtClean="0"/>
              <a:t>normalmente reservado sólo para Yom Kipur. </a:t>
            </a:r>
          </a:p>
          <a:p>
            <a:r>
              <a:rPr lang="es-ES" sz="2400" dirty="0" smtClean="0"/>
              <a:t>Al ver a Simón HaTzadik, Alexander desmontó y se inclinó ante él, explicando que cada noche antes de una victoria, una figura que se veía exactamente como Shimon HaTzadik aparece ante él en un sueño y le indica qué estrategias utilizar en la batalla.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Al final del encuentro, como una alternativa en vez de colocar una estatua de Alejandro en el Beit HaMikdash como el emperador quería, Shimon HaTzaddik ofreció que todos los varones judíos nacidos ese año serían nombrados Alexander.</a:t>
            </a:r>
          </a:p>
          <a:p>
            <a:r>
              <a:rPr lang="es-ES" sz="2400" dirty="0" smtClean="0"/>
              <a:t>Con este telón de fondo, ahora podemos apreciar la espectacular importancia del </a:t>
            </a:r>
            <a:r>
              <a:rPr lang="es-ES" sz="2400" i="1" dirty="0" smtClean="0"/>
              <a:t>nes pak shemen</a:t>
            </a:r>
            <a:r>
              <a:rPr lang="es-ES" sz="2400" dirty="0" smtClean="0"/>
              <a:t>. </a:t>
            </a:r>
          </a:p>
          <a:p>
            <a:r>
              <a:rPr lang="es-ES" sz="2400" dirty="0" smtClean="0"/>
              <a:t>Los Jashmonaim lucharon valientemente para derrotar militarmente a los griegos y perseguirlos fuera del Beit HaMikdash. </a:t>
            </a:r>
          </a:p>
          <a:p>
            <a:r>
              <a:rPr lang="es-ES" sz="2400" dirty="0" smtClean="0"/>
              <a:t>Luego se dedicaron a purificar a fondo el Templo profanado.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Sin embargo, sus denodados esfuerzos pudieron ser en vano si al término de la purificación y la inauguración, la Shejiná se hubiera todavía negado a venir al Bayit Shení. </a:t>
            </a:r>
          </a:p>
          <a:p>
            <a:r>
              <a:rPr lang="es-ES" sz="2200" dirty="0" smtClean="0"/>
              <a:t>Si Dios todavía estaba disgustado con su pueblo y aún así se negó a vivir entre ellos de una manera coherente, permanente, entonces sus enormes esfuerzos para borrar el paganismo griego y la idolatría del Beit HaMikdash en última instancia, habría sido inútiles. </a:t>
            </a:r>
          </a:p>
          <a:p>
            <a:r>
              <a:rPr lang="es-ES" sz="2200" dirty="0" smtClean="0"/>
              <a:t>Por lo tanto, el valor de todo por lo que trabajaron tan duro - su victoria militar y la purificación del Beit HaMikdash, todo giraba en torno a la espera de alguna señal de Dios de que Él había aceptado sus esfuerzos. Y esa señal llegó en la forma de la </a:t>
            </a:r>
            <a:r>
              <a:rPr lang="es-ES" sz="2200" i="1" dirty="0" smtClean="0"/>
              <a:t>nes pak shemen</a:t>
            </a:r>
            <a:r>
              <a:rPr lang="es-ES" sz="2200" dirty="0" smtClean="0"/>
              <a: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El Tur en </a:t>
            </a:r>
            <a:r>
              <a:rPr lang="es-ES" sz="2200" dirty="0" err="1" smtClean="0"/>
              <a:t>Oraj</a:t>
            </a:r>
            <a:r>
              <a:rPr lang="es-ES" sz="2200" dirty="0" smtClean="0"/>
              <a:t> Jaim 670 y </a:t>
            </a:r>
            <a:r>
              <a:rPr lang="es-ES" sz="2200" dirty="0" err="1" smtClean="0"/>
              <a:t>Ran</a:t>
            </a:r>
            <a:r>
              <a:rPr lang="es-ES" sz="2200" dirty="0" smtClean="0"/>
              <a:t> en Shabat 9b bedapei Harif menciona la famosa explicación del nombre de Janucá como una referencia a </a:t>
            </a:r>
            <a:r>
              <a:rPr lang="he-IL" sz="2200" dirty="0" smtClean="0"/>
              <a:t>חנו בכ"ה" - </a:t>
            </a:r>
            <a:r>
              <a:rPr lang="es-CO" sz="2200" dirty="0" smtClean="0"/>
              <a:t>  - </a:t>
            </a:r>
            <a:r>
              <a:rPr lang="es-CO" sz="2200" i="1" dirty="0" err="1" smtClean="0"/>
              <a:t>Janu</a:t>
            </a:r>
            <a:r>
              <a:rPr lang="es-CO" sz="2200" i="1" dirty="0" smtClean="0"/>
              <a:t> </a:t>
            </a:r>
            <a:r>
              <a:rPr lang="es-CO" sz="2200" i="1" dirty="0" err="1" smtClean="0"/>
              <a:t>beCaf</a:t>
            </a:r>
            <a:r>
              <a:rPr lang="es-CO" sz="2200" i="1" dirty="0" smtClean="0"/>
              <a:t> Hei- </a:t>
            </a:r>
            <a:r>
              <a:rPr lang="es-ES" sz="2200" dirty="0" smtClean="0"/>
              <a:t>que los Judíos descansaron de la batalla el 25 de Kislev. </a:t>
            </a:r>
          </a:p>
          <a:p>
            <a:r>
              <a:rPr lang="es-ES" sz="2200" dirty="0" smtClean="0"/>
              <a:t>Sin embargo, muchos, si no la mayoría, otros mefarshim apuntan en el sentido literal de la palabra, que se traduce como "dedicación". </a:t>
            </a:r>
          </a:p>
          <a:p>
            <a:r>
              <a:rPr lang="es-ES" sz="2200" dirty="0" smtClean="0"/>
              <a:t>Curiosamente, los comentaristas eligen diferentes dedicaciones para resaltar sobre el origen del nombre. </a:t>
            </a:r>
          </a:p>
          <a:p>
            <a:r>
              <a:rPr lang="es-ES" sz="2200" dirty="0" smtClean="0"/>
              <a:t>El Maharshal en Shabat 21b y el Or Zarua 2: 321 explican el nombre como una referencia a </a:t>
            </a:r>
            <a:r>
              <a:rPr lang="es-ES" sz="2200" b="1" i="1" dirty="0" smtClean="0"/>
              <a:t>Janukat hamizbe'ak </a:t>
            </a:r>
            <a:r>
              <a:rPr lang="es-ES" sz="2200" dirty="0" smtClean="0"/>
              <a:t>de los Jashmonaim (dedicación del altar) después de su purificación del Bayit Shení.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Rav Yaakov Emden postula que se refiere a la dedicación original de Bayit Shení discutido por el profeta Hagai. </a:t>
            </a:r>
          </a:p>
          <a:p>
            <a:r>
              <a:rPr lang="es-ES" sz="2200" dirty="0" smtClean="0"/>
              <a:t>El Shibbolei HaLeket piensa que es una referencia a la dedicación del Mishkán, cuyo trabajo fue completado en este momento. </a:t>
            </a:r>
          </a:p>
          <a:p>
            <a:r>
              <a:rPr lang="es-ES" sz="2200" dirty="0" smtClean="0"/>
              <a:t>Dado que muchos comentaristas coinciden en que el nombre se refiere a una dedicación de una casa para Dios, sin embargo, no están de acuerdo en cuanto a que la dedicación específica, se sugiere que el nombre tiene la intención de trascender cualquier dedicación específica, y en lugar de capturar el amplio concepto de dedicar una casa para Dios en general.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El </a:t>
            </a:r>
            <a:r>
              <a:rPr lang="es-ES" sz="2200" dirty="0" err="1" smtClean="0"/>
              <a:t>Rivash</a:t>
            </a:r>
            <a:r>
              <a:rPr lang="es-ES" sz="2200" dirty="0" smtClean="0"/>
              <a:t> citado por el Beit Yosef en </a:t>
            </a:r>
            <a:r>
              <a:rPr lang="es-ES" sz="2200" dirty="0" err="1" smtClean="0"/>
              <a:t>Orach</a:t>
            </a:r>
            <a:r>
              <a:rPr lang="es-ES" sz="2200" dirty="0" smtClean="0"/>
              <a:t> </a:t>
            </a:r>
            <a:r>
              <a:rPr lang="es-ES" sz="2200" dirty="0" err="1" smtClean="0"/>
              <a:t>Chayim</a:t>
            </a:r>
            <a:r>
              <a:rPr lang="es-ES" sz="2200" dirty="0" smtClean="0"/>
              <a:t> </a:t>
            </a:r>
            <a:r>
              <a:rPr lang="es-ES" sz="2200" dirty="0" err="1" smtClean="0"/>
              <a:t>Siman</a:t>
            </a:r>
            <a:r>
              <a:rPr lang="es-ES" sz="2200" dirty="0" smtClean="0"/>
              <a:t> 671 dice que no se puede confiar en la iluminación de la </a:t>
            </a:r>
            <a:r>
              <a:rPr lang="es-ES" sz="2200" dirty="0" err="1" smtClean="0"/>
              <a:t>menorah</a:t>
            </a:r>
            <a:r>
              <a:rPr lang="es-ES" sz="2200" dirty="0" smtClean="0"/>
              <a:t> realizada en la sinagoga; más bien, se debe encender en casa con el fin de cumplir con la mitzvá. </a:t>
            </a:r>
          </a:p>
          <a:p>
            <a:r>
              <a:rPr lang="es-ES" sz="2200" dirty="0" err="1" smtClean="0"/>
              <a:t>Tosafot</a:t>
            </a:r>
            <a:r>
              <a:rPr lang="es-ES" sz="2200" dirty="0" smtClean="0"/>
              <a:t> en Sucá 46a s.v. "</a:t>
            </a:r>
            <a:r>
              <a:rPr lang="es-ES" sz="2200" dirty="0" err="1" smtClean="0"/>
              <a:t>Ha'roeh</a:t>
            </a:r>
            <a:r>
              <a:rPr lang="es-ES" sz="2200" dirty="0" smtClean="0"/>
              <a:t> </a:t>
            </a:r>
            <a:r>
              <a:rPr lang="es-ES" sz="2200" dirty="0" err="1" smtClean="0"/>
              <a:t>ner</a:t>
            </a:r>
            <a:r>
              <a:rPr lang="es-ES" sz="2200" dirty="0" smtClean="0"/>
              <a:t>", parece indicar lo mismo. </a:t>
            </a:r>
            <a:r>
              <a:rPr lang="es-ES" sz="2200" dirty="0" err="1" smtClean="0"/>
              <a:t>Tosafot</a:t>
            </a:r>
            <a:r>
              <a:rPr lang="es-ES" sz="2200" dirty="0" smtClean="0"/>
              <a:t> no plantea la cuestión de por qué </a:t>
            </a:r>
            <a:r>
              <a:rPr lang="es-ES" sz="2200" b="1" i="1" dirty="0" err="1" smtClean="0"/>
              <a:t>ner</a:t>
            </a:r>
            <a:r>
              <a:rPr lang="es-ES" sz="2200" b="1" i="1" dirty="0" smtClean="0"/>
              <a:t> Janucá </a:t>
            </a:r>
            <a:r>
              <a:rPr lang="es-ES" sz="2200" dirty="0" smtClean="0"/>
              <a:t>es la única mitzvá para la que Jazal estableció una </a:t>
            </a:r>
            <a:r>
              <a:rPr lang="es-ES" sz="2200" b="1" i="1" dirty="0" smtClean="0"/>
              <a:t>Birjat </a:t>
            </a:r>
            <a:r>
              <a:rPr lang="es-ES" sz="2200" b="1" i="1" dirty="0" err="1" smtClean="0"/>
              <a:t>ha'roeh</a:t>
            </a:r>
            <a:r>
              <a:rPr lang="es-ES" sz="2200" dirty="0" smtClean="0"/>
              <a:t> - una bendición que uno debe hacer al ver una mitzvá de otra persona (sus velas encendidas). </a:t>
            </a:r>
          </a:p>
          <a:p>
            <a:r>
              <a:rPr lang="es-ES" sz="2200" dirty="0" err="1" smtClean="0"/>
              <a:t>Tosafot</a:t>
            </a:r>
            <a:r>
              <a:rPr lang="es-ES" sz="2200" dirty="0" smtClean="0"/>
              <a:t> sugiere en un punto que puede ser que sea porque alguien que no tiene una casa es de otra manera incapaz de cumplir su mitzvá de </a:t>
            </a:r>
            <a:r>
              <a:rPr lang="es-ES" sz="2200" b="1" i="1" dirty="0" err="1" smtClean="0"/>
              <a:t>ner</a:t>
            </a:r>
            <a:r>
              <a:rPr lang="es-ES" sz="2200" b="1" i="1" dirty="0" smtClean="0"/>
              <a:t> Janucá .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De acuerdo con esta explicación, sólo es posible cumplir con la propia obligación por la iluminación en su hogar. </a:t>
            </a:r>
          </a:p>
          <a:p>
            <a:r>
              <a:rPr lang="es-ES" sz="2200" b="1" i="1" dirty="0" smtClean="0"/>
              <a:t>Birjat </a:t>
            </a:r>
            <a:r>
              <a:rPr lang="es-ES" sz="2200" b="1" i="1" dirty="0" err="1" smtClean="0"/>
              <a:t>Ha'roéh</a:t>
            </a:r>
            <a:r>
              <a:rPr lang="es-ES" sz="2200" b="1" i="1" dirty="0" smtClean="0"/>
              <a:t>- La Bendición del Observador. </a:t>
            </a:r>
            <a:r>
              <a:rPr lang="es-ES" sz="2200" dirty="0" smtClean="0"/>
              <a:t>La Guemará (Shabat 23a) establece que una persona que no cumple con la mitzvá de </a:t>
            </a:r>
            <a:r>
              <a:rPr lang="es-ES" sz="2200" b="1" i="1" dirty="0" err="1" smtClean="0"/>
              <a:t>hadlakas</a:t>
            </a:r>
            <a:r>
              <a:rPr lang="es-ES" sz="2200" b="1" i="1" dirty="0" smtClean="0"/>
              <a:t> nerot Janucá </a:t>
            </a:r>
            <a:r>
              <a:rPr lang="es-ES" sz="2200" dirty="0" smtClean="0"/>
              <a:t>debe decir la brajá de </a:t>
            </a:r>
            <a:r>
              <a:rPr lang="es-ES" sz="2200" b="1" i="1" dirty="0" err="1" smtClean="0"/>
              <a:t>She'asa</a:t>
            </a:r>
            <a:r>
              <a:rPr lang="es-ES" sz="2200" b="1" i="1" dirty="0" smtClean="0"/>
              <a:t> </a:t>
            </a:r>
            <a:r>
              <a:rPr lang="es-ES" sz="2200" b="1" i="1" dirty="0" err="1" smtClean="0"/>
              <a:t>Nissim</a:t>
            </a:r>
            <a:r>
              <a:rPr lang="es-ES" sz="2200" b="1" i="1" dirty="0" smtClean="0"/>
              <a:t> </a:t>
            </a:r>
            <a:r>
              <a:rPr lang="es-ES" sz="2200" dirty="0" smtClean="0"/>
              <a:t>(denominada </a:t>
            </a:r>
            <a:r>
              <a:rPr lang="es-ES" sz="2200" b="1" i="1" dirty="0" err="1" smtClean="0"/>
              <a:t>birjat</a:t>
            </a:r>
            <a:r>
              <a:rPr lang="es-ES" sz="2200" b="1" i="1" dirty="0" smtClean="0"/>
              <a:t> ha'roéh</a:t>
            </a:r>
            <a:r>
              <a:rPr lang="es-ES" sz="2200" dirty="0" smtClean="0"/>
              <a:t>) al ver </a:t>
            </a:r>
            <a:r>
              <a:rPr lang="es-ES" sz="2200" dirty="0" err="1" smtClean="0"/>
              <a:t>aotra</a:t>
            </a:r>
            <a:r>
              <a:rPr lang="es-ES" sz="2200" dirty="0" smtClean="0"/>
              <a:t> persona hacer la mitzvá de las velas de Janucá. </a:t>
            </a:r>
          </a:p>
          <a:p>
            <a:r>
              <a:rPr lang="es-ES" sz="2200" dirty="0" err="1" smtClean="0"/>
              <a:t>Tosafot</a:t>
            </a:r>
            <a:r>
              <a:rPr lang="es-ES" sz="2200" dirty="0" smtClean="0"/>
              <a:t> (Sucá 46a, </a:t>
            </a:r>
            <a:r>
              <a:rPr lang="es-ES" sz="2200" dirty="0" err="1" smtClean="0"/>
              <a:t>sv</a:t>
            </a:r>
            <a:r>
              <a:rPr lang="es-ES" sz="2200" dirty="0" smtClean="0"/>
              <a:t> </a:t>
            </a:r>
            <a:r>
              <a:rPr lang="es-ES" sz="2200" dirty="0" err="1" smtClean="0"/>
              <a:t>ha'roeh</a:t>
            </a:r>
            <a:r>
              <a:rPr lang="es-ES" sz="2200" dirty="0" smtClean="0"/>
              <a:t>) queda perplejo por esta brajá - ¿dónde hallamos que Jazal legislara una “</a:t>
            </a:r>
            <a:r>
              <a:rPr lang="es-ES" sz="2200" dirty="0" err="1" smtClean="0"/>
              <a:t>Braja</a:t>
            </a:r>
            <a:r>
              <a:rPr lang="es-ES" sz="2200" dirty="0" smtClean="0"/>
              <a:t> de respaldo" para una persona que no puede cumplir con una mitzvá? ¿Alguien que no pueden cumplir con la mitzvá de la sucá o </a:t>
            </a:r>
            <a:r>
              <a:rPr lang="es-ES" sz="2200" dirty="0" err="1" smtClean="0"/>
              <a:t>lulav</a:t>
            </a:r>
            <a:r>
              <a:rPr lang="es-ES" sz="2200" dirty="0" smtClean="0"/>
              <a:t> tiene la opción de hacer una brajá alternativa al observar a otra persona el cumplimiento de la mitzvá?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¿Qué es único acerca de la mitzvá de </a:t>
            </a:r>
            <a:r>
              <a:rPr lang="es-ES" sz="2200" b="1" i="1" dirty="0" smtClean="0"/>
              <a:t>nerot Janucá</a:t>
            </a:r>
            <a:r>
              <a:rPr lang="es-ES" sz="2200" dirty="0" smtClean="0"/>
              <a:t>? </a:t>
            </a:r>
          </a:p>
          <a:p>
            <a:r>
              <a:rPr lang="es-ES" sz="2200" dirty="0" err="1" smtClean="0"/>
              <a:t>Tosafos</a:t>
            </a:r>
            <a:r>
              <a:rPr lang="es-ES" sz="2200" dirty="0" smtClean="0"/>
              <a:t> explica que esta Brajá especial fue introducida específicamente para </a:t>
            </a:r>
            <a:r>
              <a:rPr lang="es-ES" sz="2200" b="1" i="1" dirty="0" smtClean="0"/>
              <a:t>nerot Janucá</a:t>
            </a:r>
            <a:r>
              <a:rPr lang="es-ES" sz="2200" dirty="0" smtClean="0"/>
              <a:t>: porque hay algunas personas que no tienen casas y [por lo tanto] no son capaces de cumplir con la mitzvá". </a:t>
            </a:r>
          </a:p>
          <a:p>
            <a:r>
              <a:rPr lang="es-ES" sz="2200" dirty="0" smtClean="0"/>
              <a:t> La lectura directa de esta respuesta indica que un individuo sólo puede iluminar en una residencia. Tanto los individuos sin hogar y los que están viajando durante Janucá a menudo carecen de los hogares necesarios para el cumplimiento de </a:t>
            </a:r>
            <a:r>
              <a:rPr lang="es-ES" sz="2200" b="1" i="1" dirty="0" smtClean="0"/>
              <a:t>nerot Janucá</a:t>
            </a:r>
            <a:r>
              <a:rPr lang="es-ES" sz="2200" dirty="0" smtClean="0"/>
              <a:t>, y por lo tanto </a:t>
            </a:r>
            <a:r>
              <a:rPr lang="es-ES" sz="2200" b="1" i="1" dirty="0" smtClean="0"/>
              <a:t>Birjat ha'roéh </a:t>
            </a:r>
            <a:r>
              <a:rPr lang="es-ES" sz="2200" dirty="0" smtClean="0"/>
              <a:t>se instituyó para que puedan participar en el </a:t>
            </a:r>
            <a:r>
              <a:rPr lang="es-ES" sz="2200" i="1" dirty="0" smtClean="0"/>
              <a:t>Pirsumei nisa</a:t>
            </a:r>
            <a:r>
              <a:rPr lang="es-ES" sz="2200" dirty="0" smtClean="0"/>
              <a:t>, la difusión del milagro de las candelas de  Janucá.</a:t>
            </a:r>
          </a:p>
          <a:p>
            <a:r>
              <a:rPr lang="es-ES" sz="2200" dirty="0" smtClean="0"/>
              <a:t>Estará listo el Bayit Shelishí el próximo 25 de Kislev?</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36867"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36868"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36869"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Jewish Concepts, Wikipedia, Kabbalah Online, Zohar, Rambán, Maimonides, </a:t>
            </a:r>
            <a:r>
              <a:rPr lang="es-CO" sz="2000" dirty="0" err="1" smtClean="0">
                <a:solidFill>
                  <a:srgbClr val="000000"/>
                </a:solidFill>
                <a:latin typeface="Calibri" pitchFamily="34" charset="0"/>
              </a:rPr>
              <a:t>Lesli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coppelman</a:t>
            </a:r>
            <a:r>
              <a:rPr lang="es-CO" sz="2000" dirty="0" smtClean="0">
                <a:solidFill>
                  <a:srgbClr val="000000"/>
                </a:solidFill>
                <a:latin typeface="Calibri" pitchFamily="34" charset="0"/>
              </a:rPr>
              <a:t> R., Cantor </a:t>
            </a:r>
            <a:r>
              <a:rPr lang="es-CO" sz="2000" dirty="0" err="1" smtClean="0">
                <a:solidFill>
                  <a:srgbClr val="000000"/>
                </a:solidFill>
                <a:latin typeface="Calibri" pitchFamily="34" charset="0"/>
              </a:rPr>
              <a:t>Macy</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Nulman</a:t>
            </a:r>
            <a:r>
              <a:rPr lang="es-CO" sz="2000" dirty="0" smtClean="0">
                <a:solidFill>
                  <a:srgbClr val="000000"/>
                </a:solidFill>
                <a:latin typeface="Calibri" pitchFamily="34" charset="0"/>
              </a:rPr>
              <a:t>, Sefer Ha Toda, </a:t>
            </a:r>
            <a:r>
              <a:rPr lang="sv-SE" sz="2000" dirty="0" smtClean="0">
                <a:solidFill>
                  <a:srgbClr val="000000"/>
                </a:solidFill>
                <a:latin typeface="Calibri" pitchFamily="34" charset="0"/>
              </a:rPr>
              <a:t>Rabbi Dr. Hillel ben David  (Greg Killian).</a:t>
            </a:r>
          </a:p>
          <a:p>
            <a:pPr eaLnBrk="1" hangingPunct="1">
              <a:lnSpc>
                <a:spcPct val="90000"/>
              </a:lnSpc>
              <a:spcBef>
                <a:spcPts val="500"/>
              </a:spcBef>
            </a:pP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Rabbi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Aryeh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Leib</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Lopiansky</a:t>
            </a:r>
            <a:r>
              <a:rPr lang="es-CO" sz="2000" dirty="0" smtClean="0">
                <a:solidFill>
                  <a:srgbClr val="000000"/>
                </a:solidFill>
                <a:latin typeface="Calibri" pitchFamily="34" charset="0"/>
              </a:rPr>
              <a:t>. MyJewishLearning.com, </a:t>
            </a:r>
            <a:r>
              <a:rPr sz="2000" dirty="0" smtClean="0">
                <a:solidFill>
                  <a:schemeClr val="tx1"/>
                </a:solidFill>
                <a:latin typeface="Calibri" pitchFamily="34" charset="0"/>
              </a:rPr>
              <a:t>Rav Baruch </a:t>
            </a:r>
            <a:r>
              <a:rPr sz="2000" dirty="0" err="1" smtClean="0">
                <a:solidFill>
                  <a:schemeClr val="tx1"/>
                </a:solidFill>
                <a:latin typeface="Calibri" pitchFamily="34" charset="0"/>
              </a:rPr>
              <a:t>Plaskow</a:t>
            </a:r>
            <a:endParaRPr lang="es-CO" sz="2000" dirty="0" smtClean="0">
              <a:solidFill>
                <a:schemeClr val="tx1"/>
              </a:solidFill>
              <a:latin typeface="Calibri" pitchFamily="34" charset="0"/>
            </a:endParaRPr>
          </a:p>
          <a:p>
            <a:pPr eaLnBrk="1" hangingPunct="1">
              <a:lnSpc>
                <a:spcPct val="90000"/>
              </a:lnSpc>
            </a:pPr>
            <a:r>
              <a:rPr lang="es-CO" sz="1000" dirty="0" smtClean="0">
                <a:latin typeface="Calibri" pitchFamily="34" charset="0"/>
              </a:rPr>
              <a:t>http://download.yutorah.org/2012/1053/Chanuka_To-Go_-_5770.pdf</a:t>
            </a:r>
          </a:p>
          <a:p>
            <a:pPr eaLnBrk="1" hangingPunct="1">
              <a:lnSpc>
                <a:spcPct val="90000"/>
              </a:lnSpc>
            </a:pPr>
            <a:r>
              <a:rPr lang="es-CO" dirty="0" smtClean="0">
                <a:latin typeface="Calibri" pitchFamily="34" charset="0"/>
              </a:rPr>
              <a:t>Derechos </a:t>
            </a:r>
            <a:r>
              <a:rPr lang="es-CO" dirty="0" smtClean="0">
                <a:latin typeface="Calibri" pitchFamily="34" charset="0"/>
              </a:rPr>
              <a:t>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21 Kislev– Diciembre 3, 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58411</TotalTime>
  <Words>2807</Words>
  <Application>Microsoft Office PowerPoint</Application>
  <PresentationFormat>Presentación en pantalla (4:3)</PresentationFormat>
  <Paragraphs>153</Paragraphs>
  <Slides>29</Slides>
  <Notes>27</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Office Theme</vt:lpstr>
      <vt:lpstr> </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Diapositiva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2183</cp:revision>
  <dcterms:created xsi:type="dcterms:W3CDTF">2013-10-13T19:31:46Z</dcterms:created>
  <dcterms:modified xsi:type="dcterms:W3CDTF">2015-12-04T04:21:46Z</dcterms:modified>
</cp:coreProperties>
</file>