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783" r:id="rId3"/>
    <p:sldId id="785" r:id="rId4"/>
    <p:sldId id="787" r:id="rId5"/>
    <p:sldId id="788" r:id="rId6"/>
    <p:sldId id="789" r:id="rId7"/>
    <p:sldId id="790" r:id="rId8"/>
    <p:sldId id="814" r:id="rId9"/>
    <p:sldId id="791" r:id="rId10"/>
    <p:sldId id="792" r:id="rId11"/>
    <p:sldId id="815" r:id="rId12"/>
    <p:sldId id="793" r:id="rId13"/>
    <p:sldId id="794" r:id="rId14"/>
    <p:sldId id="786" r:id="rId15"/>
    <p:sldId id="795" r:id="rId16"/>
    <p:sldId id="796" r:id="rId17"/>
    <p:sldId id="798" r:id="rId18"/>
    <p:sldId id="800" r:id="rId19"/>
    <p:sldId id="799" r:id="rId20"/>
    <p:sldId id="801" r:id="rId21"/>
    <p:sldId id="802" r:id="rId22"/>
    <p:sldId id="803" r:id="rId23"/>
    <p:sldId id="804" r:id="rId24"/>
    <p:sldId id="805" r:id="rId25"/>
    <p:sldId id="806" r:id="rId26"/>
    <p:sldId id="807" r:id="rId27"/>
    <p:sldId id="808" r:id="rId28"/>
    <p:sldId id="812" r:id="rId29"/>
    <p:sldId id="813" r:id="rId30"/>
    <p:sldId id="809" r:id="rId31"/>
    <p:sldId id="810" r:id="rId32"/>
    <p:sldId id="811" r:id="rId33"/>
    <p:sldId id="292"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814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1" autoAdjust="0"/>
    <p:restoredTop sz="94660"/>
  </p:normalViewPr>
  <p:slideViewPr>
    <p:cSldViewPr>
      <p:cViewPr>
        <p:scale>
          <a:sx n="75" d="100"/>
          <a:sy n="75" d="100"/>
        </p:scale>
        <p:origin x="-538" y="-1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BBF9D3A-EFDD-4920-9595-96F2C53F5AF2}" type="datetime1">
              <a:rPr/>
              <a:pPr>
                <a:defRPr/>
              </a:pPr>
              <a:t>11/1/2015</a:t>
            </a:fld>
            <a:endParaRPr/>
          </a:p>
        </p:txBody>
      </p:sp>
      <p:sp>
        <p:nvSpPr>
          <p:cNvPr id="37892"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1FAF6F4F-C9C9-421F-8552-75D2029AF0AF}"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3A501DA-B1FC-43F0-B5EC-47AF09FE5629}" type="slidenum">
              <a:rPr smtClean="0"/>
              <a:pPr>
                <a:defRPr/>
              </a:pPr>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ED8FDD88-E9D5-456A-864F-9D1D596E2F74}"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FA536BFC-863D-4006-8823-6345C5911813}"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A0AE345-E23F-444A-AAD2-EA38482046AB}"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9886B46F-D68F-4DDD-B8F4-8482B09BACA4}"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5A5307AE-E91F-4303-A75F-74AE293F11E1}"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34DCC41-9850-4F66-A4C4-685398C81722}"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BE667644-8564-4986-B98A-298DD6DADA8E}"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7A988079-DC8C-4999-BFD1-92685BEDD5AF}"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4A00B898-D2EE-47EF-BCA5-3AF7F8F66191}" type="datetime1">
              <a:rPr/>
              <a:pPr>
                <a:defRPr/>
              </a:pPr>
              <a:t>11/1/2015</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42EE461C-B1EC-4B63-A9B7-69950B6E9817}"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548C0776-B4C5-4FB1-B458-BE9B5E9C035F}" type="datetime1">
              <a:rPr/>
              <a:pPr>
                <a:defRPr/>
              </a:pPr>
              <a:t>11/1/2015</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03157C6E-A8E9-47A1-BE73-3B44C470196F}"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5A27BCCB-185F-4327-9E1A-DE8AFB4D225D}" type="datetime1">
              <a:rPr/>
              <a:pPr>
                <a:defRPr/>
              </a:pPr>
              <a:t>11/1/2015</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BD96F00-C7CF-42C5-AC55-6C961532DF9F}"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A2451E1C-6F45-4A59-A709-90DA8423E0A0}"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EC7FBA9-064D-4698-B80E-FB770A553E0A}"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CA9F9D85-A727-49BE-B499-096A15DEF138}" type="datetime1">
              <a:rPr/>
              <a:pPr>
                <a:defRPr/>
              </a:pPr>
              <a:t>11/1/2015</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8BBEB33-7AF8-4A0F-904F-D4BEE407EAF0}"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004625A-1C46-431F-B8D6-1008BD975ABB}"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CD17A09B-E2BB-476B-A390-16D49F26529D}"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1E493CA-783C-42EC-994F-B6CB1BBC0BE2}" type="datetime1">
              <a:rPr/>
              <a:pPr>
                <a:defRPr/>
              </a:pPr>
              <a:t>11/1/2015</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11CDF69-2565-4F7E-84B0-D52C0FC7801D}"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FA962592-8E83-4548-AECA-A32842410DBF}" type="datetime1">
              <a:rPr/>
              <a:pPr>
                <a:defRPr/>
              </a:pPr>
              <a:t>11/1/2015</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DA93CCB1-27A8-4A2F-92FF-3635AD7A2889}"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smtClean="0">
                <a:solidFill>
                  <a:srgbClr val="000000"/>
                </a:solidFill>
                <a:latin typeface="Calibri" pitchFamily="34" charset="0"/>
              </a:rPr>
              <a:t>Secretos de </a:t>
            </a:r>
            <a:r>
              <a:rPr lang="es-CO" sz="4100" dirty="0" err="1" smtClean="0">
                <a:solidFill>
                  <a:srgbClr val="000000"/>
                </a:solidFill>
                <a:latin typeface="Calibri" pitchFamily="34" charset="0"/>
              </a:rPr>
              <a:t>Hanuka</a:t>
            </a:r>
            <a:r>
              <a:rPr lang="es-CO" sz="4100" dirty="0" smtClean="0">
                <a:solidFill>
                  <a:srgbClr val="000000"/>
                </a:solidFill>
                <a:latin typeface="Calibri" pitchFamily="34" charset="0"/>
              </a:rPr>
              <a:t> 2</a:t>
            </a:r>
            <a:endParaRPr lang="es-CO" sz="4100" dirty="0">
              <a:solidFill>
                <a:srgbClr val="000000"/>
              </a:solidFill>
              <a:latin typeface="Calibri" pitchFamily="34" charset="0"/>
            </a:endParaRPr>
          </a:p>
          <a:p>
            <a:pPr algn="ctr">
              <a:lnSpc>
                <a:spcPct val="90000"/>
              </a:lnSpc>
            </a:pPr>
            <a:r>
              <a:rPr lang="en-US" sz="2400" dirty="0" err="1" smtClean="0">
                <a:solidFill>
                  <a:srgbClr val="000000"/>
                </a:solidFill>
                <a:latin typeface="Calibri" pitchFamily="34" charset="0"/>
              </a:rPr>
              <a:t>Dónde</a:t>
            </a:r>
            <a:r>
              <a:rPr lang="en-US" sz="2400" dirty="0" smtClean="0">
                <a:solidFill>
                  <a:srgbClr val="000000"/>
                </a:solidFill>
                <a:latin typeface="Calibri" pitchFamily="34" charset="0"/>
              </a:rPr>
              <a:t> se </a:t>
            </a:r>
            <a:r>
              <a:rPr lang="en-US" sz="2400" dirty="0" err="1" smtClean="0">
                <a:solidFill>
                  <a:srgbClr val="000000"/>
                </a:solidFill>
                <a:latin typeface="Calibri" pitchFamily="34" charset="0"/>
              </a:rPr>
              <a:t>oculta</a:t>
            </a:r>
            <a:r>
              <a:rPr lang="en-US" sz="2400" dirty="0" smtClean="0">
                <a:solidFill>
                  <a:srgbClr val="000000"/>
                </a:solidFill>
                <a:latin typeface="Calibri" pitchFamily="34" charset="0"/>
              </a:rPr>
              <a:t> la Menorah?</a:t>
            </a:r>
            <a:endParaRPr lang="es-CO" sz="30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000" dirty="0" smtClean="0"/>
              <a:t>La Menorá del  Templo: </a:t>
            </a:r>
            <a:r>
              <a:rPr lang="es-ES" sz="2000" dirty="0" smtClean="0"/>
              <a:t>¿Dónde está? </a:t>
            </a:r>
            <a:endParaRPr lang="es-ES" sz="2000" dirty="0" smtClean="0"/>
          </a:p>
          <a:p>
            <a:r>
              <a:rPr lang="es-ES" sz="2000" dirty="0" smtClean="0"/>
              <a:t>Lo que conocemos hasta hoy es que las hordas Romanas cargaron con ella cuando destruyeron el Santo Templo en el año 70 de nuestra era, de acuerdo a un grabado que reposa en el Arco Romano. </a:t>
            </a:r>
          </a:p>
          <a:p>
            <a:r>
              <a:rPr lang="es-ES" sz="2000" dirty="0" smtClean="0"/>
              <a:t>Esta Menorá es descrita como siendo elaborada de oro puro, de la manera en que Hashem le ordenó a Moisés que la fabricara.</a:t>
            </a:r>
          </a:p>
          <a:p>
            <a:r>
              <a:rPr lang="es-ES" sz="2000" dirty="0" smtClean="0"/>
              <a:t>El Arco del Triunfo fue elaborado en el año 81 y conmemora la victoria de Tito sobre Judea. Tito fue el sucesor del trono romano, después de su padre Vespasiano.</a:t>
            </a:r>
          </a:p>
          <a:p>
            <a:r>
              <a:rPr lang="es-ES" sz="2000" dirty="0" smtClean="0"/>
              <a:t>Adicionalmente los romanos robaron los vasos sagrados y las mesas usadas para los servicios de las ofrendas.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pic>
        <p:nvPicPr>
          <p:cNvPr id="2050" name="Picture 2"/>
          <p:cNvPicPr>
            <a:picLocks noGrp="1" noChangeAspect="1" noChangeArrowheads="1"/>
          </p:cNvPicPr>
          <p:nvPr>
            <p:ph idx="1"/>
          </p:nvPr>
        </p:nvPicPr>
        <p:blipFill>
          <a:blip r:embed="rId4" cstate="print"/>
          <a:srcRect/>
          <a:stretch>
            <a:fillRect/>
          </a:stretch>
        </p:blipFill>
        <p:spPr bwMode="auto">
          <a:xfrm>
            <a:off x="2739390" y="1981200"/>
            <a:ext cx="3055620" cy="3810000"/>
          </a:xfrm>
          <a:prstGeom prst="rect">
            <a:avLst/>
          </a:prstGeom>
          <a:noFill/>
          <a:ln w="9525">
            <a:noFill/>
            <a:miter lim="800000"/>
            <a:headEnd/>
            <a:tailEnd/>
          </a:ln>
          <a:effectLst/>
        </p:spPr>
      </p:pic>
      <p:sp>
        <p:nvSpPr>
          <p:cNvPr id="7" name="6 CuadroTexto"/>
          <p:cNvSpPr txBox="1"/>
          <p:nvPr/>
        </p:nvSpPr>
        <p:spPr>
          <a:xfrm>
            <a:off x="2590800" y="5943600"/>
            <a:ext cx="3276600" cy="646331"/>
          </a:xfrm>
          <a:prstGeom prst="rect">
            <a:avLst/>
          </a:prstGeom>
          <a:noFill/>
        </p:spPr>
        <p:txBody>
          <a:bodyPr wrap="square" rtlCol="0">
            <a:spAutoFit/>
          </a:bodyPr>
          <a:lstStyle/>
          <a:p>
            <a:pPr algn="ctr"/>
            <a:r>
              <a:rPr lang="es-CO" dirty="0" smtClean="0"/>
              <a:t>Grabado mostrando el saqueo de la Menorá del Templo</a:t>
            </a:r>
            <a:endParaRPr lang="es-CO"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De acuerdo al  </a:t>
            </a:r>
            <a:r>
              <a:rPr lang="es-ES" sz="2400" dirty="0" smtClean="0"/>
              <a:t>Dr. Steven </a:t>
            </a:r>
            <a:r>
              <a:rPr lang="es-ES" sz="2400" dirty="0" smtClean="0"/>
              <a:t>Fine, </a:t>
            </a:r>
            <a:r>
              <a:rPr lang="es-ES" sz="2400" dirty="0" smtClean="0"/>
              <a:t>Profesor de Historia </a:t>
            </a:r>
            <a:r>
              <a:rPr lang="es-ES" sz="2400" dirty="0" smtClean="0"/>
              <a:t>Judía, </a:t>
            </a:r>
            <a:r>
              <a:rPr lang="es-ES" sz="2400" dirty="0" smtClean="0"/>
              <a:t>Director del Centro de Estudios de Israel, de la </a:t>
            </a:r>
            <a:r>
              <a:rPr lang="es-ES" sz="2400" dirty="0" smtClean="0"/>
              <a:t>Yeshiva </a:t>
            </a:r>
            <a:r>
              <a:rPr lang="es-ES" sz="2400" dirty="0" err="1" smtClean="0"/>
              <a:t>University</a:t>
            </a:r>
            <a:r>
              <a:rPr lang="es-ES" sz="2400" dirty="0" smtClean="0"/>
              <a:t>. </a:t>
            </a:r>
          </a:p>
          <a:p>
            <a:r>
              <a:rPr lang="es-ES" sz="2400" dirty="0" smtClean="0"/>
              <a:t>Tendremos en cuenta un artículo que </a:t>
            </a:r>
            <a:r>
              <a:rPr lang="es-ES" sz="2400" dirty="0" smtClean="0"/>
              <a:t>apareció en </a:t>
            </a:r>
            <a:r>
              <a:rPr lang="es-ES" sz="2400" dirty="0" err="1" smtClean="0"/>
              <a:t>Biblical</a:t>
            </a:r>
            <a:r>
              <a:rPr lang="es-ES" sz="2400" dirty="0" smtClean="0"/>
              <a:t> </a:t>
            </a:r>
            <a:r>
              <a:rPr lang="es-ES" sz="2400" dirty="0" err="1" smtClean="0"/>
              <a:t>Archaeology</a:t>
            </a:r>
            <a:r>
              <a:rPr lang="es-ES" sz="2400" dirty="0" smtClean="0"/>
              <a:t> </a:t>
            </a:r>
            <a:r>
              <a:rPr lang="es-ES" sz="2400" dirty="0" err="1" smtClean="0"/>
              <a:t>Review</a:t>
            </a:r>
            <a:r>
              <a:rPr lang="es-ES" sz="2400" dirty="0" smtClean="0"/>
              <a:t> 31, no. 4 (2005). </a:t>
            </a:r>
            <a:endParaRPr lang="es-ES" sz="2400" dirty="0" smtClean="0"/>
          </a:p>
          <a:p>
            <a:r>
              <a:rPr lang="es-ES" sz="2400" dirty="0" smtClean="0"/>
              <a:t>La </a:t>
            </a:r>
            <a:r>
              <a:rPr lang="es-ES" sz="2400" dirty="0" smtClean="0"/>
              <a:t>versión académica </a:t>
            </a:r>
            <a:r>
              <a:rPr lang="es-ES" sz="2400" dirty="0" smtClean="0"/>
              <a:t>completa apareció </a:t>
            </a:r>
            <a:r>
              <a:rPr lang="es-ES" sz="2400" dirty="0" smtClean="0"/>
              <a:t>como: "'Cuando fui a Roma, allí vi la Menorá </a:t>
            </a:r>
            <a:r>
              <a:rPr lang="es-ES" sz="2400" dirty="0" smtClean="0"/>
              <a:t>...‘: </a:t>
            </a:r>
          </a:p>
          <a:p>
            <a:r>
              <a:rPr lang="es-ES" sz="2400" dirty="0" smtClean="0"/>
              <a:t>¿</a:t>
            </a:r>
            <a:r>
              <a:rPr lang="es-ES" sz="2400" dirty="0" smtClean="0"/>
              <a:t>Cuál es la historia y lo que es mito? ¿Qué es la verdad y lo que es legendario?</a:t>
            </a:r>
            <a:endParaRPr lang="es-ES"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Estas son preguntas que surgen de vez en cuando y se aplican específicamente sobre el paradero de la Menorá</a:t>
            </a:r>
            <a:r>
              <a:rPr lang="es-ES" sz="2400" dirty="0" smtClean="0"/>
              <a:t>.</a:t>
            </a:r>
          </a:p>
          <a:p>
            <a:r>
              <a:rPr lang="es-ES" sz="2400" dirty="0" smtClean="0"/>
              <a:t> </a:t>
            </a:r>
            <a:r>
              <a:rPr lang="es-ES" sz="1600" b="1" dirty="0" smtClean="0"/>
              <a:t>1996.- </a:t>
            </a:r>
            <a:r>
              <a:rPr lang="es-ES" sz="2400" dirty="0" smtClean="0"/>
              <a:t>Al </a:t>
            </a:r>
            <a:r>
              <a:rPr lang="es-ES" sz="2400" dirty="0" smtClean="0"/>
              <a:t>informar sobre su reunión de 1996 con el Papa Juan Pablo II, el ministro de Asuntos Religiosos Shimon </a:t>
            </a:r>
            <a:r>
              <a:rPr lang="es-ES" sz="2400" dirty="0" err="1" smtClean="0"/>
              <a:t>Shetreet</a:t>
            </a:r>
            <a:r>
              <a:rPr lang="es-ES" sz="2400" dirty="0" smtClean="0"/>
              <a:t> de Israel dijo </a:t>
            </a:r>
            <a:r>
              <a:rPr lang="es-ES" sz="2400" dirty="0" smtClean="0"/>
              <a:t>de acuerdo al </a:t>
            </a:r>
            <a:r>
              <a:rPr lang="es-ES" sz="2400" dirty="0" err="1" smtClean="0"/>
              <a:t>Jerusalem</a:t>
            </a:r>
            <a:r>
              <a:rPr lang="es-ES" sz="2400" dirty="0" smtClean="0"/>
              <a:t> </a:t>
            </a:r>
            <a:r>
              <a:rPr lang="es-ES" sz="2400" dirty="0" smtClean="0"/>
              <a:t>Post, que "él había pedido la cooperación del Vaticano en la localización de la menorá de oro del Segundo Templo que fue traído a Roma por Tito en el año </a:t>
            </a:r>
            <a:r>
              <a:rPr lang="es-ES" sz="2400" dirty="0" smtClean="0"/>
              <a:t>70”</a:t>
            </a:r>
          </a:p>
          <a:p>
            <a:r>
              <a:rPr lang="es-ES" sz="2400" dirty="0" err="1" smtClean="0"/>
              <a:t>Shetreet</a:t>
            </a:r>
            <a:r>
              <a:rPr lang="es-ES" sz="2400" dirty="0" smtClean="0"/>
              <a:t> </a:t>
            </a:r>
            <a:r>
              <a:rPr lang="es-ES" sz="2400" dirty="0" smtClean="0"/>
              <a:t>afirmó que </a:t>
            </a:r>
            <a:r>
              <a:rPr lang="es-ES" sz="2400" dirty="0" smtClean="0"/>
              <a:t>una </a:t>
            </a:r>
            <a:r>
              <a:rPr lang="es-ES" sz="2400" dirty="0" smtClean="0"/>
              <a:t>investigación reciente de la Universidad de Florencia indicó </a:t>
            </a:r>
            <a:r>
              <a:rPr lang="es-ES" sz="2400" dirty="0" smtClean="0"/>
              <a:t>que la </a:t>
            </a:r>
            <a:r>
              <a:rPr lang="es-ES" sz="2400" dirty="0" smtClean="0"/>
              <a:t>Menorá podría ser uno de los tesoros escondidos en </a:t>
            </a:r>
            <a:r>
              <a:rPr lang="es-ES" sz="2400" dirty="0" smtClean="0"/>
              <a:t>los almacenes </a:t>
            </a:r>
            <a:r>
              <a:rPr lang="es-ES" sz="2400" dirty="0" smtClean="0"/>
              <a:t>del Vaticano. </a:t>
            </a:r>
            <a:endParaRPr lang="es-ES" sz="2400"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a:t>
            </a:r>
            <a:r>
              <a:rPr lang="es-ES" sz="2400" dirty="0" smtClean="0"/>
              <a:t>Yo no digo que está ahí con seguridad", dijo, "pero </a:t>
            </a:r>
            <a:r>
              <a:rPr lang="es-ES" sz="2400" dirty="0" smtClean="0"/>
              <a:t>le pedí al </a:t>
            </a:r>
            <a:r>
              <a:rPr lang="es-ES" sz="2400" dirty="0" smtClean="0"/>
              <a:t>Papa </a:t>
            </a:r>
            <a:r>
              <a:rPr lang="es-ES" sz="2400" dirty="0" smtClean="0"/>
              <a:t>que ayudara en </a:t>
            </a:r>
            <a:r>
              <a:rPr lang="es-ES" sz="2400" dirty="0" smtClean="0"/>
              <a:t>la búsqueda como un gesto de buena voluntad en el reconocimiento de las relaciones mejoradas entre los católicos y </a:t>
            </a:r>
            <a:r>
              <a:rPr lang="es-ES" sz="2400" dirty="0" smtClean="0"/>
              <a:t>Judíos.“</a:t>
            </a:r>
          </a:p>
          <a:p>
            <a:r>
              <a:rPr lang="es-ES" sz="2400" dirty="0" smtClean="0"/>
              <a:t>Los testigos de esta conversación </a:t>
            </a:r>
            <a:r>
              <a:rPr lang="es-ES" sz="2400" dirty="0" smtClean="0"/>
              <a:t>“dijeron que </a:t>
            </a:r>
            <a:r>
              <a:rPr lang="es-ES" sz="2400" dirty="0" smtClean="0"/>
              <a:t>un tenso silencio se cernía sobre la habitación después </a:t>
            </a:r>
            <a:r>
              <a:rPr lang="es-ES" sz="2400" dirty="0" smtClean="0"/>
              <a:t>que se </a:t>
            </a:r>
            <a:r>
              <a:rPr lang="es-ES" sz="2400" dirty="0" smtClean="0"/>
              <a:t>escuchó la petición de </a:t>
            </a:r>
            <a:r>
              <a:rPr lang="es-ES" sz="2400" dirty="0" err="1" smtClean="0"/>
              <a:t>Shetreet</a:t>
            </a:r>
            <a:r>
              <a:rPr lang="es-ES" sz="2400" dirty="0" smtClean="0"/>
              <a:t>. </a:t>
            </a:r>
            <a:endParaRPr lang="es-ES" sz="2400" dirty="0" smtClean="0"/>
          </a:p>
          <a:p>
            <a:r>
              <a:rPr lang="es-ES" sz="2400" dirty="0" smtClean="0"/>
              <a:t>"</a:t>
            </a:r>
            <a:r>
              <a:rPr lang="es-ES" sz="2400" dirty="0" smtClean="0"/>
              <a:t>Traté de buscar la referencia de </a:t>
            </a:r>
            <a:r>
              <a:rPr lang="es-ES" sz="2400" dirty="0" err="1" smtClean="0"/>
              <a:t>Shetreet</a:t>
            </a:r>
            <a:r>
              <a:rPr lang="es-ES" sz="2400" dirty="0" smtClean="0"/>
              <a:t> en la Universidad de Florencia, pero nadie </a:t>
            </a:r>
            <a:r>
              <a:rPr lang="es-ES" sz="2400" dirty="0" smtClean="0"/>
              <a:t>de los que me </a:t>
            </a:r>
            <a:r>
              <a:rPr lang="es-ES" sz="2400" dirty="0" smtClean="0"/>
              <a:t>puse en contacto </a:t>
            </a:r>
            <a:r>
              <a:rPr lang="es-ES" sz="2400" dirty="0" smtClean="0"/>
              <a:t>dijeron haber oído </a:t>
            </a:r>
            <a:r>
              <a:rPr lang="es-ES" sz="2400" dirty="0" smtClean="0"/>
              <a:t>hablar de </a:t>
            </a:r>
            <a:r>
              <a:rPr lang="es-ES" sz="2400" dirty="0" smtClean="0"/>
              <a:t>ella.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Esta </a:t>
            </a:r>
            <a:r>
              <a:rPr lang="es-ES" sz="2400" dirty="0" smtClean="0"/>
              <a:t>historia se ha repetido varias veces desde entonces</a:t>
            </a:r>
            <a:r>
              <a:rPr lang="es-ES" sz="2400" dirty="0" smtClean="0"/>
              <a:t>.</a:t>
            </a:r>
          </a:p>
          <a:p>
            <a:r>
              <a:rPr lang="es-ES" sz="1600" b="1" dirty="0" smtClean="0"/>
              <a:t> 2004.- </a:t>
            </a:r>
            <a:r>
              <a:rPr lang="es-ES" sz="2400" dirty="0" smtClean="0"/>
              <a:t>Uno </a:t>
            </a:r>
            <a:r>
              <a:rPr lang="es-ES" sz="2400" dirty="0" smtClean="0"/>
              <a:t>de los dos rabinos jefes de Israel, en su histórica visita al Vaticano en 2004, preguntó acerca de la Menorá, al igual que el presidente de Israel, </a:t>
            </a:r>
            <a:r>
              <a:rPr lang="es-ES" sz="2400" dirty="0" err="1" smtClean="0"/>
              <a:t>Moshe</a:t>
            </a:r>
            <a:r>
              <a:rPr lang="es-ES" sz="2400" dirty="0" smtClean="0"/>
              <a:t> </a:t>
            </a:r>
            <a:r>
              <a:rPr lang="es-ES" sz="2400" dirty="0" err="1" smtClean="0"/>
              <a:t>Katzav</a:t>
            </a:r>
            <a:r>
              <a:rPr lang="es-ES" sz="2400" dirty="0" smtClean="0"/>
              <a:t>, en otra </a:t>
            </a:r>
            <a:r>
              <a:rPr lang="es-ES" sz="2400" dirty="0" smtClean="0"/>
              <a:t>ocasión lo hizo. </a:t>
            </a:r>
          </a:p>
          <a:p>
            <a:r>
              <a:rPr lang="es-ES" sz="2400" dirty="0" smtClean="0"/>
              <a:t>He preguntado </a:t>
            </a:r>
            <a:r>
              <a:rPr lang="es-ES" sz="2400" dirty="0" smtClean="0"/>
              <a:t>por una respuesta oficial, esto es lo que he recibido de la Secretaría de Relaciones Exteriores de Israel a través del correo electrónico: </a:t>
            </a:r>
            <a:endParaRPr lang="es-ES" sz="2400" dirty="0" smtClean="0"/>
          </a:p>
          <a:p>
            <a:pPr lvl="1"/>
            <a:r>
              <a:rPr lang="es-ES" sz="2000" dirty="0" smtClean="0"/>
              <a:t>“Las </a:t>
            </a:r>
            <a:r>
              <a:rPr lang="es-ES" sz="2000" dirty="0" smtClean="0"/>
              <a:t>solicitudes de </a:t>
            </a:r>
            <a:r>
              <a:rPr lang="es-ES" sz="2000" dirty="0" err="1" smtClean="0"/>
              <a:t>Shetreet</a:t>
            </a:r>
            <a:r>
              <a:rPr lang="es-ES" sz="2000" dirty="0" smtClean="0"/>
              <a:t>, el presidente, y los principales rabinos reflejan la creencia largamente sostenida de que la Iglesia Católica, como </a:t>
            </a:r>
            <a:r>
              <a:rPr lang="es-ES" sz="2000" dirty="0" smtClean="0"/>
              <a:t>la heredera </a:t>
            </a:r>
            <a:r>
              <a:rPr lang="es-ES" sz="2000" dirty="0" smtClean="0"/>
              <a:t>de Roma, tomó posesión de del botín </a:t>
            </a:r>
            <a:r>
              <a:rPr lang="es-ES" sz="2000" dirty="0" smtClean="0"/>
              <a:t>del imperio documentado </a:t>
            </a:r>
            <a:r>
              <a:rPr lang="es-ES" sz="2000" dirty="0" smtClean="0"/>
              <a:t>por el Arco de Tito.</a:t>
            </a:r>
            <a:endParaRPr lang="es-ES" sz="20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endParaRPr lang="es-ES" sz="2000" dirty="0" smtClean="0"/>
          </a:p>
        </p:txBody>
      </p:sp>
      <p:pic>
        <p:nvPicPr>
          <p:cNvPr id="8194" name="Picture 2"/>
          <p:cNvPicPr>
            <a:picLocks noChangeAspect="1" noChangeArrowheads="1"/>
          </p:cNvPicPr>
          <p:nvPr/>
        </p:nvPicPr>
        <p:blipFill>
          <a:blip r:embed="rId4" cstate="print"/>
          <a:srcRect/>
          <a:stretch>
            <a:fillRect/>
          </a:stretch>
        </p:blipFill>
        <p:spPr bwMode="auto">
          <a:xfrm>
            <a:off x="2362200" y="1600200"/>
            <a:ext cx="3905250" cy="3000375"/>
          </a:xfrm>
          <a:prstGeom prst="rect">
            <a:avLst/>
          </a:prstGeom>
          <a:noFill/>
          <a:ln w="9525">
            <a:noFill/>
            <a:miter lim="800000"/>
            <a:headEnd/>
            <a:tailEnd/>
          </a:ln>
          <a:effectLst/>
        </p:spPr>
      </p:pic>
      <p:sp>
        <p:nvSpPr>
          <p:cNvPr id="7" name="6 CuadroTexto"/>
          <p:cNvSpPr txBox="1"/>
          <p:nvPr/>
        </p:nvSpPr>
        <p:spPr>
          <a:xfrm>
            <a:off x="1447800" y="4800600"/>
            <a:ext cx="5486400" cy="646331"/>
          </a:xfrm>
          <a:prstGeom prst="rect">
            <a:avLst/>
          </a:prstGeom>
          <a:noFill/>
        </p:spPr>
        <p:txBody>
          <a:bodyPr wrap="square" rtlCol="0">
            <a:spAutoFit/>
          </a:bodyPr>
          <a:lstStyle/>
          <a:p>
            <a:pPr algn="ctr"/>
            <a:r>
              <a:rPr lang="es-CO" dirty="0" smtClean="0"/>
              <a:t>Rabí Yona </a:t>
            </a:r>
            <a:r>
              <a:rPr lang="es-CO" dirty="0" err="1" smtClean="0"/>
              <a:t>Metzger</a:t>
            </a:r>
            <a:r>
              <a:rPr lang="es-CO" dirty="0" smtClean="0"/>
              <a:t> , Rishón </a:t>
            </a:r>
            <a:r>
              <a:rPr lang="es-CO" dirty="0" err="1" smtClean="0"/>
              <a:t>LetZion</a:t>
            </a:r>
            <a:r>
              <a:rPr lang="es-CO" dirty="0" smtClean="0"/>
              <a:t> Shlomo Amar y Papa Juan Pablo II, enero 16, 2004</a:t>
            </a:r>
            <a:endParaRPr lang="es-CO"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pPr lvl="1"/>
            <a:r>
              <a:rPr lang="es-ES" sz="2000" dirty="0" smtClean="0"/>
              <a:t>Por tanto, se supone que, entre otros tesoros saqueados de los judíos, </a:t>
            </a:r>
            <a:r>
              <a:rPr lang="es-ES" sz="2000" dirty="0" smtClean="0"/>
              <a:t>la Menorá del Templo está escondida </a:t>
            </a:r>
            <a:r>
              <a:rPr lang="es-ES" sz="2000" dirty="0" smtClean="0"/>
              <a:t>en algún lugar lejos de los almacenes del Vaticano</a:t>
            </a:r>
            <a:r>
              <a:rPr lang="es-ES" sz="2000" dirty="0" smtClean="0"/>
              <a:t>.” </a:t>
            </a:r>
          </a:p>
          <a:p>
            <a:r>
              <a:rPr lang="es-ES" sz="2400" dirty="0" smtClean="0"/>
              <a:t>Esto </a:t>
            </a:r>
            <a:r>
              <a:rPr lang="es-ES" sz="2400" dirty="0" smtClean="0"/>
              <a:t>no quiere decir que esos 2.000 años más o menos </a:t>
            </a:r>
            <a:r>
              <a:rPr lang="es-ES" sz="2400" dirty="0" smtClean="0"/>
              <a:t>haya sido tiempo </a:t>
            </a:r>
            <a:r>
              <a:rPr lang="es-ES" sz="2400" dirty="0" smtClean="0"/>
              <a:t>suficiente para que el Ministerio de Relaciones Exteriores </a:t>
            </a:r>
            <a:r>
              <a:rPr lang="es-ES" sz="2400" dirty="0" smtClean="0"/>
              <a:t>formule </a:t>
            </a:r>
            <a:r>
              <a:rPr lang="es-ES" sz="2400" dirty="0" smtClean="0"/>
              <a:t>una política en la materia. </a:t>
            </a:r>
            <a:endParaRPr lang="es-ES" sz="2400" dirty="0" smtClean="0"/>
          </a:p>
          <a:p>
            <a:r>
              <a:rPr lang="es-ES" sz="2400" dirty="0" smtClean="0"/>
              <a:t>Extraoficialmente</a:t>
            </a:r>
            <a:r>
              <a:rPr lang="es-ES" sz="2400" dirty="0" smtClean="0"/>
              <a:t>, al menos, esperamos a la restauración de los tesoros del pueblo judío a su tierra natal que le corresponde, pero no anticipamos que esto ocurra antes de la venida del Mesías</a:t>
            </a:r>
            <a:endParaRPr lang="es-ES" sz="24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Las leyendas de la Menorá en el Vaticano tienen divisas </a:t>
            </a:r>
            <a:r>
              <a:rPr lang="es-ES" sz="2200" dirty="0" smtClean="0"/>
              <a:t>considerables. </a:t>
            </a:r>
          </a:p>
          <a:p>
            <a:r>
              <a:rPr lang="es-ES" sz="2200" dirty="0" smtClean="0"/>
              <a:t>Dice el Profesor Fine: “Los </a:t>
            </a:r>
            <a:r>
              <a:rPr lang="es-ES" sz="2200" dirty="0" smtClean="0"/>
              <a:t>he escuchado de muchos </a:t>
            </a:r>
            <a:r>
              <a:rPr lang="es-ES" sz="2200" dirty="0" smtClean="0"/>
              <a:t>Judíos </a:t>
            </a:r>
            <a:r>
              <a:rPr lang="es-ES" sz="2200" dirty="0" smtClean="0"/>
              <a:t>que lo toman como un hecho histórico. </a:t>
            </a:r>
            <a:endParaRPr lang="es-ES" sz="2200" dirty="0" smtClean="0"/>
          </a:p>
          <a:p>
            <a:r>
              <a:rPr lang="es-ES" sz="2200" dirty="0" smtClean="0"/>
              <a:t>En </a:t>
            </a:r>
            <a:r>
              <a:rPr lang="es-ES" sz="2200" dirty="0" smtClean="0"/>
              <a:t>una versión, un cierto rabino estadounidense entró en el Vaticano y vio la Menorá. </a:t>
            </a:r>
            <a:endParaRPr lang="es-ES" sz="2200" dirty="0" smtClean="0"/>
          </a:p>
          <a:p>
            <a:r>
              <a:rPr lang="es-ES" sz="2200" dirty="0" smtClean="0"/>
              <a:t>En </a:t>
            </a:r>
            <a:r>
              <a:rPr lang="es-ES" sz="2200" dirty="0" smtClean="0"/>
              <a:t>otra versión, </a:t>
            </a:r>
            <a:r>
              <a:rPr lang="es-ES" sz="2200" dirty="0" smtClean="0"/>
              <a:t>fue un </a:t>
            </a:r>
            <a:r>
              <a:rPr lang="es-ES" sz="2200" dirty="0" smtClean="0"/>
              <a:t>rabino israelí marroquí conocido como "el rabino Pinto" que </a:t>
            </a:r>
            <a:r>
              <a:rPr lang="es-ES" sz="2200" dirty="0" smtClean="0"/>
              <a:t>la vio. </a:t>
            </a:r>
          </a:p>
          <a:p>
            <a:r>
              <a:rPr lang="es-ES" sz="2200" dirty="0" smtClean="0"/>
              <a:t>En </a:t>
            </a:r>
            <a:r>
              <a:rPr lang="es-ES" sz="2200" dirty="0" smtClean="0"/>
              <a:t>una tercera versión, cuando el ex Gran Rabino de Israel, Isaac </a:t>
            </a:r>
            <a:r>
              <a:rPr lang="es-ES" sz="2200" dirty="0" err="1" smtClean="0"/>
              <a:t>Herzog</a:t>
            </a:r>
            <a:r>
              <a:rPr lang="es-ES" sz="2200" dirty="0" smtClean="0"/>
              <a:t>, fue a rescatar a los niños judíos en Europa, visitó el Papa Pío XII (1.939 a 1.958) en el Vaticano. </a:t>
            </a:r>
            <a:endParaRPr lang="es-ES" sz="22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endParaRPr lang="es-ES" sz="2200" dirty="0" smtClean="0"/>
          </a:p>
        </p:txBody>
      </p:sp>
      <p:pic>
        <p:nvPicPr>
          <p:cNvPr id="9218" name="Picture 2"/>
          <p:cNvPicPr>
            <a:picLocks noChangeAspect="1" noChangeArrowheads="1"/>
          </p:cNvPicPr>
          <p:nvPr/>
        </p:nvPicPr>
        <p:blipFill>
          <a:blip r:embed="rId4" cstate="print"/>
          <a:srcRect/>
          <a:stretch>
            <a:fillRect/>
          </a:stretch>
        </p:blipFill>
        <p:spPr bwMode="auto">
          <a:xfrm>
            <a:off x="609600" y="1645227"/>
            <a:ext cx="2476500" cy="3174423"/>
          </a:xfrm>
          <a:prstGeom prst="rect">
            <a:avLst/>
          </a:prstGeom>
          <a:noFill/>
          <a:ln w="9525">
            <a:noFill/>
            <a:miter lim="800000"/>
            <a:headEnd/>
            <a:tailEnd/>
          </a:ln>
          <a:effectLst/>
        </p:spPr>
      </p:pic>
      <p:pic>
        <p:nvPicPr>
          <p:cNvPr id="9219" name="Picture 3"/>
          <p:cNvPicPr>
            <a:picLocks noChangeAspect="1" noChangeArrowheads="1"/>
          </p:cNvPicPr>
          <p:nvPr/>
        </p:nvPicPr>
        <p:blipFill>
          <a:blip r:embed="rId5" cstate="print"/>
          <a:srcRect/>
          <a:stretch>
            <a:fillRect/>
          </a:stretch>
        </p:blipFill>
        <p:spPr bwMode="auto">
          <a:xfrm>
            <a:off x="5486400" y="1676400"/>
            <a:ext cx="2555596" cy="3124200"/>
          </a:xfrm>
          <a:prstGeom prst="rect">
            <a:avLst/>
          </a:prstGeom>
          <a:noFill/>
          <a:ln w="9525">
            <a:noFill/>
            <a:miter lim="800000"/>
            <a:headEnd/>
            <a:tailEnd/>
          </a:ln>
          <a:effectLst/>
        </p:spPr>
      </p:pic>
      <p:sp>
        <p:nvSpPr>
          <p:cNvPr id="9" name="8 CuadroTexto"/>
          <p:cNvSpPr txBox="1"/>
          <p:nvPr/>
        </p:nvSpPr>
        <p:spPr>
          <a:xfrm>
            <a:off x="609600" y="5029200"/>
            <a:ext cx="2514600" cy="369332"/>
          </a:xfrm>
          <a:prstGeom prst="rect">
            <a:avLst/>
          </a:prstGeom>
          <a:noFill/>
        </p:spPr>
        <p:txBody>
          <a:bodyPr wrap="square" rtlCol="0">
            <a:spAutoFit/>
          </a:bodyPr>
          <a:lstStyle/>
          <a:p>
            <a:r>
              <a:rPr lang="es-CO" dirty="0" smtClean="0"/>
              <a:t>Rabí Isaac </a:t>
            </a:r>
            <a:r>
              <a:rPr lang="es-CO" dirty="0" err="1" smtClean="0"/>
              <a:t>Herzog</a:t>
            </a:r>
            <a:endParaRPr lang="es-CO" dirty="0"/>
          </a:p>
        </p:txBody>
      </p:sp>
      <p:sp>
        <p:nvSpPr>
          <p:cNvPr id="11" name="10 CuadroTexto"/>
          <p:cNvSpPr txBox="1"/>
          <p:nvPr/>
        </p:nvSpPr>
        <p:spPr>
          <a:xfrm>
            <a:off x="5562600" y="4953000"/>
            <a:ext cx="2438400" cy="369332"/>
          </a:xfrm>
          <a:prstGeom prst="rect">
            <a:avLst/>
          </a:prstGeom>
          <a:noFill/>
        </p:spPr>
        <p:txBody>
          <a:bodyPr wrap="square" rtlCol="0">
            <a:spAutoFit/>
          </a:bodyPr>
          <a:lstStyle/>
          <a:p>
            <a:r>
              <a:rPr lang="es-CO" dirty="0" smtClean="0"/>
              <a:t>Papa Pio 12 y Hitler</a:t>
            </a:r>
            <a:endParaRPr lang="es-CO"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Según </a:t>
            </a:r>
            <a:r>
              <a:rPr lang="es-ES" sz="2400" dirty="0" smtClean="0"/>
              <a:t>esta historia, el Papa </a:t>
            </a:r>
            <a:r>
              <a:rPr lang="es-ES" sz="2400" dirty="0" smtClean="0"/>
              <a:t>le mostró al rabino </a:t>
            </a:r>
            <a:r>
              <a:rPr lang="es-ES" sz="2400" dirty="0" err="1" smtClean="0"/>
              <a:t>Herzog</a:t>
            </a:r>
            <a:r>
              <a:rPr lang="es-ES" sz="2400" dirty="0" smtClean="0"/>
              <a:t> la Menorá, pero se negó a </a:t>
            </a:r>
            <a:r>
              <a:rPr lang="es-ES" sz="2400" dirty="0" smtClean="0"/>
              <a:t>devolverla. </a:t>
            </a:r>
          </a:p>
          <a:p>
            <a:r>
              <a:rPr lang="es-ES" sz="2400" dirty="0" smtClean="0"/>
              <a:t>El Padre </a:t>
            </a:r>
            <a:r>
              <a:rPr lang="es-ES" sz="2400" dirty="0" smtClean="0"/>
              <a:t>Leonard </a:t>
            </a:r>
            <a:r>
              <a:rPr lang="es-ES" sz="2400" dirty="0" err="1" smtClean="0"/>
              <a:t>Boyle</a:t>
            </a:r>
            <a:r>
              <a:rPr lang="es-ES" sz="2400" dirty="0" smtClean="0"/>
              <a:t>, ex director de </a:t>
            </a:r>
            <a:r>
              <a:rPr lang="es-ES" sz="2400" dirty="0" smtClean="0"/>
              <a:t>las </a:t>
            </a:r>
            <a:r>
              <a:rPr lang="es-ES" sz="2400" dirty="0" smtClean="0"/>
              <a:t>Bibliotecas del Vaticano, habla de turistas judíos de los Estados Unidos </a:t>
            </a:r>
            <a:r>
              <a:rPr lang="es-ES" sz="2400" dirty="0" smtClean="0"/>
              <a:t>que entraron en </a:t>
            </a:r>
            <a:r>
              <a:rPr lang="es-ES" sz="2400" dirty="0" smtClean="0"/>
              <a:t>la biblioteca y, con toda ingenuidad, </a:t>
            </a:r>
            <a:r>
              <a:rPr lang="es-ES" sz="2400" dirty="0" smtClean="0"/>
              <a:t>le dijeron al Padre </a:t>
            </a:r>
            <a:r>
              <a:rPr lang="es-ES" sz="2400" dirty="0" err="1" smtClean="0"/>
              <a:t>Boyle</a:t>
            </a:r>
            <a:r>
              <a:rPr lang="es-ES" sz="2400" dirty="0" smtClean="0"/>
              <a:t> que sus rabinos les </a:t>
            </a:r>
            <a:r>
              <a:rPr lang="es-ES" sz="2400" dirty="0" smtClean="0"/>
              <a:t>habían </a:t>
            </a:r>
            <a:r>
              <a:rPr lang="es-ES" sz="2400" dirty="0" smtClean="0"/>
              <a:t>dado instrucciones para encontrar la Menorá durante su visita. </a:t>
            </a:r>
            <a:endParaRPr lang="es-ES" sz="2400" dirty="0" smtClean="0"/>
          </a:p>
          <a:p>
            <a:r>
              <a:rPr lang="es-ES" sz="2400" dirty="0" smtClean="0"/>
              <a:t>El Folclorista </a:t>
            </a:r>
            <a:r>
              <a:rPr lang="es-ES" sz="2400" dirty="0" smtClean="0"/>
              <a:t>Dov </a:t>
            </a:r>
            <a:r>
              <a:rPr lang="es-ES" sz="2400" dirty="0" err="1" smtClean="0"/>
              <a:t>Noy</a:t>
            </a:r>
            <a:r>
              <a:rPr lang="es-ES" sz="2400" dirty="0" smtClean="0"/>
              <a:t> </a:t>
            </a:r>
            <a:r>
              <a:rPr lang="es-ES" sz="2400" dirty="0" smtClean="0"/>
              <a:t>dice </a:t>
            </a:r>
            <a:r>
              <a:rPr lang="es-ES" sz="2400" dirty="0" smtClean="0"/>
              <a:t>que el mito de la Menorá, en el Vaticano, </a:t>
            </a:r>
            <a:r>
              <a:rPr lang="es-ES" sz="2400" dirty="0" smtClean="0"/>
              <a:t>es </a:t>
            </a:r>
            <a:r>
              <a:rPr lang="es-ES" sz="2400" dirty="0" smtClean="0"/>
              <a:t>una parte del folklore tradicional </a:t>
            </a:r>
            <a:r>
              <a:rPr lang="es-ES" sz="2400" dirty="0" smtClean="0"/>
              <a:t>judío.</a:t>
            </a:r>
            <a:endParaRPr lang="es-ES" sz="24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Lo anterior no esta </a:t>
            </a:r>
            <a:r>
              <a:rPr lang="es-ES" sz="2400" dirty="0" smtClean="0"/>
              <a:t>registrado por los investigadores del </a:t>
            </a:r>
            <a:r>
              <a:rPr lang="es-ES" sz="2400" dirty="0" smtClean="0"/>
              <a:t>Archivo del Folclore de Israel</a:t>
            </a:r>
            <a:r>
              <a:rPr lang="es-ES" sz="2400" dirty="0" smtClean="0"/>
              <a:t>. Al parecer, se trata de un mito urbano </a:t>
            </a:r>
            <a:r>
              <a:rPr lang="es-ES" sz="2400" dirty="0" smtClean="0"/>
              <a:t>judío </a:t>
            </a:r>
            <a:r>
              <a:rPr lang="es-ES" sz="2400" dirty="0" smtClean="0"/>
              <a:t>típicamente americano. </a:t>
            </a:r>
            <a:endParaRPr lang="es-ES" sz="2400" dirty="0" smtClean="0"/>
          </a:p>
          <a:p>
            <a:r>
              <a:rPr lang="es-ES" sz="2400" dirty="0" smtClean="0"/>
              <a:t>¿</a:t>
            </a:r>
            <a:r>
              <a:rPr lang="es-ES" sz="2400" dirty="0" smtClean="0"/>
              <a:t>Cómo surgió este </a:t>
            </a:r>
            <a:r>
              <a:rPr lang="es-ES" sz="2400" dirty="0" smtClean="0"/>
              <a:t>mito? </a:t>
            </a:r>
            <a:r>
              <a:rPr lang="es-ES" sz="2400" dirty="0" smtClean="0"/>
              <a:t>no tenemos ni idea. </a:t>
            </a:r>
            <a:endParaRPr lang="es-ES" sz="2400" dirty="0" smtClean="0"/>
          </a:p>
          <a:p>
            <a:r>
              <a:rPr lang="es-ES" sz="2400" dirty="0" smtClean="0"/>
              <a:t>Pero </a:t>
            </a:r>
            <a:r>
              <a:rPr lang="es-ES" sz="2400" dirty="0" smtClean="0"/>
              <a:t>es interesante compararlo con las fuentes antiguas en cuanto a la </a:t>
            </a:r>
            <a:r>
              <a:rPr lang="es-ES" sz="2400" dirty="0" smtClean="0"/>
              <a:t>Menoráh </a:t>
            </a:r>
            <a:r>
              <a:rPr lang="es-ES" sz="2400" dirty="0" smtClean="0"/>
              <a:t>tras la destrucción romana del Templo en el año 70 EC </a:t>
            </a:r>
            <a:endParaRPr lang="es-ES" sz="2400" dirty="0" smtClean="0"/>
          </a:p>
          <a:p>
            <a:r>
              <a:rPr lang="es-ES" sz="2400" dirty="0" smtClean="0"/>
              <a:t>La </a:t>
            </a:r>
            <a:r>
              <a:rPr lang="es-ES" sz="2400" dirty="0" smtClean="0"/>
              <a:t>evidencia más conocida </a:t>
            </a:r>
            <a:r>
              <a:rPr lang="es-ES" sz="2400" dirty="0" smtClean="0"/>
              <a:t>para la Menorá del Templo en </a:t>
            </a:r>
            <a:r>
              <a:rPr lang="es-ES" sz="2400" dirty="0" smtClean="0"/>
              <a:t>Roma es, por supuesto, el arco monumental </a:t>
            </a:r>
            <a:r>
              <a:rPr lang="es-ES" sz="2400" dirty="0" smtClean="0"/>
              <a:t>que expone la victoria </a:t>
            </a:r>
            <a:r>
              <a:rPr lang="es-ES" sz="2400" dirty="0" smtClean="0"/>
              <a:t>de Tito. </a:t>
            </a:r>
            <a:endParaRPr lang="es-ES"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6" name="5 Marcador de contenido"/>
          <p:cNvSpPr>
            <a:spLocks noGrp="1"/>
          </p:cNvSpPr>
          <p:nvPr>
            <p:ph idx="1"/>
          </p:nvPr>
        </p:nvSpPr>
        <p:spPr/>
        <p:txBody>
          <a:bodyPr/>
          <a:lstStyle/>
          <a:p>
            <a:endParaRPr lang="es-CO" dirty="0"/>
          </a:p>
        </p:txBody>
      </p:sp>
      <p:pic>
        <p:nvPicPr>
          <p:cNvPr id="2" name="Picture 2"/>
          <p:cNvPicPr>
            <a:picLocks noChangeAspect="1" noChangeArrowheads="1"/>
          </p:cNvPicPr>
          <p:nvPr/>
        </p:nvPicPr>
        <p:blipFill>
          <a:blip r:embed="rId4" cstate="print"/>
          <a:srcRect/>
          <a:stretch>
            <a:fillRect/>
          </a:stretch>
        </p:blipFill>
        <p:spPr bwMode="auto">
          <a:xfrm>
            <a:off x="1371600" y="1600200"/>
            <a:ext cx="6191250" cy="4038600"/>
          </a:xfrm>
          <a:prstGeom prst="rect">
            <a:avLst/>
          </a:prstGeom>
          <a:noFill/>
          <a:ln w="9525">
            <a:noFill/>
            <a:miter lim="800000"/>
            <a:headEnd/>
            <a:tailEnd/>
          </a:ln>
          <a:effectLst/>
        </p:spPr>
      </p:pic>
      <p:sp>
        <p:nvSpPr>
          <p:cNvPr id="8" name="7 CuadroTexto"/>
          <p:cNvSpPr txBox="1"/>
          <p:nvPr/>
        </p:nvSpPr>
        <p:spPr>
          <a:xfrm>
            <a:off x="2667000" y="5715000"/>
            <a:ext cx="3886200" cy="369332"/>
          </a:xfrm>
          <a:prstGeom prst="rect">
            <a:avLst/>
          </a:prstGeom>
          <a:noFill/>
        </p:spPr>
        <p:txBody>
          <a:bodyPr wrap="square" rtlCol="0">
            <a:spAutoFit/>
          </a:bodyPr>
          <a:lstStyle/>
          <a:p>
            <a:r>
              <a:rPr lang="es-CO" dirty="0" smtClean="0"/>
              <a:t>Arco del Triunfo en el Foro Romano</a:t>
            </a:r>
            <a:endParaRPr lang="es-CO"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Este </a:t>
            </a:r>
            <a:r>
              <a:rPr lang="es-ES" sz="2200" dirty="0" smtClean="0"/>
              <a:t>arco, terminado en 81 CE tras la muerte de Tito, fue sólo uno de los muchos arcos de triunfo y monumentos que una vez adornaron el centro de Roma. </a:t>
            </a:r>
            <a:endParaRPr lang="es-ES" sz="2200" dirty="0" smtClean="0"/>
          </a:p>
          <a:p>
            <a:r>
              <a:rPr lang="es-ES" sz="2200" dirty="0" smtClean="0"/>
              <a:t>Si </a:t>
            </a:r>
            <a:r>
              <a:rPr lang="es-ES" sz="2200" dirty="0" smtClean="0"/>
              <a:t>bien </a:t>
            </a:r>
            <a:r>
              <a:rPr lang="es-ES" sz="2200" dirty="0" smtClean="0"/>
              <a:t>es grande</a:t>
            </a:r>
            <a:r>
              <a:rPr lang="es-ES" sz="2200" dirty="0" smtClean="0"/>
              <a:t>, de más de 50 pies de </a:t>
            </a:r>
            <a:r>
              <a:rPr lang="es-ES" sz="2200" dirty="0" smtClean="0"/>
              <a:t>altura (15 </a:t>
            </a:r>
            <a:r>
              <a:rPr lang="es-ES" sz="2200" dirty="0" err="1" smtClean="0"/>
              <a:t>mts</a:t>
            </a:r>
            <a:r>
              <a:rPr lang="es-ES" sz="2200" dirty="0" smtClean="0"/>
              <a:t>), era el </a:t>
            </a:r>
            <a:r>
              <a:rPr lang="es-ES" sz="2200" dirty="0" smtClean="0"/>
              <a:t>tamaño promedio </a:t>
            </a:r>
            <a:r>
              <a:rPr lang="es-ES" sz="2200" dirty="0" smtClean="0"/>
              <a:t>de los monumentos conmemorativos </a:t>
            </a:r>
            <a:r>
              <a:rPr lang="es-ES" sz="2200" dirty="0" smtClean="0"/>
              <a:t>dos mil </a:t>
            </a:r>
            <a:r>
              <a:rPr lang="es-ES" sz="2200" dirty="0" smtClean="0"/>
              <a:t>años antes. </a:t>
            </a:r>
          </a:p>
          <a:p>
            <a:r>
              <a:rPr lang="es-ES" sz="2200" dirty="0" smtClean="0"/>
              <a:t>El </a:t>
            </a:r>
            <a:r>
              <a:rPr lang="es-ES" sz="2200" dirty="0" smtClean="0"/>
              <a:t>interior de la bóveda está esculpida con bajorrelieves de la entrada triunfal </a:t>
            </a:r>
            <a:r>
              <a:rPr lang="es-ES" sz="2200" dirty="0" smtClean="0"/>
              <a:t>de </a:t>
            </a:r>
            <a:r>
              <a:rPr lang="es-ES" sz="2200" dirty="0" smtClean="0"/>
              <a:t>Tito </a:t>
            </a:r>
            <a:r>
              <a:rPr lang="es-ES" sz="2200" dirty="0" smtClean="0"/>
              <a:t>en </a:t>
            </a:r>
            <a:r>
              <a:rPr lang="es-ES" sz="2200" dirty="0" smtClean="0"/>
              <a:t>Jerusalén en un lado y el desfile de los vasos sagrados del Templo de Jerusalén, en Roma, en el otro. Estos incluyen la Mesa </a:t>
            </a:r>
            <a:r>
              <a:rPr lang="es-ES" sz="2200" dirty="0" smtClean="0"/>
              <a:t>de los Panes, </a:t>
            </a:r>
            <a:r>
              <a:rPr lang="es-ES" sz="2200" dirty="0" smtClean="0"/>
              <a:t>trompetas y, lo más prominente, la Menorá de siete brazos del Templo. Pero el arco de Tito no es la primera referencia </a:t>
            </a:r>
            <a:r>
              <a:rPr lang="es-ES" sz="2200" dirty="0" smtClean="0"/>
              <a:t>a la Menoráh del </a:t>
            </a:r>
            <a:r>
              <a:rPr lang="es-ES" sz="2200" dirty="0" smtClean="0"/>
              <a:t>Templo </a:t>
            </a:r>
            <a:r>
              <a:rPr lang="es-ES" sz="2200" dirty="0" smtClean="0"/>
              <a:t>en </a:t>
            </a:r>
            <a:r>
              <a:rPr lang="es-ES" sz="2200" dirty="0" smtClean="0"/>
              <a:t>Roma.</a:t>
            </a:r>
            <a:endParaRPr lang="es-ES" sz="22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5486400" cy="4572000"/>
          </a:xfrm>
        </p:spPr>
        <p:txBody>
          <a:bodyPr/>
          <a:lstStyle/>
          <a:p>
            <a:r>
              <a:rPr lang="es-ES" sz="2400" dirty="0" smtClean="0"/>
              <a:t>El historiador judío Josefo estaba en Roma y vio la celebración del triunfo de la derrota de Jerusalén en Roma en el año 70 </a:t>
            </a:r>
            <a:endParaRPr lang="es-ES" sz="2400" dirty="0" smtClean="0"/>
          </a:p>
          <a:p>
            <a:r>
              <a:rPr lang="es-ES" sz="2400" dirty="0" smtClean="0"/>
              <a:t>Al </a:t>
            </a:r>
            <a:r>
              <a:rPr lang="es-ES" sz="2400" dirty="0" smtClean="0"/>
              <a:t>principio de la revuelta, Josefo había sido el general </a:t>
            </a:r>
            <a:r>
              <a:rPr lang="es-ES" sz="2400" dirty="0" smtClean="0"/>
              <a:t>judío </a:t>
            </a:r>
            <a:r>
              <a:rPr lang="es-ES" sz="2400" dirty="0" smtClean="0"/>
              <a:t>a cargo de la Galilea</a:t>
            </a:r>
            <a:r>
              <a:rPr lang="es-ES" sz="2400" dirty="0" smtClean="0"/>
              <a:t>.</a:t>
            </a:r>
          </a:p>
          <a:p>
            <a:r>
              <a:rPr lang="es-ES" sz="2400" dirty="0" smtClean="0"/>
              <a:t>Su nombre: Yosef ben Matityahu. Nació en el 37 y murió al parecer en el año 100 e.c.</a:t>
            </a:r>
          </a:p>
          <a:p>
            <a:endParaRPr lang="es-ES" sz="2400" dirty="0" smtClean="0"/>
          </a:p>
          <a:p>
            <a:endParaRPr lang="es-ES" sz="2400" dirty="0" smtClean="0"/>
          </a:p>
        </p:txBody>
      </p:sp>
      <p:pic>
        <p:nvPicPr>
          <p:cNvPr id="4099" name="Picture 3"/>
          <p:cNvPicPr>
            <a:picLocks noChangeAspect="1" noChangeArrowheads="1"/>
          </p:cNvPicPr>
          <p:nvPr/>
        </p:nvPicPr>
        <p:blipFill>
          <a:blip r:embed="rId4" cstate="print"/>
          <a:srcRect/>
          <a:stretch>
            <a:fillRect/>
          </a:stretch>
        </p:blipFill>
        <p:spPr bwMode="auto">
          <a:xfrm>
            <a:off x="6172200" y="1981200"/>
            <a:ext cx="2095500" cy="31337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Al comienzo de la revuelta, Josefo había sido el general de </a:t>
            </a:r>
            <a:r>
              <a:rPr lang="es-ES" sz="2400" dirty="0" smtClean="0"/>
              <a:t>los judíos </a:t>
            </a:r>
            <a:r>
              <a:rPr lang="es-ES" sz="2400" dirty="0" smtClean="0"/>
              <a:t>a cargo de la Galilea. </a:t>
            </a:r>
            <a:endParaRPr lang="es-ES" sz="2400" dirty="0" smtClean="0"/>
          </a:p>
          <a:p>
            <a:r>
              <a:rPr lang="es-ES" sz="2400" dirty="0" smtClean="0"/>
              <a:t>En </a:t>
            </a:r>
            <a:r>
              <a:rPr lang="es-ES" sz="2400" dirty="0" smtClean="0"/>
              <a:t>un famoso </a:t>
            </a:r>
            <a:r>
              <a:rPr lang="es-ES" sz="2400" dirty="0" smtClean="0"/>
              <a:t>cambio de posición, </a:t>
            </a:r>
            <a:r>
              <a:rPr lang="es-ES" sz="2400" dirty="0" smtClean="0"/>
              <a:t>se rindió y se unió al bando romano, escribiendo libros bajo </a:t>
            </a:r>
            <a:r>
              <a:rPr lang="es-ES" sz="2400" dirty="0" smtClean="0"/>
              <a:t>el patrocinio </a:t>
            </a:r>
            <a:r>
              <a:rPr lang="es-ES" sz="2400" dirty="0" smtClean="0"/>
              <a:t>imperial </a:t>
            </a:r>
            <a:r>
              <a:rPr lang="es-ES" sz="2400" dirty="0" smtClean="0"/>
              <a:t>sobre </a:t>
            </a:r>
            <a:r>
              <a:rPr lang="es-ES" sz="2400" dirty="0" smtClean="0"/>
              <a:t>la guerra judía y, al mismo tiempo, </a:t>
            </a:r>
            <a:r>
              <a:rPr lang="es-ES" sz="2400" dirty="0" smtClean="0"/>
              <a:t>sobre la </a:t>
            </a:r>
            <a:r>
              <a:rPr lang="es-ES" sz="2400" dirty="0" smtClean="0"/>
              <a:t>defensa de la tradición judía. </a:t>
            </a:r>
            <a:endParaRPr lang="es-ES" sz="2400" dirty="0" smtClean="0"/>
          </a:p>
          <a:p>
            <a:r>
              <a:rPr lang="es-ES" sz="2400" dirty="0" smtClean="0"/>
              <a:t>En </a:t>
            </a:r>
            <a:r>
              <a:rPr lang="es-ES" sz="2400" dirty="0" smtClean="0"/>
              <a:t>general, las descripciones de Josefo </a:t>
            </a:r>
            <a:r>
              <a:rPr lang="es-ES" sz="2400" dirty="0" smtClean="0"/>
              <a:t>sobre </a:t>
            </a:r>
            <a:r>
              <a:rPr lang="es-ES" sz="2400" dirty="0" smtClean="0"/>
              <a:t>la arquitectura de la antigua Judea se han encontrado </a:t>
            </a:r>
            <a:r>
              <a:rPr lang="es-ES" sz="2400" dirty="0" smtClean="0"/>
              <a:t>ser </a:t>
            </a:r>
            <a:r>
              <a:rPr lang="es-ES" sz="2400" dirty="0" smtClean="0"/>
              <a:t>extremadamente </a:t>
            </a:r>
            <a:r>
              <a:rPr lang="es-ES" sz="2400" dirty="0" smtClean="0"/>
              <a:t>precisas, </a:t>
            </a:r>
            <a:r>
              <a:rPr lang="es-ES" sz="2400" dirty="0" smtClean="0"/>
              <a:t>sus discusiones de Jerusalén y de Masada son dos ejemplos. </a:t>
            </a:r>
            <a:endParaRPr lang="es-ES"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100" dirty="0" smtClean="0"/>
              <a:t>Su obra, escrita a la manera de la  </a:t>
            </a:r>
            <a:r>
              <a:rPr lang="es-ES" sz="2100" dirty="0" smtClean="0"/>
              <a:t>historiografía </a:t>
            </a:r>
            <a:r>
              <a:rPr lang="es-ES" sz="2100" dirty="0" smtClean="0"/>
              <a:t>Romana está </a:t>
            </a:r>
            <a:r>
              <a:rPr lang="es-ES" sz="2100" dirty="0" smtClean="0"/>
              <a:t>siempre teñida por su </a:t>
            </a:r>
            <a:r>
              <a:rPr lang="es-ES" sz="2100" dirty="0" smtClean="0"/>
              <a:t>acercamiento a las </a:t>
            </a:r>
            <a:r>
              <a:rPr lang="es-ES" sz="2100" dirty="0" smtClean="0"/>
              <a:t>disculpas tanto a los emperadores </a:t>
            </a:r>
            <a:r>
              <a:rPr lang="es-ES" sz="2100" dirty="0" err="1" smtClean="0"/>
              <a:t>Flavios</a:t>
            </a:r>
            <a:r>
              <a:rPr lang="es-ES" sz="2100" dirty="0" smtClean="0"/>
              <a:t> (Vespasiano, Tito y Domiciano) y en nombre de los </a:t>
            </a:r>
            <a:r>
              <a:rPr lang="es-ES" sz="2100" dirty="0" smtClean="0"/>
              <a:t>Judíos</a:t>
            </a:r>
            <a:r>
              <a:rPr lang="es-ES" sz="2100" dirty="0" smtClean="0"/>
              <a:t>. </a:t>
            </a:r>
            <a:endParaRPr lang="es-ES" sz="2100" dirty="0" smtClean="0"/>
          </a:p>
          <a:p>
            <a:r>
              <a:rPr lang="es-ES" sz="2100" dirty="0" smtClean="0"/>
              <a:t>En Las Guerras Judías libro 6, </a:t>
            </a:r>
            <a:r>
              <a:rPr lang="es-ES" sz="2100" dirty="0" smtClean="0"/>
              <a:t>Josefo describe cómo un sacerdote judío llamado Phineas </a:t>
            </a:r>
            <a:r>
              <a:rPr lang="es-ES" sz="2100" dirty="0" smtClean="0"/>
              <a:t>entregó </a:t>
            </a:r>
            <a:r>
              <a:rPr lang="es-ES" sz="2100" dirty="0" smtClean="0"/>
              <a:t>a los romanos </a:t>
            </a:r>
            <a:r>
              <a:rPr lang="es-ES" sz="2100" dirty="0" smtClean="0"/>
              <a:t>"algunos </a:t>
            </a:r>
            <a:r>
              <a:rPr lang="es-ES" sz="2100" dirty="0" smtClean="0"/>
              <a:t>de los tesoros sagrados": Dos menorot similar a los depositados en el santuario, junto con mesas, cuencos y platos, todo </a:t>
            </a:r>
            <a:r>
              <a:rPr lang="es-ES" sz="2100" dirty="0" smtClean="0"/>
              <a:t>de oro sólido y </a:t>
            </a:r>
            <a:r>
              <a:rPr lang="es-ES" sz="2100" dirty="0" smtClean="0"/>
              <a:t>muy </a:t>
            </a:r>
            <a:r>
              <a:rPr lang="es-ES" sz="2100" dirty="0" smtClean="0"/>
              <a:t>masivo. </a:t>
            </a:r>
            <a:r>
              <a:rPr lang="es-ES" sz="2100" dirty="0" smtClean="0"/>
              <a:t>Entregó más </a:t>
            </a:r>
            <a:r>
              <a:rPr lang="es-ES" sz="2100" dirty="0" smtClean="0"/>
              <a:t>adelante velos</a:t>
            </a:r>
            <a:r>
              <a:rPr lang="es-ES" sz="2100" dirty="0" smtClean="0"/>
              <a:t>, vestimentas de los </a:t>
            </a:r>
            <a:r>
              <a:rPr lang="es-ES" sz="2100" dirty="0" smtClean="0"/>
              <a:t>sumos sacerdotes</a:t>
            </a:r>
            <a:r>
              <a:rPr lang="es-ES" sz="2100" dirty="0" smtClean="0"/>
              <a:t>, incluyendo las piedras preciosas, y muchos otros artículos para el culto público y una masa de canela y </a:t>
            </a:r>
            <a:r>
              <a:rPr lang="es-ES" sz="2100" dirty="0" smtClean="0"/>
              <a:t>casia </a:t>
            </a:r>
            <a:r>
              <a:rPr lang="es-ES" sz="2100" dirty="0" smtClean="0"/>
              <a:t>y una multitud de otras especias, que se </a:t>
            </a:r>
            <a:r>
              <a:rPr lang="es-ES" sz="2100" dirty="0" smtClean="0"/>
              <a:t>mezclaban  </a:t>
            </a:r>
            <a:r>
              <a:rPr lang="es-ES" sz="2100" dirty="0" smtClean="0"/>
              <a:t>y se </a:t>
            </a:r>
            <a:r>
              <a:rPr lang="es-ES" sz="2100" dirty="0" smtClean="0"/>
              <a:t>quemaban </a:t>
            </a:r>
            <a:r>
              <a:rPr lang="es-ES" sz="2100" dirty="0" smtClean="0"/>
              <a:t>todos los días como incienso a Dios.</a:t>
            </a:r>
            <a:endParaRPr lang="es-ES" sz="21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Josefo concluye su descripción señalando que "Esos servicios </a:t>
            </a:r>
            <a:r>
              <a:rPr lang="es-ES" sz="2200" dirty="0" smtClean="0"/>
              <a:t>le procuraron a él </a:t>
            </a:r>
            <a:r>
              <a:rPr lang="es-ES" sz="2200" dirty="0" smtClean="0"/>
              <a:t>[Phineas], </a:t>
            </a:r>
            <a:r>
              <a:rPr lang="es-ES" sz="2200" dirty="0" smtClean="0"/>
              <a:t>siendo un </a:t>
            </a:r>
            <a:r>
              <a:rPr lang="es-ES" sz="2200" dirty="0" smtClean="0"/>
              <a:t>prisionero de guerra, el perdón concedido a los refugiados." </a:t>
            </a:r>
            <a:endParaRPr lang="es-ES" sz="2200" dirty="0" smtClean="0"/>
          </a:p>
          <a:p>
            <a:r>
              <a:rPr lang="es-ES" sz="2200" dirty="0" smtClean="0"/>
              <a:t>Josefo </a:t>
            </a:r>
            <a:r>
              <a:rPr lang="es-ES" sz="2200" dirty="0" smtClean="0"/>
              <a:t>describe también los trofeos del templo en su relato de la procesión triunfal </a:t>
            </a:r>
            <a:r>
              <a:rPr lang="es-ES" sz="2200" dirty="0" smtClean="0"/>
              <a:t>del </a:t>
            </a:r>
            <a:r>
              <a:rPr lang="es-ES" sz="2200" dirty="0" smtClean="0"/>
              <a:t>regreso de Tito a Roma de su exitosa campaña en Judea: </a:t>
            </a:r>
            <a:endParaRPr lang="es-ES" sz="2200" dirty="0" smtClean="0"/>
          </a:p>
          <a:p>
            <a:r>
              <a:rPr lang="es-ES" sz="2200" dirty="0" smtClean="0"/>
              <a:t>“El </a:t>
            </a:r>
            <a:r>
              <a:rPr lang="es-ES" sz="2200" dirty="0" smtClean="0"/>
              <a:t>botín, en general, </a:t>
            </a:r>
            <a:r>
              <a:rPr lang="es-ES" sz="2200" dirty="0" smtClean="0"/>
              <a:t>fue cargado en </a:t>
            </a:r>
            <a:r>
              <a:rPr lang="es-ES" sz="2200" dirty="0" smtClean="0"/>
              <a:t>montones promiscuos, pero </a:t>
            </a:r>
            <a:r>
              <a:rPr lang="es-ES" sz="2200" dirty="0" smtClean="0"/>
              <a:t>llamativos, </a:t>
            </a:r>
            <a:r>
              <a:rPr lang="es-ES" sz="2200" dirty="0" smtClean="0"/>
              <a:t>sobre todo, se </a:t>
            </a:r>
            <a:r>
              <a:rPr lang="es-ES" sz="2200" dirty="0" smtClean="0"/>
              <a:t>pusieron </a:t>
            </a:r>
            <a:r>
              <a:rPr lang="es-ES" sz="2200" dirty="0" smtClean="0"/>
              <a:t>los capturados en el Templo de Jerusalén. Estos consistían en una mesa de oro, muchos talentos en peso, y </a:t>
            </a:r>
            <a:r>
              <a:rPr lang="es-ES" sz="2200" dirty="0" smtClean="0"/>
              <a:t>una Menoráh, asimismo hecha </a:t>
            </a:r>
            <a:r>
              <a:rPr lang="es-ES" sz="2200" dirty="0" smtClean="0"/>
              <a:t>de oro ... Después de estos, y </a:t>
            </a:r>
            <a:r>
              <a:rPr lang="es-ES" sz="2200" dirty="0" smtClean="0"/>
              <a:t>lo último </a:t>
            </a:r>
            <a:r>
              <a:rPr lang="es-ES" sz="2200" dirty="0" smtClean="0"/>
              <a:t>de todo el botín, se </a:t>
            </a:r>
            <a:r>
              <a:rPr lang="es-ES" sz="2200" dirty="0" smtClean="0"/>
              <a:t>llevaron una </a:t>
            </a:r>
            <a:r>
              <a:rPr lang="es-ES" sz="2200" dirty="0" smtClean="0"/>
              <a:t>copia de la ley judía. </a:t>
            </a:r>
            <a:r>
              <a:rPr lang="es-ES" sz="2200" dirty="0" smtClean="0"/>
              <a:t>(Éxodo 25)</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Siguieron una gran fiesta llevando las imágenes de la victoria, hechas de marfil y oro</a:t>
            </a:r>
            <a:r>
              <a:rPr lang="es-ES" sz="2200" dirty="0" smtClean="0"/>
              <a:t>.</a:t>
            </a:r>
          </a:p>
          <a:p>
            <a:r>
              <a:rPr lang="es-ES" sz="2200" dirty="0" smtClean="0"/>
              <a:t>Detrás </a:t>
            </a:r>
            <a:r>
              <a:rPr lang="es-ES" sz="2200" dirty="0" smtClean="0"/>
              <a:t>de ellos </a:t>
            </a:r>
            <a:r>
              <a:rPr lang="es-ES" sz="2200" dirty="0" smtClean="0"/>
              <a:t>eran conducidos Vespasiano </a:t>
            </a:r>
            <a:r>
              <a:rPr lang="es-ES" sz="2200" dirty="0" smtClean="0"/>
              <a:t>[que inicialmente llevó a las fuerzas romanas antes de ser proclamado emperador en 69 CE], seguido por Tito [quien finalmente suprimió la rebelión], mientras que Domiciano [su hermano y futuro emperador] cabalgó junto a ellos, en </a:t>
            </a:r>
            <a:r>
              <a:rPr lang="es-ES" sz="2200" dirty="0" smtClean="0"/>
              <a:t>magnífica </a:t>
            </a:r>
            <a:r>
              <a:rPr lang="es-ES" sz="2200" dirty="0" smtClean="0"/>
              <a:t>ropa y montado en un caballo que era en sí mismo un espectáculo. </a:t>
            </a:r>
            <a:endParaRPr lang="es-ES" sz="2200" dirty="0" smtClean="0"/>
          </a:p>
          <a:p>
            <a:r>
              <a:rPr lang="es-ES" sz="2200" dirty="0" smtClean="0"/>
              <a:t>La </a:t>
            </a:r>
            <a:r>
              <a:rPr lang="es-ES" sz="2200" dirty="0" smtClean="0"/>
              <a:t>Menoráh </a:t>
            </a:r>
            <a:r>
              <a:rPr lang="es-ES" sz="2200" dirty="0" smtClean="0"/>
              <a:t>y la </a:t>
            </a:r>
            <a:r>
              <a:rPr lang="es-ES" sz="2200" dirty="0" smtClean="0"/>
              <a:t>Mesa se imprimieron en el 39 </a:t>
            </a:r>
            <a:r>
              <a:rPr lang="es-ES" sz="2200" dirty="0" err="1" smtClean="0"/>
              <a:t>aec</a:t>
            </a:r>
            <a:r>
              <a:rPr lang="es-ES" sz="2200" dirty="0" smtClean="0"/>
              <a:t> </a:t>
            </a:r>
            <a:r>
              <a:rPr lang="es-ES" sz="2200" dirty="0" smtClean="0"/>
              <a:t>en una moneda leptón de Matatías Antígono como una herramienta de propaganda evidente para alejar el usurpador </a:t>
            </a:r>
            <a:r>
              <a:rPr lang="es-ES" sz="2200" dirty="0" smtClean="0"/>
              <a:t>Herodes respaldado por los romanos.</a:t>
            </a:r>
          </a:p>
          <a:p>
            <a:endParaRPr lang="es-ES" sz="22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200" dirty="0" smtClean="0"/>
              <a:t>La yuxtaposición de la </a:t>
            </a:r>
            <a:r>
              <a:rPr lang="es-ES" sz="2200" dirty="0" smtClean="0"/>
              <a:t>Mesa </a:t>
            </a:r>
            <a:r>
              <a:rPr lang="es-ES" sz="2200" dirty="0" smtClean="0"/>
              <a:t>y la Menorá se encuentra también en un grafito en un fragmento de yeso descubierto en excavaciones en el Barrio Judío en Jerusalén que data de antes de la destrucción romana de la ciudad en el año </a:t>
            </a:r>
            <a:r>
              <a:rPr lang="es-ES" sz="2200" dirty="0" smtClean="0"/>
              <a:t>70.</a:t>
            </a:r>
          </a:p>
          <a:p>
            <a:r>
              <a:rPr lang="es-ES" sz="2200" dirty="0" smtClean="0"/>
              <a:t> </a:t>
            </a:r>
            <a:r>
              <a:rPr lang="es-ES" sz="2200" dirty="0" smtClean="0"/>
              <a:t>Josefo escribe que los trofeos del templo fueron exhibidos en Roma después de la procesión. </a:t>
            </a:r>
            <a:endParaRPr lang="es-ES" sz="2200" dirty="0" smtClean="0"/>
          </a:p>
          <a:p>
            <a:r>
              <a:rPr lang="es-ES" sz="2200" dirty="0" smtClean="0"/>
              <a:t>De </a:t>
            </a:r>
            <a:r>
              <a:rPr lang="es-ES" sz="2200" dirty="0" smtClean="0"/>
              <a:t>acuerdo con él, </a:t>
            </a:r>
            <a:r>
              <a:rPr lang="es-ES" sz="2200" dirty="0" smtClean="0"/>
              <a:t>se </a:t>
            </a:r>
            <a:r>
              <a:rPr lang="es-ES" sz="2200" dirty="0" smtClean="0"/>
              <a:t>exhibieron en el magnífico Templo de la Paz. Iniciado </a:t>
            </a:r>
            <a:r>
              <a:rPr lang="es-ES" sz="2200" dirty="0" smtClean="0"/>
              <a:t>en el </a:t>
            </a:r>
            <a:r>
              <a:rPr lang="es-ES" sz="2200" dirty="0" smtClean="0"/>
              <a:t>71 y </a:t>
            </a:r>
            <a:r>
              <a:rPr lang="es-ES" sz="2200" dirty="0" smtClean="0"/>
              <a:t>terminado </a:t>
            </a:r>
            <a:r>
              <a:rPr lang="es-ES" sz="2200" dirty="0" smtClean="0"/>
              <a:t>en </a:t>
            </a:r>
            <a:r>
              <a:rPr lang="es-ES" sz="2200" dirty="0" smtClean="0"/>
              <a:t>el 75 </a:t>
            </a:r>
            <a:r>
              <a:rPr lang="es-ES" sz="2200" dirty="0" smtClean="0"/>
              <a:t>CE, este templo fue construido por Vespasiano para conmemorar la derrota romana de Judea y más tarde fue </a:t>
            </a:r>
            <a:r>
              <a:rPr lang="es-ES" sz="2200" dirty="0" smtClean="0"/>
              <a:t>reconstruido </a:t>
            </a:r>
            <a:r>
              <a:rPr lang="es-ES" sz="2200" dirty="0" smtClean="0"/>
              <a:t>por Domiciano.</a:t>
            </a:r>
            <a:endParaRPr lang="es-ES" sz="22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000" dirty="0" smtClean="0"/>
              <a:t>Plinio el Viejo incluye el Templo de la Paz entre los </a:t>
            </a:r>
            <a:r>
              <a:rPr lang="es-ES" sz="2000" dirty="0" smtClean="0"/>
              <a:t>"</a:t>
            </a:r>
            <a:r>
              <a:rPr lang="es-ES" sz="2000" dirty="0" smtClean="0"/>
              <a:t>edificios </a:t>
            </a:r>
            <a:r>
              <a:rPr lang="es-ES" sz="2000" dirty="0" smtClean="0"/>
              <a:t>nobles“ de Roma, </a:t>
            </a:r>
            <a:r>
              <a:rPr lang="es-ES" sz="2000" dirty="0" smtClean="0"/>
              <a:t>y lo describió como uno de "los más bellos [edificios] </a:t>
            </a:r>
            <a:r>
              <a:rPr lang="es-ES" sz="2000" dirty="0" smtClean="0"/>
              <a:t>que el </a:t>
            </a:r>
            <a:r>
              <a:rPr lang="es-ES" sz="2000" dirty="0" smtClean="0"/>
              <a:t>mundo ha visto nunca". </a:t>
            </a:r>
            <a:endParaRPr lang="es-ES" sz="2000" dirty="0" smtClean="0"/>
          </a:p>
          <a:p>
            <a:r>
              <a:rPr lang="es-ES" sz="2000" dirty="0" smtClean="0"/>
              <a:t>Así es como Josefo lo describe:</a:t>
            </a:r>
          </a:p>
          <a:p>
            <a:r>
              <a:rPr lang="es-ES" sz="2000" dirty="0" smtClean="0"/>
              <a:t>“Las </a:t>
            </a:r>
            <a:r>
              <a:rPr lang="es-ES" sz="2000" dirty="0" smtClean="0"/>
              <a:t>ceremonias triunfales se concluyeron y el imperio de los romanos </a:t>
            </a:r>
            <a:r>
              <a:rPr lang="es-ES" sz="2000" dirty="0" smtClean="0"/>
              <a:t>establecido </a:t>
            </a:r>
            <a:r>
              <a:rPr lang="es-ES" sz="2000" dirty="0" smtClean="0"/>
              <a:t>en el fundamento más firme, Vespasiano </a:t>
            </a:r>
            <a:r>
              <a:rPr lang="es-ES" sz="2000" dirty="0" smtClean="0"/>
              <a:t>decidió </a:t>
            </a:r>
            <a:r>
              <a:rPr lang="es-ES" sz="2000" dirty="0" smtClean="0"/>
              <a:t>erigir un </a:t>
            </a:r>
            <a:r>
              <a:rPr lang="es-ES" sz="2000" dirty="0" smtClean="0"/>
              <a:t>Templo </a:t>
            </a:r>
            <a:r>
              <a:rPr lang="es-ES" sz="2000" dirty="0" smtClean="0"/>
              <a:t>de la Paz. </a:t>
            </a:r>
            <a:endParaRPr lang="es-ES" sz="2000" dirty="0" smtClean="0"/>
          </a:p>
          <a:p>
            <a:r>
              <a:rPr lang="es-ES" sz="2000" dirty="0" smtClean="0"/>
              <a:t>Esto </a:t>
            </a:r>
            <a:r>
              <a:rPr lang="es-ES" sz="2000" dirty="0" smtClean="0"/>
              <a:t>fue muy rápidamente completado y en un estilo superando toda concepción humana. Porque, además de contar con los recursos prodigiosos de la riqueza </a:t>
            </a:r>
            <a:r>
              <a:rPr lang="es-ES" sz="2000" dirty="0" smtClean="0"/>
              <a:t>de donde extraerla, </a:t>
            </a:r>
            <a:r>
              <a:rPr lang="es-ES" sz="2000" dirty="0" smtClean="0"/>
              <a:t>también </a:t>
            </a:r>
            <a:r>
              <a:rPr lang="es-ES" sz="2000" dirty="0" smtClean="0"/>
              <a:t>fue adornado </a:t>
            </a:r>
            <a:r>
              <a:rPr lang="es-ES" sz="2000" dirty="0" smtClean="0"/>
              <a:t>con obras maestras antiguas de pintura y escultura; de hecho, en ese santuario fueron acumulados y almacenados todos los objetos </a:t>
            </a:r>
            <a:r>
              <a:rPr lang="es-ES" sz="2000" dirty="0" smtClean="0"/>
              <a:t>a </a:t>
            </a:r>
            <a:r>
              <a:rPr lang="es-ES" sz="2000" dirty="0" smtClean="0"/>
              <a:t>la vista de </a:t>
            </a:r>
            <a:r>
              <a:rPr lang="es-ES" sz="2000" dirty="0" smtClean="0"/>
              <a:t>los </a:t>
            </a:r>
            <a:r>
              <a:rPr lang="es-ES" sz="2000" dirty="0" smtClean="0"/>
              <a:t>hombres </a:t>
            </a:r>
            <a:r>
              <a:rPr lang="es-ES" sz="2000" dirty="0" smtClean="0"/>
              <a:t>que vagaban por </a:t>
            </a:r>
            <a:r>
              <a:rPr lang="es-ES" sz="2000" dirty="0" smtClean="0"/>
              <a:t>todo el mundo, </a:t>
            </a:r>
            <a:r>
              <a:rPr lang="es-ES" sz="2000" dirty="0" smtClean="0"/>
              <a:t>ansiosos </a:t>
            </a:r>
            <a:r>
              <a:rPr lang="es-ES" sz="2000" dirty="0" smtClean="0"/>
              <a:t>por </a:t>
            </a:r>
            <a:r>
              <a:rPr lang="es-ES" sz="2000" dirty="0" smtClean="0"/>
              <a:t>verlos.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Judíos</a:t>
            </a:r>
            <a:r>
              <a:rPr lang="es-ES" sz="2400" dirty="0" smtClean="0"/>
              <a:t>, </a:t>
            </a:r>
            <a:r>
              <a:rPr lang="es-ES" sz="2400" dirty="0" smtClean="0"/>
              <a:t>naturales </a:t>
            </a:r>
            <a:r>
              <a:rPr lang="es-ES" sz="2400" dirty="0" smtClean="0"/>
              <a:t>de Roma y </a:t>
            </a:r>
            <a:r>
              <a:rPr lang="es-ES" sz="2400" dirty="0" smtClean="0"/>
              <a:t>visitantes</a:t>
            </a:r>
            <a:r>
              <a:rPr lang="es-ES" sz="2400" dirty="0" smtClean="0"/>
              <a:t>, sin duda </a:t>
            </a:r>
            <a:r>
              <a:rPr lang="es-ES" sz="2400" dirty="0" smtClean="0"/>
              <a:t>vinieron al </a:t>
            </a:r>
            <a:r>
              <a:rPr lang="es-ES" sz="2400" dirty="0" smtClean="0"/>
              <a:t>Templo de la Paz para ver los </a:t>
            </a:r>
            <a:r>
              <a:rPr lang="es-ES" sz="2400" dirty="0" smtClean="0"/>
              <a:t>elementos del Templo de los Judíos así como hasta </a:t>
            </a:r>
            <a:r>
              <a:rPr lang="es-ES" sz="2400" dirty="0" smtClean="0"/>
              <a:t>este día todavía acuden </a:t>
            </a:r>
            <a:r>
              <a:rPr lang="es-ES" sz="2400" dirty="0" smtClean="0"/>
              <a:t>al </a:t>
            </a:r>
            <a:r>
              <a:rPr lang="es-ES" sz="2400" dirty="0" smtClean="0"/>
              <a:t>Arco de Tito. </a:t>
            </a:r>
            <a:endParaRPr lang="es-ES" sz="2400" dirty="0" smtClean="0"/>
          </a:p>
          <a:p>
            <a:r>
              <a:rPr lang="es-ES" sz="2400" dirty="0" smtClean="0"/>
              <a:t>El </a:t>
            </a:r>
            <a:r>
              <a:rPr lang="es-ES" sz="2400" dirty="0" smtClean="0"/>
              <a:t>templo era un espacio parcialmente </a:t>
            </a:r>
            <a:r>
              <a:rPr lang="es-ES" sz="2400" dirty="0" smtClean="0"/>
              <a:t>público, así como la </a:t>
            </a:r>
            <a:r>
              <a:rPr lang="es-ES" sz="2400" dirty="0" smtClean="0"/>
              <a:t>Casa Blanca está en los Estados Unidos. </a:t>
            </a:r>
            <a:endParaRPr lang="es-ES" sz="2400" dirty="0" smtClean="0"/>
          </a:p>
          <a:p>
            <a:r>
              <a:rPr lang="es-ES" sz="2400" dirty="0" smtClean="0"/>
              <a:t>Por </a:t>
            </a:r>
            <a:r>
              <a:rPr lang="es-ES" sz="2400" dirty="0" smtClean="0"/>
              <a:t>lo tanto parece que los vasos sagrados fueron depositados y </a:t>
            </a:r>
            <a:r>
              <a:rPr lang="es-ES" sz="2400" dirty="0" smtClean="0"/>
              <a:t>a la  </a:t>
            </a:r>
            <a:r>
              <a:rPr lang="es-ES" sz="2400" dirty="0" smtClean="0"/>
              <a:t>vista dentro de palacio de Vespasiano durante el último siglo</a:t>
            </a:r>
            <a:r>
              <a:rPr lang="es-ES" sz="2400" dirty="0" smtClean="0"/>
              <a:t>.</a:t>
            </a:r>
          </a:p>
          <a:p>
            <a:r>
              <a:rPr lang="es-ES" sz="2400" dirty="0" smtClean="0"/>
              <a:t>Las tradiciones de los primeros rabinos (</a:t>
            </a:r>
            <a:r>
              <a:rPr lang="es-ES" sz="2400" dirty="0" smtClean="0"/>
              <a:t>los Tanaim </a:t>
            </a:r>
            <a:r>
              <a:rPr lang="es-ES" sz="2400" dirty="0" smtClean="0"/>
              <a:t>[siglo II EC]), </a:t>
            </a:r>
            <a:r>
              <a:rPr lang="es-ES" sz="2400" dirty="0" smtClean="0"/>
              <a:t>conservan </a:t>
            </a:r>
            <a:r>
              <a:rPr lang="es-ES" sz="2400" dirty="0" smtClean="0"/>
              <a:t>varios relatos de avistamientos de los vasos sagrados en Roma. </a:t>
            </a:r>
            <a:endParaRPr lang="es-ES" sz="2400" dirty="0"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Por </a:t>
            </a:r>
            <a:r>
              <a:rPr lang="es-ES" sz="2400" dirty="0" smtClean="0"/>
              <a:t>ejemplo, </a:t>
            </a:r>
            <a:r>
              <a:rPr lang="es-ES" sz="2400" dirty="0" smtClean="0"/>
              <a:t>el estudiante del </a:t>
            </a:r>
            <a:r>
              <a:rPr lang="es-ES" sz="2400" dirty="0" smtClean="0"/>
              <a:t>Rabí </a:t>
            </a:r>
            <a:r>
              <a:rPr lang="es-ES" sz="2400" dirty="0" err="1" smtClean="0"/>
              <a:t>Akiva</a:t>
            </a:r>
            <a:r>
              <a:rPr lang="es-ES" sz="2400" dirty="0" smtClean="0"/>
              <a:t>, el rabino </a:t>
            </a:r>
            <a:r>
              <a:rPr lang="es-ES" sz="2400" dirty="0" smtClean="0"/>
              <a:t>Eleazar</a:t>
            </a:r>
            <a:r>
              <a:rPr lang="es-ES" sz="2400" dirty="0" smtClean="0"/>
              <a:t> </a:t>
            </a:r>
            <a:r>
              <a:rPr lang="es-ES" sz="2400" dirty="0" smtClean="0"/>
              <a:t>de la mitad del </a:t>
            </a:r>
            <a:r>
              <a:rPr lang="es-ES" sz="2400" dirty="0" smtClean="0"/>
              <a:t>segundo </a:t>
            </a:r>
            <a:r>
              <a:rPr lang="es-ES" sz="2400" dirty="0" smtClean="0"/>
              <a:t>siglo, afirma </a:t>
            </a:r>
            <a:r>
              <a:rPr lang="es-ES" sz="2400" dirty="0" smtClean="0"/>
              <a:t>haber visto el </a:t>
            </a:r>
            <a:r>
              <a:rPr lang="es-ES" sz="2400" dirty="0" smtClean="0"/>
              <a:t>parojet</a:t>
            </a:r>
            <a:r>
              <a:rPr lang="es-ES" sz="2400" dirty="0" smtClean="0"/>
              <a:t>, o el velo que cubre el Arca de la </a:t>
            </a:r>
            <a:r>
              <a:rPr lang="es-ES" sz="2400" dirty="0" smtClean="0"/>
              <a:t>Alianza: </a:t>
            </a:r>
          </a:p>
          <a:p>
            <a:r>
              <a:rPr lang="es-ES" sz="2400" dirty="0" smtClean="0"/>
              <a:t>“el </a:t>
            </a:r>
            <a:r>
              <a:rPr lang="es-ES" sz="2400" dirty="0" smtClean="0"/>
              <a:t>Rabino </a:t>
            </a:r>
            <a:r>
              <a:rPr lang="es-ES" sz="2400" dirty="0" smtClean="0"/>
              <a:t>Eleazar hijo </a:t>
            </a:r>
            <a:r>
              <a:rPr lang="es-ES" sz="2400" dirty="0" smtClean="0"/>
              <a:t>del rabino José dijo: "Lo vi </a:t>
            </a:r>
            <a:r>
              <a:rPr lang="es-ES" sz="2400" dirty="0" smtClean="0"/>
              <a:t>[el parojet</a:t>
            </a:r>
            <a:r>
              <a:rPr lang="es-ES" sz="2400" dirty="0" smtClean="0"/>
              <a:t>] en Roma y había gotas de sangre en él. Y me dijeron: </a:t>
            </a:r>
            <a:r>
              <a:rPr lang="es-ES" sz="2400" dirty="0" smtClean="0"/>
              <a:t>'Estas </a:t>
            </a:r>
            <a:r>
              <a:rPr lang="es-ES" sz="2400" dirty="0" smtClean="0"/>
              <a:t>son </a:t>
            </a:r>
            <a:r>
              <a:rPr lang="es-ES" sz="2400" dirty="0" smtClean="0"/>
              <a:t>las </a:t>
            </a:r>
            <a:r>
              <a:rPr lang="es-ES" sz="2400" dirty="0" smtClean="0"/>
              <a:t>gotas de sangre del Día de la Expiación.' "</a:t>
            </a:r>
            <a:r>
              <a:rPr lang="es-ES" sz="2400" dirty="0" err="1" smtClean="0"/>
              <a:t>Tosefta</a:t>
            </a:r>
            <a:r>
              <a:rPr lang="es-ES" sz="2400" dirty="0" smtClean="0"/>
              <a:t> </a:t>
            </a:r>
            <a:r>
              <a:rPr lang="es-ES" sz="2400" dirty="0" err="1" smtClean="0"/>
              <a:t>Kippurim</a:t>
            </a:r>
            <a:r>
              <a:rPr lang="es-ES" sz="2400" dirty="0" smtClean="0"/>
              <a:t>, ed. S. Lieberman, </a:t>
            </a:r>
            <a:r>
              <a:rPr lang="es-ES" sz="2400" dirty="0" smtClean="0"/>
              <a:t>2:16</a:t>
            </a:r>
          </a:p>
          <a:p>
            <a:r>
              <a:rPr lang="es-ES" sz="2400" dirty="0" smtClean="0"/>
              <a:t>La frase enigmática de esta cita de conclusión parece sugerir que muchos habían visto el velo y que había una especie de tradición local al respecto. </a:t>
            </a:r>
            <a:endParaRPr lang="es-ES" sz="24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Uno casi </a:t>
            </a:r>
            <a:r>
              <a:rPr lang="es-ES" sz="2400" dirty="0" smtClean="0"/>
              <a:t>se puede imaginar </a:t>
            </a:r>
            <a:r>
              <a:rPr lang="es-ES" sz="2400" dirty="0" smtClean="0"/>
              <a:t>al </a:t>
            </a:r>
            <a:r>
              <a:rPr lang="es-ES" sz="2400" dirty="0" smtClean="0"/>
              <a:t>rabino Eleazar </a:t>
            </a:r>
            <a:r>
              <a:rPr lang="es-ES" sz="2400" dirty="0" smtClean="0"/>
              <a:t>yendo </a:t>
            </a:r>
            <a:r>
              <a:rPr lang="es-ES" sz="2400" dirty="0" smtClean="0"/>
              <a:t>a ver el </a:t>
            </a:r>
            <a:r>
              <a:rPr lang="es-ES" sz="2400" dirty="0" smtClean="0"/>
              <a:t>parojet </a:t>
            </a:r>
            <a:r>
              <a:rPr lang="es-ES" sz="2400" dirty="0" smtClean="0"/>
              <a:t>y </a:t>
            </a:r>
            <a:r>
              <a:rPr lang="es-ES" sz="2400" dirty="0" smtClean="0"/>
              <a:t>discutiendo sobre las manchas de sangre </a:t>
            </a:r>
            <a:r>
              <a:rPr lang="es-ES" sz="2400" dirty="0" smtClean="0"/>
              <a:t>con </a:t>
            </a:r>
            <a:r>
              <a:rPr lang="es-ES" sz="2400" dirty="0" smtClean="0"/>
              <a:t>Judíos </a:t>
            </a:r>
            <a:r>
              <a:rPr lang="es-ES" sz="2400" dirty="0" smtClean="0"/>
              <a:t>locales. </a:t>
            </a:r>
            <a:endParaRPr lang="es-ES" sz="2400" dirty="0" smtClean="0"/>
          </a:p>
          <a:p>
            <a:r>
              <a:rPr lang="es-ES" sz="2400" dirty="0" smtClean="0"/>
              <a:t>En </a:t>
            </a:r>
            <a:r>
              <a:rPr lang="es-ES" sz="2400" dirty="0" smtClean="0"/>
              <a:t>otra tradición, se dice que este mismo rabino </a:t>
            </a:r>
            <a:r>
              <a:rPr lang="es-ES" sz="2400" dirty="0" smtClean="0"/>
              <a:t>había </a:t>
            </a:r>
            <a:r>
              <a:rPr lang="es-ES" sz="2400" dirty="0" smtClean="0"/>
              <a:t>visto la coraza sacerdotal </a:t>
            </a:r>
            <a:r>
              <a:rPr lang="es-ES" sz="2400" dirty="0" smtClean="0"/>
              <a:t>–el Pectoral- “Joshen”-usado </a:t>
            </a:r>
            <a:r>
              <a:rPr lang="es-ES" sz="2400" dirty="0" smtClean="0"/>
              <a:t>en el Templo: lo vi </a:t>
            </a:r>
            <a:r>
              <a:rPr lang="es-ES" sz="2400" dirty="0" smtClean="0"/>
              <a:t>[el Pectoral sacerdotal </a:t>
            </a:r>
            <a:r>
              <a:rPr lang="es-ES" sz="2400" dirty="0" smtClean="0"/>
              <a:t>de oro] en Roma, y ​​el </a:t>
            </a:r>
            <a:r>
              <a:rPr lang="es-ES" sz="2400" dirty="0" smtClean="0"/>
              <a:t>Nombre estaba escrito </a:t>
            </a:r>
            <a:r>
              <a:rPr lang="es-ES" sz="2400" dirty="0" smtClean="0"/>
              <a:t>en él en una sola línea, 'Santo al </a:t>
            </a:r>
            <a:r>
              <a:rPr lang="es-ES" sz="2400" dirty="0" smtClean="0"/>
              <a:t>Señor’ - </a:t>
            </a:r>
          </a:p>
        </p:txBody>
      </p:sp>
      <p:pic>
        <p:nvPicPr>
          <p:cNvPr id="5122" name="Picture 2"/>
          <p:cNvPicPr>
            <a:picLocks noChangeAspect="1" noChangeArrowheads="1"/>
          </p:cNvPicPr>
          <p:nvPr/>
        </p:nvPicPr>
        <p:blipFill>
          <a:blip r:embed="rId4" cstate="print"/>
          <a:srcRect/>
          <a:stretch>
            <a:fillRect/>
          </a:stretch>
        </p:blipFill>
        <p:spPr bwMode="auto">
          <a:xfrm>
            <a:off x="3429000" y="4572000"/>
            <a:ext cx="2095500" cy="15716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Otro estudiante de Rabí </a:t>
            </a:r>
            <a:r>
              <a:rPr lang="es-ES" sz="2400" dirty="0" smtClean="0"/>
              <a:t>Akivá, </a:t>
            </a:r>
            <a:r>
              <a:rPr lang="es-ES" sz="2400" dirty="0" smtClean="0"/>
              <a:t>Rabí Shimón, vio la propia </a:t>
            </a:r>
            <a:r>
              <a:rPr lang="es-ES" sz="2400" dirty="0" smtClean="0"/>
              <a:t>Menoráh:</a:t>
            </a:r>
            <a:endParaRPr lang="es-ES" sz="2400" dirty="0" smtClean="0"/>
          </a:p>
          <a:p>
            <a:r>
              <a:rPr lang="es-ES" sz="2400" dirty="0" smtClean="0"/>
              <a:t>Rabino Simeón dijo: "Cuando fui a Roma, allí vi la Menorá".</a:t>
            </a:r>
          </a:p>
          <a:p>
            <a:r>
              <a:rPr lang="es-ES" sz="2400" dirty="0" err="1" smtClean="0"/>
              <a:t>Sifré</a:t>
            </a:r>
            <a:r>
              <a:rPr lang="es-ES" sz="2400" dirty="0" smtClean="0"/>
              <a:t> </a:t>
            </a:r>
            <a:r>
              <a:rPr lang="es-ES" sz="2400" dirty="0" smtClean="0"/>
              <a:t>Zutta, </a:t>
            </a:r>
            <a:r>
              <a:rPr lang="es-ES" sz="2400" dirty="0" smtClean="0"/>
              <a:t>Be-</a:t>
            </a:r>
            <a:r>
              <a:rPr lang="es-ES" sz="2400" dirty="0" err="1" smtClean="0"/>
              <a:t>ha'aloteja</a:t>
            </a:r>
            <a:r>
              <a:rPr lang="es-ES" sz="2400" dirty="0" smtClean="0"/>
              <a:t> </a:t>
            </a:r>
            <a:r>
              <a:rPr lang="es-ES" sz="2400" dirty="0" smtClean="0"/>
              <a:t>a Números 8: </a:t>
            </a:r>
            <a:r>
              <a:rPr lang="es-ES" sz="2400" dirty="0" smtClean="0"/>
              <a:t>2</a:t>
            </a:r>
          </a:p>
          <a:p>
            <a:r>
              <a:rPr lang="es-ES" sz="2400" dirty="0" smtClean="0"/>
              <a:t>Una colección rabínica del período bizantino, </a:t>
            </a:r>
            <a:r>
              <a:rPr lang="es-ES" sz="2400" dirty="0" smtClean="0"/>
              <a:t>Avot </a:t>
            </a:r>
            <a:r>
              <a:rPr lang="es-ES" sz="2400" dirty="0" smtClean="0"/>
              <a:t>de-Rabí Natán </a:t>
            </a:r>
            <a:r>
              <a:rPr lang="es-ES" sz="2400" dirty="0" smtClean="0"/>
              <a:t>(ed. Schechter, la versión A, cap. 41) señala que los artefactos del templo habían sido llevados a Roma y fueron "escondidos". </a:t>
            </a:r>
            <a:endParaRPr lang="es-ES" sz="2400" dirty="0" smtClean="0"/>
          </a:p>
          <a:p>
            <a:r>
              <a:rPr lang="es-ES" sz="2400" dirty="0" smtClean="0"/>
              <a:t>Los </a:t>
            </a:r>
            <a:r>
              <a:rPr lang="es-ES" sz="2400" dirty="0" smtClean="0"/>
              <a:t>objetos incluyen "la mesa </a:t>
            </a:r>
            <a:r>
              <a:rPr lang="es-ES" sz="2400" dirty="0" smtClean="0"/>
              <a:t>[Panes], la Menoráh, </a:t>
            </a:r>
            <a:r>
              <a:rPr lang="es-ES" sz="2400" dirty="0" smtClean="0"/>
              <a:t>el velo del Arca y las vestiduras del sacerdote ungido ". </a:t>
            </a:r>
            <a:endParaRPr lang="es-ES" sz="24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En </a:t>
            </a:r>
            <a:r>
              <a:rPr lang="es-ES" sz="2400" dirty="0" smtClean="0"/>
              <a:t>la segunda mitad del siglo 12 un </a:t>
            </a:r>
            <a:r>
              <a:rPr lang="es-ES" sz="2400" dirty="0" smtClean="0"/>
              <a:t>Judío </a:t>
            </a:r>
            <a:r>
              <a:rPr lang="es-ES" sz="2400" dirty="0" smtClean="0"/>
              <a:t>español conocido como Benjamín de Tudela </a:t>
            </a:r>
            <a:r>
              <a:rPr lang="es-ES" sz="2400" dirty="0" smtClean="0"/>
              <a:t>había hecho </a:t>
            </a:r>
            <a:r>
              <a:rPr lang="es-ES" sz="2400" dirty="0" smtClean="0"/>
              <a:t>un recorrido por el mundo entonces conocido (se fue hacia el este hasta la Mesopotamia) y </a:t>
            </a:r>
            <a:r>
              <a:rPr lang="es-ES" sz="2400" dirty="0" smtClean="0"/>
              <a:t>había mantenido </a:t>
            </a:r>
            <a:r>
              <a:rPr lang="es-ES" sz="2400" dirty="0" smtClean="0"/>
              <a:t>un diario de viaje en el que afirma haber visto una iglesia con dos columnas del Templo de Salomón en Roma. </a:t>
            </a:r>
            <a:endParaRPr lang="es-ES" sz="2400" dirty="0" smtClean="0"/>
          </a:p>
          <a:p>
            <a:r>
              <a:rPr lang="es-ES" sz="2400" dirty="0" smtClean="0"/>
              <a:t>A él le fue contado </a:t>
            </a:r>
            <a:r>
              <a:rPr lang="es-ES" sz="2400" dirty="0" smtClean="0"/>
              <a:t>por </a:t>
            </a:r>
            <a:r>
              <a:rPr lang="es-ES" sz="2400" dirty="0" smtClean="0"/>
              <a:t>Judíos </a:t>
            </a:r>
            <a:r>
              <a:rPr lang="es-ES" sz="2400" dirty="0" smtClean="0"/>
              <a:t>de Roma que los vasos del </a:t>
            </a:r>
            <a:r>
              <a:rPr lang="es-ES" sz="2400" dirty="0" smtClean="0"/>
              <a:t>Templo </a:t>
            </a:r>
            <a:r>
              <a:rPr lang="es-ES" sz="2400" dirty="0" smtClean="0"/>
              <a:t>que había sido </a:t>
            </a:r>
            <a:r>
              <a:rPr lang="es-ES" sz="2400" dirty="0" smtClean="0"/>
              <a:t>traídos </a:t>
            </a:r>
            <a:r>
              <a:rPr lang="es-ES" sz="2400" dirty="0" smtClean="0"/>
              <a:t>a Roma fueron escondidos en una cueva en la iglesia: </a:t>
            </a:r>
            <a:endParaRPr lang="es-ES" sz="2400" dirty="0" smtClean="0"/>
          </a:p>
          <a:p>
            <a:r>
              <a:rPr lang="es-ES" sz="2400" dirty="0" smtClean="0"/>
              <a:t>“En </a:t>
            </a:r>
            <a:r>
              <a:rPr lang="es-ES" sz="2400" dirty="0" smtClean="0"/>
              <a:t>la iglesia de San Juan, en Letrán, hay dos columnas de cobre que estaban en el templo, la obra del rey Salomón, la paz sea con él. </a:t>
            </a:r>
            <a:endParaRPr lang="es-ES" sz="24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endParaRPr lang="es-ES" sz="2400" dirty="0" smtClean="0"/>
          </a:p>
        </p:txBody>
      </p:sp>
      <p:pic>
        <p:nvPicPr>
          <p:cNvPr id="6146" name="Picture 2"/>
          <p:cNvPicPr>
            <a:picLocks noChangeAspect="1" noChangeArrowheads="1"/>
          </p:cNvPicPr>
          <p:nvPr/>
        </p:nvPicPr>
        <p:blipFill>
          <a:blip r:embed="rId4" cstate="print"/>
          <a:srcRect/>
          <a:stretch>
            <a:fillRect/>
          </a:stretch>
        </p:blipFill>
        <p:spPr bwMode="auto">
          <a:xfrm>
            <a:off x="681038" y="509588"/>
            <a:ext cx="7781925" cy="58388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endParaRPr lang="es-ES" sz="2400" dirty="0" smtClean="0"/>
          </a:p>
        </p:txBody>
      </p:sp>
      <p:pic>
        <p:nvPicPr>
          <p:cNvPr id="7170" name="Picture 2"/>
          <p:cNvPicPr>
            <a:picLocks noChangeAspect="1" noChangeArrowheads="1"/>
          </p:cNvPicPr>
          <p:nvPr/>
        </p:nvPicPr>
        <p:blipFill>
          <a:blip r:embed="rId4" cstate="print"/>
          <a:srcRect/>
          <a:stretch>
            <a:fillRect/>
          </a:stretch>
        </p:blipFill>
        <p:spPr bwMode="auto">
          <a:xfrm>
            <a:off x="2895600" y="1447800"/>
            <a:ext cx="3552825" cy="4762500"/>
          </a:xfrm>
          <a:prstGeom prst="rect">
            <a:avLst/>
          </a:prstGeom>
          <a:noFill/>
          <a:ln w="9525">
            <a:noFill/>
            <a:miter lim="800000"/>
            <a:headEnd/>
            <a:tailEnd/>
          </a:ln>
          <a:effectLst/>
        </p:spPr>
      </p:pic>
      <p:sp>
        <p:nvSpPr>
          <p:cNvPr id="8" name="7 CuadroTexto"/>
          <p:cNvSpPr txBox="1"/>
          <p:nvPr/>
        </p:nvSpPr>
        <p:spPr>
          <a:xfrm>
            <a:off x="2819400" y="6324600"/>
            <a:ext cx="4191000" cy="369332"/>
          </a:xfrm>
          <a:prstGeom prst="rect">
            <a:avLst/>
          </a:prstGeom>
          <a:noFill/>
        </p:spPr>
        <p:txBody>
          <a:bodyPr wrap="square" rtlCol="0">
            <a:spAutoFit/>
          </a:bodyPr>
          <a:lstStyle/>
          <a:p>
            <a:r>
              <a:rPr lang="es-CO" dirty="0" smtClean="0"/>
              <a:t>Iglesia San Juan de Letrán, Roma</a:t>
            </a:r>
            <a:endParaRPr lang="es-CO"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Sobre </a:t>
            </a:r>
            <a:r>
              <a:rPr lang="es-ES" sz="2400" dirty="0" smtClean="0"/>
              <a:t>cada columna </a:t>
            </a:r>
            <a:r>
              <a:rPr lang="es-ES" sz="2400" dirty="0" smtClean="0"/>
              <a:t>esta inscrito "Salomón hijo de </a:t>
            </a:r>
            <a:r>
              <a:rPr lang="es-ES" sz="2400" dirty="0" smtClean="0"/>
              <a:t>David." </a:t>
            </a:r>
            <a:endParaRPr lang="es-ES" sz="2400" dirty="0" smtClean="0"/>
          </a:p>
          <a:p>
            <a:r>
              <a:rPr lang="es-ES" sz="2400" dirty="0" smtClean="0"/>
              <a:t>Los Judíos </a:t>
            </a:r>
            <a:r>
              <a:rPr lang="es-ES" sz="2400" dirty="0" smtClean="0"/>
              <a:t>de Roma </a:t>
            </a:r>
            <a:r>
              <a:rPr lang="es-ES" sz="2400" dirty="0" smtClean="0"/>
              <a:t>dijeron </a:t>
            </a:r>
            <a:r>
              <a:rPr lang="es-ES" sz="2400" dirty="0" smtClean="0"/>
              <a:t>que cada año en el Nueve de Av [la fecha tradicional en el que tanto el Primer y Segundo Templos fueron destruidos, primero por los babilonios y luego por los romanos] </a:t>
            </a:r>
            <a:r>
              <a:rPr lang="es-ES" sz="2400" dirty="0" smtClean="0"/>
              <a:t>ellos </a:t>
            </a:r>
            <a:r>
              <a:rPr lang="es-ES" sz="2400" dirty="0" smtClean="0"/>
              <a:t>encontraron </a:t>
            </a:r>
            <a:r>
              <a:rPr lang="es-ES" sz="2400" dirty="0" smtClean="0"/>
              <a:t>humedad </a:t>
            </a:r>
            <a:r>
              <a:rPr lang="es-ES" sz="2400" dirty="0" smtClean="0"/>
              <a:t>corriendo </a:t>
            </a:r>
            <a:r>
              <a:rPr lang="es-ES" sz="2400" dirty="0" smtClean="0"/>
              <a:t>bajo ellas </a:t>
            </a:r>
            <a:r>
              <a:rPr lang="es-ES" sz="2400" dirty="0" smtClean="0"/>
              <a:t>como agua. También es la cueva donde Tito, hijo de Vespasiano escondió los vasos del templo que él trajo de Jerusalén</a:t>
            </a:r>
            <a:r>
              <a:rPr lang="es-ES" sz="2400" dirty="0" smtClean="0"/>
              <a:t>.”</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Sin </a:t>
            </a:r>
            <a:r>
              <a:rPr lang="es-ES" sz="2400" dirty="0" smtClean="0"/>
              <a:t>nada más, esto sugiere que los </a:t>
            </a:r>
            <a:r>
              <a:rPr lang="es-ES" sz="2400" dirty="0" smtClean="0"/>
              <a:t>Judíos medievales romanos </a:t>
            </a:r>
            <a:r>
              <a:rPr lang="es-ES" sz="2400" dirty="0" smtClean="0"/>
              <a:t>tenían una tradición que los vasos del templo estaban en Roma. </a:t>
            </a:r>
            <a:endParaRPr lang="es-ES" sz="2400" dirty="0" smtClean="0"/>
          </a:p>
          <a:p>
            <a:r>
              <a:rPr lang="es-ES" sz="2400" dirty="0" smtClean="0"/>
              <a:t>Un </a:t>
            </a:r>
            <a:r>
              <a:rPr lang="es-ES" sz="2400" dirty="0" smtClean="0"/>
              <a:t>siglo más tarde, los cristianos hicieron la misma afirmación. Un mosaico en el ábside de la iglesia de San Juan de Letrán, a partir de 1291, </a:t>
            </a:r>
            <a:r>
              <a:rPr lang="es-ES" sz="2400" dirty="0" smtClean="0"/>
              <a:t>contiene </a:t>
            </a:r>
            <a:r>
              <a:rPr lang="es-ES" sz="2400" dirty="0" smtClean="0"/>
              <a:t>una inscripción que proclama la presencia no sólo del Arca de la Alianza, sino de la Menorá y </a:t>
            </a:r>
            <a:r>
              <a:rPr lang="es-ES" sz="2400" dirty="0" smtClean="0"/>
              <a:t>las columnas</a:t>
            </a:r>
            <a:r>
              <a:rPr lang="es-ES" sz="2400" dirty="0" smtClean="0"/>
              <a:t>: </a:t>
            </a:r>
            <a:endParaRPr lang="es-ES" sz="2400" dirty="0" smtClean="0"/>
          </a:p>
          <a:p>
            <a:r>
              <a:rPr lang="es-ES" sz="2400" dirty="0" smtClean="0"/>
              <a:t>"</a:t>
            </a:r>
            <a:r>
              <a:rPr lang="es-ES" sz="2400" dirty="0" smtClean="0"/>
              <a:t>Tito y Vespasiano tenían esta arca y el candelabro y ... las cuatro columnas aquí presentes </a:t>
            </a:r>
            <a:r>
              <a:rPr lang="es-ES" sz="2400" dirty="0" smtClean="0"/>
              <a:t>que tomaron </a:t>
            </a:r>
            <a:r>
              <a:rPr lang="es-ES" sz="2400" dirty="0" smtClean="0"/>
              <a:t>de los </a:t>
            </a:r>
            <a:r>
              <a:rPr lang="es-ES" sz="2400" dirty="0" smtClean="0"/>
              <a:t>Judíos </a:t>
            </a:r>
            <a:r>
              <a:rPr lang="es-ES" sz="2400" dirty="0" smtClean="0"/>
              <a:t>en Jerusalén y llevados a Roma</a:t>
            </a:r>
            <a:r>
              <a:rPr lang="es-ES" sz="2400" dirty="0" smtClean="0"/>
              <a:t>.“</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z="3600" dirty="0" smtClean="0">
                <a:latin typeface="Calibri" pitchFamily="34" charset="0"/>
              </a:rPr>
              <a:t>Celebración de </a:t>
            </a:r>
            <a:r>
              <a:rPr lang="es-CO" sz="3600" dirty="0" err="1" smtClean="0">
                <a:latin typeface="Calibri" pitchFamily="34" charset="0"/>
              </a:rPr>
              <a:t>Hanuka</a:t>
            </a:r>
            <a:r>
              <a:rPr lang="es-CO" sz="3600" dirty="0" smtClean="0">
                <a:latin typeface="Calibri" pitchFamily="34" charset="0"/>
              </a:rPr>
              <a:t> - </a:t>
            </a:r>
            <a:r>
              <a:rPr lang="he-IL" sz="3600" dirty="0" smtClean="0">
                <a:latin typeface="Calibri" pitchFamily="34" charset="0"/>
              </a:rPr>
              <a:t>חנוכה חגיגה</a:t>
            </a:r>
            <a:endParaRPr sz="3600" dirty="0" smtClean="0">
              <a:latin typeface="Calibri" pitchFamily="34" charset="0"/>
            </a:endParaRPr>
          </a:p>
        </p:txBody>
      </p:sp>
      <p:sp>
        <p:nvSpPr>
          <p:cNvPr id="3076"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3077" name="Content Placeholder 2"/>
          <p:cNvSpPr txBox="1">
            <a:spLocks noGrp="1"/>
          </p:cNvSpPr>
          <p:nvPr>
            <p:ph idx="1"/>
          </p:nvPr>
        </p:nvSpPr>
        <p:spPr>
          <a:xfrm>
            <a:off x="457200" y="1600200"/>
            <a:ext cx="7620000" cy="4572000"/>
          </a:xfrm>
        </p:spPr>
        <p:txBody>
          <a:bodyPr/>
          <a:lstStyle/>
          <a:p>
            <a:r>
              <a:rPr lang="es-ES" sz="2400" dirty="0" smtClean="0"/>
              <a:t>A </a:t>
            </a:r>
            <a:r>
              <a:rPr lang="es-ES" sz="2400" dirty="0" smtClean="0"/>
              <a:t>finales del siglo </a:t>
            </a:r>
            <a:r>
              <a:rPr lang="es-ES" sz="2400" dirty="0" smtClean="0"/>
              <a:t>13, la iglesia de Letrán afirmaba </a:t>
            </a:r>
            <a:r>
              <a:rPr lang="es-ES" sz="2400" dirty="0" smtClean="0"/>
              <a:t>tener el botín </a:t>
            </a:r>
            <a:r>
              <a:rPr lang="es-ES" sz="2400" dirty="0" smtClean="0"/>
              <a:t>del Templo </a:t>
            </a:r>
            <a:r>
              <a:rPr lang="es-ES" sz="2400" dirty="0" smtClean="0"/>
              <a:t>del </a:t>
            </a:r>
            <a:r>
              <a:rPr lang="es-ES" sz="2400" dirty="0" smtClean="0"/>
              <a:t>Templo Salomónico</a:t>
            </a:r>
            <a:r>
              <a:rPr lang="es-ES" sz="2400" dirty="0" smtClean="0"/>
              <a:t>, </a:t>
            </a:r>
            <a:r>
              <a:rPr lang="es-ES" sz="2400" dirty="0" smtClean="0"/>
              <a:t>tomado </a:t>
            </a:r>
            <a:r>
              <a:rPr lang="es-ES" sz="2400" dirty="0" smtClean="0"/>
              <a:t>anacrónicamente </a:t>
            </a:r>
            <a:r>
              <a:rPr lang="es-ES" sz="2400" dirty="0" smtClean="0"/>
              <a:t>por "Tito </a:t>
            </a:r>
            <a:r>
              <a:rPr lang="es-ES" sz="2400" dirty="0" smtClean="0"/>
              <a:t>y </a:t>
            </a:r>
            <a:r>
              <a:rPr lang="es-ES" sz="2400" dirty="0" smtClean="0"/>
              <a:t>Vespasiano“ y en exhibición (o </a:t>
            </a:r>
            <a:r>
              <a:rPr lang="es-ES" sz="2400" dirty="0" smtClean="0"/>
              <a:t>en un relicario). Aunque ni los cristianos ni los </a:t>
            </a:r>
            <a:r>
              <a:rPr lang="es-ES" sz="2400" dirty="0" smtClean="0"/>
              <a:t>Judíos </a:t>
            </a:r>
            <a:r>
              <a:rPr lang="es-ES" sz="2400" dirty="0" smtClean="0"/>
              <a:t>en realidad </a:t>
            </a:r>
            <a:r>
              <a:rPr lang="es-ES" sz="2400" dirty="0" smtClean="0"/>
              <a:t>pudieron ver </a:t>
            </a:r>
            <a:r>
              <a:rPr lang="es-ES" sz="2400" dirty="0" smtClean="0"/>
              <a:t>la Menorá, su presencia fue intensa.</a:t>
            </a:r>
          </a:p>
          <a:p>
            <a:r>
              <a:rPr lang="es-ES" sz="2400" dirty="0" smtClean="0"/>
              <a:t>Mientras los  Judíos </a:t>
            </a:r>
            <a:r>
              <a:rPr lang="es-ES" sz="2400" dirty="0" smtClean="0"/>
              <a:t>creen que la Menorá algún día será </a:t>
            </a:r>
            <a:r>
              <a:rPr lang="es-ES" sz="2400" dirty="0" smtClean="0"/>
              <a:t>devuelta </a:t>
            </a:r>
            <a:r>
              <a:rPr lang="es-ES" sz="2400" dirty="0" smtClean="0"/>
              <a:t>a Jerusalén, sin embargo, la esperanza judía eterna de la restauración mesiánica aún no está </a:t>
            </a:r>
            <a:r>
              <a:rPr lang="es-ES" sz="2400" dirty="0" smtClean="0"/>
              <a:t>perdida.</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36867"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36868"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36869"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Jewish Concepts, Wikipedia, Kabbalah Online, Zohar, Rambán, Maimonides, </a:t>
            </a:r>
            <a:r>
              <a:rPr lang="es-CO" sz="2000" dirty="0" err="1" smtClean="0">
                <a:solidFill>
                  <a:srgbClr val="000000"/>
                </a:solidFill>
                <a:latin typeface="Calibri" pitchFamily="34" charset="0"/>
              </a:rPr>
              <a:t>Lesli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coppelman</a:t>
            </a:r>
            <a:r>
              <a:rPr lang="es-CO" sz="2000" dirty="0" smtClean="0">
                <a:solidFill>
                  <a:srgbClr val="000000"/>
                </a:solidFill>
                <a:latin typeface="Calibri" pitchFamily="34" charset="0"/>
              </a:rPr>
              <a:t> R., Cantor </a:t>
            </a:r>
            <a:r>
              <a:rPr lang="es-CO" sz="2000" dirty="0" err="1" smtClean="0">
                <a:solidFill>
                  <a:srgbClr val="000000"/>
                </a:solidFill>
                <a:latin typeface="Calibri" pitchFamily="34" charset="0"/>
              </a:rPr>
              <a:t>Macy</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Nulman</a:t>
            </a:r>
            <a:r>
              <a:rPr lang="es-CO" sz="2000" dirty="0" smtClean="0">
                <a:solidFill>
                  <a:srgbClr val="000000"/>
                </a:solidFill>
                <a:latin typeface="Calibri" pitchFamily="34" charset="0"/>
              </a:rPr>
              <a:t>, Sefer Ha Toda, </a:t>
            </a:r>
            <a:r>
              <a:rPr lang="sv-SE" sz="2000" dirty="0" smtClean="0">
                <a:solidFill>
                  <a:srgbClr val="000000"/>
                </a:solidFill>
                <a:latin typeface="Calibri" pitchFamily="34" charset="0"/>
              </a:rPr>
              <a:t>Rabbi Dr. Hillel ben David  (Greg Killian).</a:t>
            </a:r>
          </a:p>
          <a:p>
            <a:pPr eaLnBrk="1" hangingPunct="1">
              <a:lnSpc>
                <a:spcPct val="90000"/>
              </a:lnSpc>
              <a:spcBef>
                <a:spcPts val="500"/>
              </a:spcBef>
            </a:pP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Rabbi</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Aryeh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Leib</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Lopiansky</a:t>
            </a:r>
            <a:r>
              <a:rPr lang="es-CO" sz="2000" dirty="0" smtClean="0">
                <a:solidFill>
                  <a:srgbClr val="000000"/>
                </a:solidFill>
                <a:latin typeface="Calibri" pitchFamily="34" charset="0"/>
              </a:rPr>
              <a:t>. MyJewishLearning.com, </a:t>
            </a:r>
            <a:r>
              <a:rPr sz="2000" dirty="0" smtClean="0">
                <a:solidFill>
                  <a:schemeClr val="tx1"/>
                </a:solidFill>
                <a:latin typeface="Calibri" pitchFamily="34" charset="0"/>
              </a:rPr>
              <a:t>Rav Baruch </a:t>
            </a:r>
            <a:r>
              <a:rPr sz="2000" dirty="0" err="1" smtClean="0">
                <a:solidFill>
                  <a:schemeClr val="tx1"/>
                </a:solidFill>
                <a:latin typeface="Calibri" pitchFamily="34" charset="0"/>
              </a:rPr>
              <a:t>Plaskow</a:t>
            </a:r>
            <a:endParaRPr lang="es-CO" sz="2000" dirty="0" smtClean="0">
              <a:solidFill>
                <a:schemeClr val="tx1"/>
              </a:solidFill>
              <a:latin typeface="Calibri" pitchFamily="34" charset="0"/>
            </a:endParaRPr>
          </a:p>
          <a:p>
            <a:pPr eaLnBrk="1" hangingPunct="1">
              <a:lnSpc>
                <a:spcPct val="90000"/>
              </a:lnSpc>
            </a:pP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26 </a:t>
            </a:r>
            <a:r>
              <a:rPr lang="es-CO" sz="1800" dirty="0" smtClean="0">
                <a:latin typeface="Calibri" pitchFamily="34" charset="0"/>
              </a:rPr>
              <a:t>Kislev– Diciembre </a:t>
            </a:r>
            <a:r>
              <a:rPr lang="es-CO" sz="1800" dirty="0" smtClean="0">
                <a:latin typeface="Calibri" pitchFamily="34" charset="0"/>
              </a:rPr>
              <a:t>8,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58141</TotalTime>
  <Words>3034</Words>
  <Application>Microsoft Office PowerPoint</Application>
  <PresentationFormat>Presentación en pantalla (4:3)</PresentationFormat>
  <Paragraphs>164</Paragraphs>
  <Slides>33</Slides>
  <Notes>31</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Office Theme</vt:lpstr>
      <vt:lpstr> </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Celebración de Hanuka - חנוכה חגיגה</vt:lpstr>
      <vt:lpstr>Diapositiva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2193</cp:revision>
  <dcterms:created xsi:type="dcterms:W3CDTF">2013-10-13T19:31:46Z</dcterms:created>
  <dcterms:modified xsi:type="dcterms:W3CDTF">2015-12-09T00:55:42Z</dcterms:modified>
</cp:coreProperties>
</file>