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53" r:id="rId3"/>
    <p:sldId id="357" r:id="rId4"/>
    <p:sldId id="354" r:id="rId5"/>
    <p:sldId id="355" r:id="rId6"/>
    <p:sldId id="358" r:id="rId7"/>
    <p:sldId id="356" r:id="rId8"/>
    <p:sldId id="361" r:id="rId9"/>
    <p:sldId id="359" r:id="rId10"/>
    <p:sldId id="360" r:id="rId11"/>
    <p:sldId id="362" r:id="rId12"/>
    <p:sldId id="363" r:id="rId13"/>
    <p:sldId id="364" r:id="rId14"/>
    <p:sldId id="365" r:id="rId15"/>
    <p:sldId id="366" r:id="rId16"/>
    <p:sldId id="367" r:id="rId17"/>
    <p:sldId id="368" r:id="rId18"/>
    <p:sldId id="369" r:id="rId19"/>
    <p:sldId id="370" r:id="rId20"/>
    <p:sldId id="371" r:id="rId21"/>
    <p:sldId id="372" r:id="rId22"/>
    <p:sldId id="374" r:id="rId23"/>
    <p:sldId id="373"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28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82" y="-26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EFA9B7E1-BCDB-4C29-8F49-0FED6E511747}" type="datetime1">
              <a:rPr lang="en-US"/>
              <a:pPr lvl="0"/>
              <a:t>12/27/2015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CD3CBB4C-8332-4793-8DE2-2BBF7EEEF385}"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30</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31</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32</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33</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34</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dirty="0"/>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A3DD84-3AF9-4023-AD28-862F0B281C0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35</a:t>
            </a:fld>
            <a:endParaRPr lang="en-US" sz="1200" b="0" i="0" u="none" strike="noStrike" kern="1200" cap="none" spc="0" baseline="0" dirty="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6048E6B8-5F83-431E-84E2-D69185D517F9}" type="datetime1">
              <a:rPr lang="en-US"/>
              <a:pPr lvl="0"/>
              <a:t>12/27/2015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337E1F8-20AF-4B9E-9996-E520E38C4D29}"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2709DDBD-CBCD-49D8-8B59-E383DC9E3779}" type="datetime1">
              <a:rPr lang="en-US"/>
              <a:pPr lvl="0"/>
              <a:t>12/27/2015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71483393-5255-4AFC-AFEB-8B6B739D37F7}"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1E4AEFA6-9198-4DCB-A241-F6411C4EF9AB}" type="datetime1">
              <a:rPr lang="en-US"/>
              <a:pPr lvl="0"/>
              <a:t>12/27/2015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1BB75AB1-1EF2-454D-8E5B-187CBCAC199D}"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73B307E9-B354-4D2A-AD61-BE17EE72B923}" type="datetime1">
              <a:rPr lang="en-US"/>
              <a:pPr lvl="0"/>
              <a:t>12/27/2015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4E8826A5-403E-4233-9458-EADDF3109141}"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EDF02040-AD2A-46E9-B88A-2C96B4EC7399}" type="datetime1">
              <a:rPr lang="en-US"/>
              <a:pPr lvl="0"/>
              <a:t>12/27/2015</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72115CA4-5387-4007-838D-A4CC8C1A1533}"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8ED1F7A-697F-4A27-B706-BE8F7C30F067}" type="datetime1">
              <a:rPr lang="en-US"/>
              <a:pPr lvl="0"/>
              <a:t>12/27/2015</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120C8858-18E1-4FF7-9594-679BD338E02E}"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A73572CF-D765-4061-90A8-41F999E5607E}" type="datetime1">
              <a:rPr lang="en-US"/>
              <a:pPr lvl="0"/>
              <a:t>12/27/2015</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BE02D127-D157-4D25-ADAC-2FA4628E5A76}"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75824AF-3837-4C30-B703-53A66C70A65C}" type="datetime1">
              <a:rPr lang="en-US"/>
              <a:pPr lvl="0"/>
              <a:t>12/27/2015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ACA9E155-0B4A-4B45-B51F-60FBF7A0A106}"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70BF0FE2-21FF-41D3-8021-9A9D86742B6C}" type="datetime1">
              <a:rPr lang="en-US"/>
              <a:pPr lvl="0"/>
              <a:t>12/27/2015</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8D70772A-40AA-4E66-B312-842AF1CBDF9E}"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52021C15-0650-42C1-9F50-3EF4D5826771}" type="datetime1">
              <a:rPr lang="en-US"/>
              <a:pPr lvl="0"/>
              <a:t>12/27/2015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F013CD03-DE87-43EB-BDFF-3DC305214EAC}"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BD8BC904-7F1B-45FC-8BE4-DFA1DBD0D033}" type="datetime1">
              <a:rPr lang="en-US"/>
              <a:pPr lvl="0"/>
              <a:t>12/27/2015</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5AF4E070-B545-4C01-A1AA-DD5C1AF31FB8}"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C68D380D-56B8-45F6-8AB0-E5A8811FA0B2}" type="datetime1">
              <a:rPr lang="en-US"/>
              <a:pPr lvl="0"/>
              <a:t>12/27/2015</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B9127AB-26B7-46BC-9F91-6B07347F97D8}"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www.shalomhaverim.org/Aliyot/aliyot_shemot_tetzave.ht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dirty="0"/>
          </a:p>
        </p:txBody>
      </p:sp>
      <p:sp>
        <p:nvSpPr>
          <p:cNvPr id="3" name="Subtitle 2"/>
          <p:cNvSpPr txBox="1">
            <a:spLocks noGrp="1"/>
          </p:cNvSpPr>
          <p:nvPr>
            <p:ph type="subTitle" idx="1"/>
          </p:nvPr>
        </p:nvSpPr>
        <p:spPr/>
        <p:txBody>
          <a:bodyPr/>
          <a:lstStyle/>
          <a:p>
            <a:endParaRPr lang="es-CO" dirty="0"/>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90 </a:t>
            </a:r>
            <a:r>
              <a:rPr lang="en-US" sz="2400" b="0" i="0" u="none" strike="noStrike" kern="1200" cap="none" spc="0" baseline="0" dirty="0" err="1" smtClean="0">
                <a:solidFill>
                  <a:srgbClr val="000000"/>
                </a:solidFill>
                <a:uFillTx/>
                <a:latin typeface="Calibri" pitchFamily="34"/>
                <a:cs typeface="Arial"/>
              </a:rPr>
              <a:t>Interpretación</a:t>
            </a:r>
            <a:r>
              <a:rPr lang="en-US" sz="2400" b="0" i="0" u="none" strike="noStrike" kern="1200" cap="none" spc="0" baseline="0" dirty="0" smtClean="0">
                <a:solidFill>
                  <a:srgbClr val="000000"/>
                </a:solidFill>
                <a:uFillTx/>
                <a:latin typeface="Calibri" pitchFamily="34"/>
                <a:cs typeface="Arial"/>
              </a:rPr>
              <a:t> de los </a:t>
            </a:r>
            <a:r>
              <a:rPr lang="en-US" sz="2400" b="0" i="0" u="none" strike="noStrike" kern="1200" cap="none" spc="0" baseline="0" dirty="0" err="1" smtClean="0">
                <a:solidFill>
                  <a:srgbClr val="000000"/>
                </a:solidFill>
                <a:uFillTx/>
                <a:latin typeface="Calibri" pitchFamily="34"/>
                <a:cs typeface="Arial"/>
              </a:rPr>
              <a:t>Sueños</a:t>
            </a:r>
            <a:endParaRPr lang="en-US" sz="2400" b="0" i="0" u="none" strike="noStrike" kern="1200" cap="none" spc="0" baseline="0" dirty="0" smtClean="0">
              <a:solidFill>
                <a:srgbClr val="000000"/>
              </a:solidFill>
              <a:uFillTx/>
              <a:latin typeface="Calibri" pitchFamily="34"/>
              <a:cs typeface="Arial"/>
            </a:endParaRP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kern="0" dirty="0" smtClean="0">
                <a:solidFill>
                  <a:srgbClr val="000000"/>
                </a:solidFill>
                <a:latin typeface="Calibri" pitchFamily="34"/>
                <a:cs typeface="Arial"/>
              </a:rPr>
              <a:t>– </a:t>
            </a:r>
            <a:r>
              <a:rPr lang="en-US" sz="2400" kern="0" dirty="0" err="1" smtClean="0">
                <a:solidFill>
                  <a:srgbClr val="000000"/>
                </a:solidFill>
                <a:latin typeface="Calibri" pitchFamily="34"/>
                <a:cs typeface="Arial"/>
              </a:rPr>
              <a:t>Soñar</a:t>
            </a:r>
            <a:r>
              <a:rPr lang="en-US" sz="2400" kern="0" dirty="0" smtClean="0">
                <a:solidFill>
                  <a:srgbClr val="000000"/>
                </a:solidFill>
                <a:latin typeface="Calibri" pitchFamily="34"/>
                <a:cs typeface="Arial"/>
              </a:rPr>
              <a:t> </a:t>
            </a:r>
            <a:r>
              <a:rPr lang="en-US" sz="2400" kern="0" dirty="0" smtClean="0">
                <a:solidFill>
                  <a:srgbClr val="000000"/>
                </a:solidFill>
                <a:latin typeface="Calibri" pitchFamily="34"/>
                <a:cs typeface="Arial"/>
              </a:rPr>
              <a:t>con </a:t>
            </a:r>
            <a:r>
              <a:rPr lang="en-US" sz="2400" kern="0" dirty="0" err="1" smtClean="0">
                <a:solidFill>
                  <a:srgbClr val="000000"/>
                </a:solidFill>
                <a:latin typeface="Calibri" pitchFamily="34"/>
                <a:cs typeface="Arial"/>
              </a:rPr>
              <a:t>Trigo</a:t>
            </a:r>
            <a:r>
              <a:rPr lang="en-US" sz="2400" kern="0" dirty="0" smtClean="0">
                <a:solidFill>
                  <a:srgbClr val="000000"/>
                </a:solidFill>
                <a:latin typeface="Calibri" pitchFamily="34"/>
                <a:cs typeface="Arial"/>
              </a:rPr>
              <a:t>, </a:t>
            </a:r>
            <a:r>
              <a:rPr lang="en-US" sz="2400" kern="0" dirty="0" err="1" smtClean="0">
                <a:solidFill>
                  <a:srgbClr val="000000"/>
                </a:solidFill>
                <a:latin typeface="Calibri" pitchFamily="34"/>
                <a:cs typeface="Arial"/>
              </a:rPr>
              <a:t>Cebada</a:t>
            </a:r>
            <a:r>
              <a:rPr lang="en-US" sz="2400" kern="0" dirty="0" smtClean="0">
                <a:solidFill>
                  <a:srgbClr val="000000"/>
                </a:solidFill>
                <a:latin typeface="Calibri" pitchFamily="34"/>
                <a:cs typeface="Arial"/>
              </a:rPr>
              <a:t>, </a:t>
            </a:r>
            <a:r>
              <a:rPr lang="en-US" sz="2400" kern="0" dirty="0" err="1" smtClean="0">
                <a:solidFill>
                  <a:srgbClr val="000000"/>
                </a:solidFill>
                <a:latin typeface="Calibri" pitchFamily="34"/>
                <a:cs typeface="Arial"/>
              </a:rPr>
              <a:t>Higuera</a:t>
            </a:r>
            <a:r>
              <a:rPr lang="en-US" sz="2400" kern="0" dirty="0" smtClean="0">
                <a:solidFill>
                  <a:srgbClr val="000000"/>
                </a:solidFill>
                <a:latin typeface="Calibri" pitchFamily="34"/>
                <a:cs typeface="Arial"/>
              </a:rPr>
              <a:t>, </a:t>
            </a:r>
            <a:r>
              <a:rPr lang="en-US" sz="2400" kern="0" dirty="0" err="1" smtClean="0">
                <a:solidFill>
                  <a:srgbClr val="000000"/>
                </a:solidFill>
                <a:latin typeface="Calibri" pitchFamily="34"/>
                <a:cs typeface="Arial"/>
              </a:rPr>
              <a:t>Granadas</a:t>
            </a:r>
            <a:r>
              <a:rPr lang="en-US" sz="2400" kern="0" dirty="0" smtClean="0">
                <a:solidFill>
                  <a:srgbClr val="000000"/>
                </a:solidFill>
                <a:latin typeface="Calibri" pitchFamily="34"/>
                <a:cs typeface="Arial"/>
              </a:rPr>
              <a:t>, etc</a:t>
            </a:r>
            <a:endParaRPr lang="en-US" sz="2400" kern="0" dirty="0" smtClean="0">
              <a:solidFill>
                <a:srgbClr val="000000"/>
              </a:solidFill>
              <a:latin typeface="Calibri" pitchFamily="34"/>
              <a:cs typeface="Arial"/>
            </a:endParaRP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0" cap="none" spc="0" baseline="0" dirty="0" smtClean="0">
                <a:solidFill>
                  <a:srgbClr val="000000"/>
                </a:solidFill>
                <a:uFillTx/>
                <a:latin typeface="Calibri" pitchFamily="34"/>
                <a:cs typeface="Arial"/>
              </a:rPr>
              <a:t>SERIE</a:t>
            </a:r>
            <a:r>
              <a:rPr lang="en-US" sz="2400" b="0" i="0" u="none" strike="noStrike" kern="0" cap="none" spc="0" dirty="0" smtClean="0">
                <a:solidFill>
                  <a:srgbClr val="000000"/>
                </a:solidFill>
                <a:uFillTx/>
                <a:latin typeface="Calibri" pitchFamily="34"/>
                <a:cs typeface="Arial"/>
              </a:rPr>
              <a:t> </a:t>
            </a:r>
            <a:r>
              <a:rPr lang="en-US" sz="2400" b="0" i="0" u="none" strike="noStrike" kern="0" cap="none" spc="0" dirty="0" smtClean="0">
                <a:solidFill>
                  <a:srgbClr val="000000"/>
                </a:solidFill>
                <a:uFillTx/>
                <a:latin typeface="Calibri" pitchFamily="34"/>
                <a:cs typeface="Arial"/>
              </a:rPr>
              <a:t>6</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dirty="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dirty="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dirty="0">
                <a:solidFill>
                  <a:srgbClr val="000000"/>
                </a:solidFill>
                <a:uFillTx/>
                <a:latin typeface="Calibri" pitchFamily="34"/>
                <a:cs typeface="Arial"/>
              </a:rPr>
              <a:t>New York</a:t>
            </a:r>
            <a:endParaRPr lang="en-US" sz="3200" b="0" i="0" u="none" strike="noStrike" kern="1200" cap="none" spc="0" baseline="0" dirty="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dirty="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030216" cy="4876796"/>
          </a:xfrm>
        </p:spPr>
        <p:txBody>
          <a:bodyPr/>
          <a:lstStyle/>
          <a:p>
            <a:r>
              <a:rPr lang="es-CO" sz="2400" dirty="0" smtClean="0"/>
              <a:t>Soñar con el Trigo</a:t>
            </a:r>
          </a:p>
          <a:p>
            <a:r>
              <a:rPr lang="es-CO" sz="2400" dirty="0" smtClean="0"/>
              <a:t>R. </a:t>
            </a:r>
            <a:r>
              <a:rPr lang="es-CO" sz="2400" dirty="0" err="1" smtClean="0"/>
              <a:t>Hiyya</a:t>
            </a:r>
            <a:r>
              <a:rPr lang="es-CO" sz="2400" dirty="0" smtClean="0"/>
              <a:t> b. Abba dijo: Si uno ve el trigo en un sueño, él verá la paz, ya que dice: “Quien pone en tu territorio la paz; Él te da de la grosura del trigo. –Salmo 147:14 </a:t>
            </a:r>
          </a:p>
        </p:txBody>
      </p:sp>
      <p:pic>
        <p:nvPicPr>
          <p:cNvPr id="70658" name="Picture 2" descr="http://diariomovil.com.ar/wp-content/uploads/2015/04/Trigo.jpg"/>
          <p:cNvPicPr>
            <a:picLocks noChangeAspect="1" noChangeArrowheads="1"/>
          </p:cNvPicPr>
          <p:nvPr/>
        </p:nvPicPr>
        <p:blipFill>
          <a:blip r:embed="rId4" cstate="print"/>
          <a:srcRect/>
          <a:stretch>
            <a:fillRect/>
          </a:stretch>
        </p:blipFill>
        <p:spPr bwMode="auto">
          <a:xfrm>
            <a:off x="2555776" y="4221088"/>
            <a:ext cx="4628456" cy="2082805"/>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61443" name="Picture 3"/>
          <p:cNvPicPr>
            <a:picLocks noChangeAspect="1" noChangeArrowheads="1"/>
          </p:cNvPicPr>
          <p:nvPr/>
        </p:nvPicPr>
        <p:blipFill>
          <a:blip r:embed="rId4" cstate="print"/>
          <a:srcRect/>
          <a:stretch>
            <a:fillRect/>
          </a:stretch>
        </p:blipFill>
        <p:spPr bwMode="auto">
          <a:xfrm>
            <a:off x="5292080" y="2420888"/>
            <a:ext cx="3666659" cy="2419995"/>
          </a:xfrm>
          <a:prstGeom prst="rect">
            <a:avLst/>
          </a:prstGeom>
          <a:noFill/>
          <a:ln w="9525">
            <a:noFill/>
            <a:miter lim="800000"/>
            <a:headEnd/>
            <a:tailEnd/>
          </a:ln>
          <a:effectLst/>
        </p:spPr>
      </p:pic>
      <p:sp>
        <p:nvSpPr>
          <p:cNvPr id="4" name="Content Placeholder 2"/>
          <p:cNvSpPr txBox="1">
            <a:spLocks noGrp="1"/>
          </p:cNvSpPr>
          <p:nvPr>
            <p:ph idx="1"/>
          </p:nvPr>
        </p:nvSpPr>
        <p:spPr>
          <a:xfrm>
            <a:off x="685800" y="1371600"/>
            <a:ext cx="4318248" cy="4876796"/>
          </a:xfrm>
        </p:spPr>
        <p:txBody>
          <a:bodyPr/>
          <a:lstStyle/>
          <a:p>
            <a:r>
              <a:rPr lang="es-CO" sz="2400" dirty="0" smtClean="0"/>
              <a:t>Soñar con la Cebada</a:t>
            </a:r>
          </a:p>
          <a:p>
            <a:r>
              <a:rPr lang="es-CO" sz="2400" dirty="0" smtClean="0"/>
              <a:t>Si uno ve la cebada en un sueño, sus iniquidades partirán, como está dicho: tu culpa es quitada, y tu pecado expiado. </a:t>
            </a:r>
          </a:p>
          <a:p>
            <a:r>
              <a:rPr lang="es-CO" sz="2400" i="1" dirty="0" err="1" smtClean="0"/>
              <a:t>Se'orim</a:t>
            </a:r>
            <a:r>
              <a:rPr lang="es-CO" sz="2400" dirty="0" smtClean="0"/>
              <a:t> (cebada) se iguala a </a:t>
            </a:r>
            <a:r>
              <a:rPr lang="es-CO" sz="2400" i="1" dirty="0" err="1" smtClean="0"/>
              <a:t>sar'avon</a:t>
            </a:r>
            <a:r>
              <a:rPr lang="es-CO" sz="2400" dirty="0" smtClean="0"/>
              <a:t>, ‘la iniquidad ha sido quitada'. </a:t>
            </a:r>
          </a:p>
          <a:p>
            <a:r>
              <a:rPr lang="es-CO" sz="2400" dirty="0" smtClean="0"/>
              <a:t>Pero dice también en Isaías 6:7</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CO" sz="2400" dirty="0" err="1" smtClean="0"/>
              <a:t>Isaias</a:t>
            </a:r>
            <a:r>
              <a:rPr lang="es-CO" sz="2400" dirty="0" smtClean="0"/>
              <a:t> 6:7 - </a:t>
            </a:r>
            <a:r>
              <a:rPr lang="es-CO" sz="2400" i="1" dirty="0" err="1" smtClean="0"/>
              <a:t>Vayaga</a:t>
            </a:r>
            <a:r>
              <a:rPr lang="es-CO" sz="2400" i="1" dirty="0" smtClean="0"/>
              <a:t> al-pi </a:t>
            </a:r>
            <a:r>
              <a:rPr lang="es-CO" sz="2400" i="1" dirty="0" err="1" smtClean="0"/>
              <a:t>vayomer</a:t>
            </a:r>
            <a:r>
              <a:rPr lang="es-CO" sz="2400" i="1" dirty="0" smtClean="0"/>
              <a:t> </a:t>
            </a:r>
            <a:r>
              <a:rPr lang="es-CO" sz="2400" i="1" dirty="0" err="1" smtClean="0"/>
              <a:t>hineh</a:t>
            </a:r>
            <a:r>
              <a:rPr lang="es-CO" sz="2400" i="1" dirty="0" smtClean="0"/>
              <a:t> </a:t>
            </a:r>
            <a:r>
              <a:rPr lang="es-CO" sz="2400" i="1" dirty="0" err="1" smtClean="0"/>
              <a:t>naga</a:t>
            </a:r>
            <a:r>
              <a:rPr lang="es-CO" sz="2400" i="1" dirty="0" smtClean="0"/>
              <a:t> </a:t>
            </a:r>
            <a:r>
              <a:rPr lang="es-CO" sz="2400" i="1" dirty="0" err="1" smtClean="0"/>
              <a:t>zeh</a:t>
            </a:r>
            <a:r>
              <a:rPr lang="es-CO" sz="2400" i="1" dirty="0" smtClean="0"/>
              <a:t> al-</a:t>
            </a:r>
            <a:r>
              <a:rPr lang="es-CO" sz="2400" i="1" dirty="0" err="1" smtClean="0"/>
              <a:t>sfateyja</a:t>
            </a:r>
            <a:r>
              <a:rPr lang="es-CO" sz="2400" i="1" dirty="0" smtClean="0"/>
              <a:t> </a:t>
            </a:r>
            <a:r>
              <a:rPr lang="es-CO" sz="2400" i="1" dirty="0" err="1" smtClean="0">
                <a:solidFill>
                  <a:srgbClr val="FF0000"/>
                </a:solidFill>
              </a:rPr>
              <a:t>vesar</a:t>
            </a:r>
            <a:r>
              <a:rPr lang="es-CO" sz="2400" i="1" dirty="0" smtClean="0">
                <a:solidFill>
                  <a:srgbClr val="FF0000"/>
                </a:solidFill>
              </a:rPr>
              <a:t> </a:t>
            </a:r>
            <a:r>
              <a:rPr lang="es-CO" sz="2400" i="1" dirty="0" err="1" smtClean="0">
                <a:solidFill>
                  <a:srgbClr val="FF0000"/>
                </a:solidFill>
              </a:rPr>
              <a:t>avoneja</a:t>
            </a:r>
            <a:r>
              <a:rPr lang="es-CO" sz="2400" i="1" dirty="0" smtClean="0">
                <a:solidFill>
                  <a:srgbClr val="FF0000"/>
                </a:solidFill>
              </a:rPr>
              <a:t> </a:t>
            </a:r>
            <a:r>
              <a:rPr lang="es-CO" sz="2400" i="1" dirty="0" err="1" smtClean="0"/>
              <a:t>vejatatja</a:t>
            </a:r>
            <a:r>
              <a:rPr lang="es-CO" sz="2400" i="1" dirty="0" smtClean="0"/>
              <a:t> </a:t>
            </a:r>
            <a:r>
              <a:rPr lang="es-CO" sz="2400" i="1" dirty="0" err="1" smtClean="0"/>
              <a:t>tejupar</a:t>
            </a:r>
            <a:r>
              <a:rPr lang="es-CO" sz="2400" i="1" dirty="0" smtClean="0"/>
              <a:t>. </a:t>
            </a:r>
          </a:p>
          <a:p>
            <a:r>
              <a:rPr lang="es-CO" sz="2400" i="1" dirty="0" smtClean="0"/>
              <a:t>Y con ella me tocó la boca y dijo: ¡He aquí que ésta tocó tus labios! Ya ha </a:t>
            </a:r>
            <a:r>
              <a:rPr lang="es-CO" sz="2400" i="1" dirty="0" smtClean="0">
                <a:solidFill>
                  <a:srgbClr val="FF0000"/>
                </a:solidFill>
              </a:rPr>
              <a:t>sido quitada tu iniquidad </a:t>
            </a:r>
            <a:r>
              <a:rPr lang="es-CO" sz="2400" i="1" dirty="0" smtClean="0"/>
              <a:t>y está perdonado tu pecado (de haber hablado así contra Israel).</a:t>
            </a:r>
          </a:p>
          <a:p>
            <a:r>
              <a:rPr lang="es-CO" sz="2400" dirty="0" smtClean="0"/>
              <a:t>R. </a:t>
            </a:r>
            <a:r>
              <a:rPr lang="es-CO" sz="2400" dirty="0" err="1" smtClean="0"/>
              <a:t>Zera</a:t>
            </a:r>
            <a:r>
              <a:rPr lang="es-CO" sz="2400" dirty="0" smtClean="0"/>
              <a:t> dijo: Yo no fui de Babilonia a la Tierra de Israel, hasta que vi la cebada en un sueño. </a:t>
            </a:r>
          </a:p>
          <a:p>
            <a:r>
              <a:rPr lang="es-CO" sz="2400" dirty="0" smtClean="0"/>
              <a:t>Una visita a la tierra Santa se realizó para traer una expiación por un pecado.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65537" name="Picture 1"/>
          <p:cNvPicPr>
            <a:picLocks noChangeAspect="1" noChangeArrowheads="1"/>
          </p:cNvPicPr>
          <p:nvPr/>
        </p:nvPicPr>
        <p:blipFill>
          <a:blip r:embed="rId4" cstate="print"/>
          <a:srcRect/>
          <a:stretch>
            <a:fillRect/>
          </a:stretch>
        </p:blipFill>
        <p:spPr bwMode="auto">
          <a:xfrm>
            <a:off x="5076056" y="2348880"/>
            <a:ext cx="3768080" cy="2826060"/>
          </a:xfrm>
          <a:prstGeom prst="rect">
            <a:avLst/>
          </a:prstGeom>
          <a:noFill/>
          <a:ln w="9525">
            <a:noFill/>
            <a:miter lim="800000"/>
            <a:headEnd/>
            <a:tailEnd/>
          </a:ln>
          <a:effectLst/>
        </p:spPr>
      </p:pic>
      <p:sp>
        <p:nvSpPr>
          <p:cNvPr id="4" name="Content Placeholder 2"/>
          <p:cNvSpPr txBox="1">
            <a:spLocks noGrp="1"/>
          </p:cNvSpPr>
          <p:nvPr>
            <p:ph idx="1"/>
          </p:nvPr>
        </p:nvSpPr>
        <p:spPr>
          <a:xfrm>
            <a:off x="685800" y="1371600"/>
            <a:ext cx="4390256" cy="4876796"/>
          </a:xfrm>
        </p:spPr>
        <p:txBody>
          <a:bodyPr/>
          <a:lstStyle/>
          <a:p>
            <a:r>
              <a:rPr lang="es-ES" sz="2400" dirty="0" smtClean="0"/>
              <a:t>Soñar </a:t>
            </a:r>
            <a:r>
              <a:rPr lang="es-ES" sz="2400" dirty="0" smtClean="0"/>
              <a:t>con una Vid cargada de </a:t>
            </a:r>
            <a:r>
              <a:rPr lang="es-ES" sz="2400" dirty="0" smtClean="0"/>
              <a:t>Uvas</a:t>
            </a:r>
            <a:endParaRPr lang="es-ES" sz="2400" dirty="0" smtClean="0"/>
          </a:p>
          <a:p>
            <a:r>
              <a:rPr lang="es-ES" sz="2400" dirty="0" smtClean="0"/>
              <a:t>Si </a:t>
            </a:r>
            <a:r>
              <a:rPr lang="es-ES" sz="2400" dirty="0" smtClean="0"/>
              <a:t>uno ve en un sueño una vid </a:t>
            </a:r>
            <a:r>
              <a:rPr lang="es-ES" sz="2400" dirty="0" smtClean="0"/>
              <a:t>cargada con </a:t>
            </a:r>
            <a:r>
              <a:rPr lang="es-ES" sz="2400" dirty="0" smtClean="0"/>
              <a:t>fruta, su esposa no </a:t>
            </a:r>
            <a:r>
              <a:rPr lang="es-ES" sz="2400" dirty="0" smtClean="0"/>
              <a:t>tendrá un </a:t>
            </a:r>
            <a:r>
              <a:rPr lang="es-ES" sz="2400" dirty="0" smtClean="0"/>
              <a:t>aborto involuntario, ya que dice, </a:t>
            </a:r>
            <a:r>
              <a:rPr lang="es-ES" sz="2400" dirty="0" smtClean="0"/>
              <a:t>“tu </a:t>
            </a:r>
            <a:r>
              <a:rPr lang="es-ES" sz="2400" dirty="0" smtClean="0"/>
              <a:t>mujer será como parra </a:t>
            </a:r>
            <a:r>
              <a:rPr lang="es-ES" sz="2400" dirty="0" smtClean="0"/>
              <a:t>fecunda”. –Salmo 128:3</a:t>
            </a:r>
          </a:p>
          <a:p>
            <a:r>
              <a:rPr lang="es-ES" sz="2400" dirty="0" smtClean="0"/>
              <a:t>“Tu mujer será como una vid fructífera en el seno de tu hogar. Tus hijos como retoños de olivo alrededor de tu mesa”</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59393" name="Picture 1"/>
          <p:cNvPicPr>
            <a:picLocks noChangeAspect="1" noChangeArrowheads="1"/>
          </p:cNvPicPr>
          <p:nvPr/>
        </p:nvPicPr>
        <p:blipFill>
          <a:blip r:embed="rId4" cstate="print"/>
          <a:srcRect/>
          <a:stretch>
            <a:fillRect/>
          </a:stretch>
        </p:blipFill>
        <p:spPr bwMode="auto">
          <a:xfrm>
            <a:off x="4644008" y="2132856"/>
            <a:ext cx="4273378" cy="2577721"/>
          </a:xfrm>
          <a:prstGeom prst="rect">
            <a:avLst/>
          </a:prstGeom>
          <a:noFill/>
          <a:ln w="9525">
            <a:noFill/>
            <a:miter lim="800000"/>
            <a:headEnd/>
            <a:tailEnd/>
          </a:ln>
          <a:effectLst/>
        </p:spPr>
      </p:pic>
      <p:sp>
        <p:nvSpPr>
          <p:cNvPr id="4" name="Content Placeholder 2"/>
          <p:cNvSpPr txBox="1">
            <a:spLocks noGrp="1"/>
          </p:cNvSpPr>
          <p:nvPr>
            <p:ph idx="1"/>
          </p:nvPr>
        </p:nvSpPr>
        <p:spPr>
          <a:xfrm>
            <a:off x="685800" y="1371600"/>
            <a:ext cx="3958208" cy="4937720"/>
          </a:xfrm>
        </p:spPr>
        <p:txBody>
          <a:bodyPr/>
          <a:lstStyle/>
          <a:p>
            <a:r>
              <a:rPr lang="es-ES" sz="2400" dirty="0" smtClean="0"/>
              <a:t>Si </a:t>
            </a:r>
            <a:r>
              <a:rPr lang="es-ES" sz="2400" dirty="0" smtClean="0"/>
              <a:t>uno ve una higuera en un sueño, su aprendizaje se conservará en su interior, ya que dice: </a:t>
            </a:r>
            <a:r>
              <a:rPr lang="es-ES" sz="2400" dirty="0" smtClean="0"/>
              <a:t>“El </a:t>
            </a:r>
            <a:r>
              <a:rPr lang="es-ES" sz="2400" dirty="0" smtClean="0"/>
              <a:t>que guarda la higuera comerá su </a:t>
            </a:r>
            <a:r>
              <a:rPr lang="es-ES" sz="2400" dirty="0" smtClean="0"/>
              <a:t>fruto”. –Proverbios 27:18</a:t>
            </a:r>
          </a:p>
          <a:p>
            <a:r>
              <a:rPr lang="es-ES" sz="2400" dirty="0" smtClean="0"/>
              <a:t>“El que cuida la higuera comerá su fruto; y el que cuida a su amo será honrado"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63490" name="Picture 2" descr="http://store.isons.com/content/220634/product_images/Pomegranates/Wonderful_pomegranate.jpg"/>
          <p:cNvPicPr>
            <a:picLocks noChangeAspect="1" noChangeArrowheads="1"/>
          </p:cNvPicPr>
          <p:nvPr/>
        </p:nvPicPr>
        <p:blipFill>
          <a:blip r:embed="rId4" cstate="print"/>
          <a:srcRect/>
          <a:stretch>
            <a:fillRect/>
          </a:stretch>
        </p:blipFill>
        <p:spPr bwMode="auto">
          <a:xfrm>
            <a:off x="5724128" y="2708920"/>
            <a:ext cx="3134516" cy="2322901"/>
          </a:xfrm>
          <a:prstGeom prst="rect">
            <a:avLst/>
          </a:prstGeom>
          <a:noFill/>
        </p:spPr>
      </p:pic>
      <p:sp>
        <p:nvSpPr>
          <p:cNvPr id="4" name="Content Placeholder 2"/>
          <p:cNvSpPr txBox="1">
            <a:spLocks noGrp="1"/>
          </p:cNvSpPr>
          <p:nvPr>
            <p:ph idx="1"/>
          </p:nvPr>
        </p:nvSpPr>
        <p:spPr>
          <a:xfrm>
            <a:off x="685800" y="1371600"/>
            <a:ext cx="4966320" cy="4876796"/>
          </a:xfrm>
        </p:spPr>
        <p:txBody>
          <a:bodyPr/>
          <a:lstStyle/>
          <a:p>
            <a:r>
              <a:rPr lang="es-ES" sz="2400" dirty="0" smtClean="0"/>
              <a:t>Soñar con Granadas</a:t>
            </a:r>
            <a:endParaRPr lang="es-ES" sz="2400" dirty="0" smtClean="0"/>
          </a:p>
          <a:p>
            <a:r>
              <a:rPr lang="es-ES" sz="2400" dirty="0" smtClean="0"/>
              <a:t>Si </a:t>
            </a:r>
            <a:r>
              <a:rPr lang="es-ES" sz="2400" dirty="0" smtClean="0"/>
              <a:t>uno ve las granadas en un sueño, si son </a:t>
            </a:r>
            <a:r>
              <a:rPr lang="es-ES" sz="2400" dirty="0" smtClean="0"/>
              <a:t>pequeñas</a:t>
            </a:r>
            <a:r>
              <a:rPr lang="es-ES" sz="2400" dirty="0" smtClean="0"/>
              <a:t>, su negocio será </a:t>
            </a:r>
            <a:r>
              <a:rPr lang="es-ES" sz="2400" dirty="0" smtClean="0"/>
              <a:t>fructífero </a:t>
            </a:r>
            <a:r>
              <a:rPr lang="es-ES" sz="2400" dirty="0" smtClean="0"/>
              <a:t>como una granada; si </a:t>
            </a:r>
            <a:r>
              <a:rPr lang="es-ES" sz="2400" dirty="0" smtClean="0"/>
              <a:t>son </a:t>
            </a:r>
            <a:r>
              <a:rPr lang="es-ES" sz="2400" dirty="0" smtClean="0"/>
              <a:t>grandes, su negocio se incrementará como una granada. </a:t>
            </a:r>
            <a:endParaRPr lang="es-ES" sz="2400" dirty="0" smtClean="0"/>
          </a:p>
          <a:p>
            <a:r>
              <a:rPr lang="es-ES" sz="2400" dirty="0" smtClean="0"/>
              <a:t>Si ve la granada partida, </a:t>
            </a:r>
            <a:r>
              <a:rPr lang="es-ES" sz="2400" dirty="0" smtClean="0"/>
              <a:t>si él es un erudito, es </a:t>
            </a:r>
            <a:r>
              <a:rPr lang="es-ES" sz="2400" dirty="0" smtClean="0"/>
              <a:t>podrá tener la </a:t>
            </a:r>
            <a:r>
              <a:rPr lang="es-ES" sz="2400" dirty="0" smtClean="0"/>
              <a:t>esperanza de aprender más de la Torá, como está dicho: </a:t>
            </a:r>
            <a:r>
              <a:rPr lang="es-ES" sz="2400" dirty="0" smtClean="0"/>
              <a:t>“Yo </a:t>
            </a:r>
            <a:r>
              <a:rPr lang="es-ES" sz="2400" dirty="0" smtClean="0"/>
              <a:t>te haría beber vino especiado, del mosto de mis granadas</a:t>
            </a:r>
            <a:r>
              <a:rPr lang="es-ES" sz="2400" dirty="0" smtClean="0"/>
              <a:t>;” -Cantares 8:2</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534272" cy="4876796"/>
          </a:xfrm>
        </p:spPr>
        <p:txBody>
          <a:bodyPr/>
          <a:lstStyle/>
          <a:p>
            <a:r>
              <a:rPr lang="es-ES" sz="2400" dirty="0" smtClean="0"/>
              <a:t>“Te conduciré, te traeré a la casa de mi madre, enséñame. Te daré de beber de un vino aromático, del zumo de mi granada”</a:t>
            </a:r>
          </a:p>
          <a:p>
            <a:endParaRPr lang="es-ES" sz="2400" dirty="0" smtClean="0"/>
          </a:p>
          <a:p>
            <a:r>
              <a:rPr lang="es-ES" sz="2400" dirty="0" smtClean="0"/>
              <a:t>“Vino aromático” es visto de manera exegética como una referencia al Talmud, un tomo “Especias” con la Mishná intercalada adentro.</a:t>
            </a:r>
          </a:p>
          <a:p>
            <a:r>
              <a:rPr lang="es-ES" sz="2400" dirty="0" smtClean="0"/>
              <a:t> </a:t>
            </a:r>
            <a:endParaRPr lang="es-ES" sz="2400" dirty="0" smtClean="0"/>
          </a:p>
        </p:txBody>
      </p:sp>
      <p:pic>
        <p:nvPicPr>
          <p:cNvPr id="53250" name="Picture 2" descr="http://acelebrationofwomen.org/wp-content/uploads/2010/12/HanukkahTalmud.jpg"/>
          <p:cNvPicPr>
            <a:picLocks noChangeAspect="1" noChangeArrowheads="1"/>
          </p:cNvPicPr>
          <p:nvPr/>
        </p:nvPicPr>
        <p:blipFill>
          <a:blip r:embed="rId4" cstate="print"/>
          <a:srcRect/>
          <a:stretch>
            <a:fillRect/>
          </a:stretch>
        </p:blipFill>
        <p:spPr bwMode="auto">
          <a:xfrm>
            <a:off x="5220072" y="2492896"/>
            <a:ext cx="3686175" cy="2343151"/>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57345" name="Picture 1"/>
          <p:cNvPicPr>
            <a:picLocks noChangeAspect="1" noChangeArrowheads="1"/>
          </p:cNvPicPr>
          <p:nvPr/>
        </p:nvPicPr>
        <p:blipFill>
          <a:blip r:embed="rId4" cstate="print"/>
          <a:srcRect/>
          <a:stretch>
            <a:fillRect/>
          </a:stretch>
        </p:blipFill>
        <p:spPr bwMode="auto">
          <a:xfrm>
            <a:off x="5724128" y="2564904"/>
            <a:ext cx="3037681" cy="2278261"/>
          </a:xfrm>
          <a:prstGeom prst="rect">
            <a:avLst/>
          </a:prstGeom>
          <a:noFill/>
          <a:ln w="9525">
            <a:noFill/>
            <a:miter lim="800000"/>
            <a:headEnd/>
            <a:tailEnd/>
          </a:ln>
          <a:effectLst/>
        </p:spPr>
      </p:pic>
      <p:sp>
        <p:nvSpPr>
          <p:cNvPr id="4" name="Content Placeholder 2"/>
          <p:cNvSpPr txBox="1">
            <a:spLocks noGrp="1"/>
          </p:cNvSpPr>
          <p:nvPr>
            <p:ph idx="1"/>
          </p:nvPr>
        </p:nvSpPr>
        <p:spPr>
          <a:xfrm>
            <a:off x="685800" y="1371600"/>
            <a:ext cx="4966320" cy="4876796"/>
          </a:xfrm>
        </p:spPr>
        <p:txBody>
          <a:bodyPr/>
          <a:lstStyle/>
          <a:p>
            <a:r>
              <a:rPr lang="es-ES" sz="2400" dirty="0" smtClean="0"/>
              <a:t>Si </a:t>
            </a:r>
            <a:r>
              <a:rPr lang="es-ES" sz="2400" dirty="0" smtClean="0"/>
              <a:t>es indocto, </a:t>
            </a:r>
            <a:r>
              <a:rPr lang="es-ES" sz="2400" dirty="0" smtClean="0"/>
              <a:t>tendrá la </a:t>
            </a:r>
            <a:r>
              <a:rPr lang="es-ES" sz="2400" dirty="0" smtClean="0"/>
              <a:t>esperanza de realizar preceptos, como se dice: </a:t>
            </a:r>
            <a:r>
              <a:rPr lang="es-ES" sz="2400" dirty="0" smtClean="0"/>
              <a:t>“Tus pómulos, </a:t>
            </a:r>
            <a:r>
              <a:rPr lang="es-ES" sz="2400" dirty="0" smtClean="0"/>
              <a:t>como una fracción de la granada abierta</a:t>
            </a:r>
            <a:r>
              <a:rPr lang="es-ES" sz="2400" dirty="0" smtClean="0"/>
              <a:t>.” –Cantares 4:3</a:t>
            </a:r>
          </a:p>
          <a:p>
            <a:r>
              <a:rPr lang="es-ES" sz="2400" dirty="0" smtClean="0"/>
              <a:t>“Como hilo de lana carmesí son tus labios, y tu hablar es bello. Como un pedazo de granada es tu pómulo detrás del velo”</a:t>
            </a:r>
          </a:p>
          <a:p>
            <a:r>
              <a:rPr lang="es-ES" sz="2400" dirty="0" smtClean="0"/>
              <a:t>El sinnúmero de semillas representan los preceptos de la Toráh</a:t>
            </a:r>
            <a:endParaRPr lang="es-ES"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318248" cy="4876796"/>
          </a:xfrm>
        </p:spPr>
        <p:txBody>
          <a:bodyPr/>
          <a:lstStyle/>
          <a:p>
            <a:r>
              <a:rPr lang="es-ES" sz="2400" dirty="0" smtClean="0"/>
              <a:t>¿Qué se entiende por "Tus templos '[</a:t>
            </a:r>
            <a:r>
              <a:rPr lang="es-ES" sz="2400" dirty="0" err="1" smtClean="0"/>
              <a:t>rakothek</a:t>
            </a:r>
            <a:r>
              <a:rPr lang="es-ES" sz="2400" dirty="0" smtClean="0"/>
              <a:t>]? - Incluso los analfabetos [</a:t>
            </a:r>
            <a:r>
              <a:rPr lang="es-ES" sz="2400" dirty="0" err="1" smtClean="0"/>
              <a:t>rekanim</a:t>
            </a:r>
            <a:r>
              <a:rPr lang="es-ES" sz="2400" dirty="0" smtClean="0"/>
              <a:t>] </a:t>
            </a:r>
            <a:r>
              <a:rPr lang="es-ES" sz="2400" dirty="0" smtClean="0"/>
              <a:t>entre </a:t>
            </a:r>
            <a:r>
              <a:rPr lang="es-ES" sz="2400" dirty="0" smtClean="0"/>
              <a:t>ti están </a:t>
            </a:r>
            <a:r>
              <a:rPr lang="es-ES" sz="2400" dirty="0" smtClean="0"/>
              <a:t>llenos </a:t>
            </a:r>
            <a:r>
              <a:rPr lang="es-ES" sz="2400" dirty="0" smtClean="0"/>
              <a:t>de preceptos como una granada. </a:t>
            </a:r>
            <a:endParaRPr lang="es-ES" sz="2400" dirty="0" smtClean="0"/>
          </a:p>
          <a:p>
            <a:r>
              <a:rPr lang="es-ES" sz="2400" dirty="0" err="1" smtClean="0"/>
              <a:t>Rekanim</a:t>
            </a:r>
            <a:r>
              <a:rPr lang="es-ES" sz="2400" dirty="0" smtClean="0"/>
              <a:t> significa literalmente “los vacíos”</a:t>
            </a:r>
          </a:p>
        </p:txBody>
      </p:sp>
      <p:pic>
        <p:nvPicPr>
          <p:cNvPr id="55298" name="Picture 2" descr="http://www.gardeningblog.net/grow-pictures/pomegranates.jpg"/>
          <p:cNvPicPr>
            <a:picLocks noChangeAspect="1" noChangeArrowheads="1"/>
          </p:cNvPicPr>
          <p:nvPr/>
        </p:nvPicPr>
        <p:blipFill>
          <a:blip r:embed="rId4" cstate="print"/>
          <a:srcRect/>
          <a:stretch>
            <a:fillRect/>
          </a:stretch>
        </p:blipFill>
        <p:spPr bwMode="auto">
          <a:xfrm>
            <a:off x="5220072" y="3501008"/>
            <a:ext cx="3629025" cy="3000376"/>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606280" cy="4876796"/>
          </a:xfrm>
        </p:spPr>
        <p:txBody>
          <a:bodyPr/>
          <a:lstStyle/>
          <a:p>
            <a:r>
              <a:rPr lang="es-ES" sz="2400" dirty="0" smtClean="0"/>
              <a:t>Soñar con Aceitunas</a:t>
            </a:r>
          </a:p>
          <a:p>
            <a:r>
              <a:rPr lang="es-ES" sz="2400" dirty="0" smtClean="0"/>
              <a:t>Si </a:t>
            </a:r>
            <a:r>
              <a:rPr lang="es-ES" sz="2400" dirty="0" smtClean="0"/>
              <a:t>uno ve las aceitunas en un sueño, si son </a:t>
            </a:r>
            <a:r>
              <a:rPr lang="es-ES" sz="2400" dirty="0" smtClean="0"/>
              <a:t>pequeñas </a:t>
            </a:r>
            <a:r>
              <a:rPr lang="es-ES" sz="2400" dirty="0" smtClean="0"/>
              <a:t>su negocio va </a:t>
            </a:r>
            <a:r>
              <a:rPr lang="es-ES" sz="2400" dirty="0" smtClean="0"/>
              <a:t>fructificar </a:t>
            </a:r>
            <a:r>
              <a:rPr lang="es-ES" sz="2400" dirty="0" smtClean="0"/>
              <a:t>y </a:t>
            </a:r>
            <a:r>
              <a:rPr lang="es-ES" sz="2400" dirty="0" smtClean="0"/>
              <a:t>aumentará como </a:t>
            </a:r>
            <a:r>
              <a:rPr lang="es-ES" sz="2400" dirty="0" smtClean="0"/>
              <a:t>una aceituna. </a:t>
            </a:r>
            <a:endParaRPr lang="es-ES" sz="2400" dirty="0" smtClean="0"/>
          </a:p>
          <a:p>
            <a:r>
              <a:rPr lang="es-ES" sz="2400" dirty="0" smtClean="0"/>
              <a:t>Esto </a:t>
            </a:r>
            <a:r>
              <a:rPr lang="es-ES" sz="2400" dirty="0" smtClean="0"/>
              <a:t>es, si él ve el fruto; pero si él ve el árbol tendrá muchos hijos, ya que dice: </a:t>
            </a:r>
            <a:r>
              <a:rPr lang="es-ES" sz="2400" dirty="0" smtClean="0"/>
              <a:t>“Tus </a:t>
            </a:r>
            <a:r>
              <a:rPr lang="es-ES" sz="2400" dirty="0" smtClean="0"/>
              <a:t>hijos como plantas de olivo, alrededor de tu mesa</a:t>
            </a:r>
            <a:r>
              <a:rPr lang="es-ES" sz="2400" dirty="0" smtClean="0"/>
              <a:t>.” –Salmo 128:3</a:t>
            </a:r>
          </a:p>
          <a:p>
            <a:r>
              <a:rPr lang="es-ES" sz="2400" dirty="0" smtClean="0"/>
              <a:t> </a:t>
            </a:r>
            <a:endParaRPr lang="es-ES" sz="2400" dirty="0" smtClean="0"/>
          </a:p>
        </p:txBody>
      </p:sp>
      <p:pic>
        <p:nvPicPr>
          <p:cNvPr id="51204" name="Picture 4" descr="http://1.bp.blogspot.com/-G71shX5Vv5w/Uajh6GFIL1I/AAAAAAAAH60/fuCShiaUH84/s1600/aceitunas.png"/>
          <p:cNvPicPr>
            <a:picLocks noChangeAspect="1" noChangeArrowheads="1"/>
          </p:cNvPicPr>
          <p:nvPr/>
        </p:nvPicPr>
        <p:blipFill>
          <a:blip r:embed="rId4" cstate="print"/>
          <a:srcRect/>
          <a:stretch>
            <a:fillRect/>
          </a:stretch>
        </p:blipFill>
        <p:spPr bwMode="auto">
          <a:xfrm>
            <a:off x="5508104" y="2060848"/>
            <a:ext cx="3333750" cy="2505076"/>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606280" cy="4876796"/>
          </a:xfrm>
        </p:spPr>
        <p:txBody>
          <a:bodyPr/>
          <a:lstStyle/>
          <a:p>
            <a:r>
              <a:rPr lang="es-ES" sz="2400" dirty="0" smtClean="0"/>
              <a:t>Algunos </a:t>
            </a:r>
            <a:r>
              <a:rPr lang="es-ES" sz="2400" dirty="0" smtClean="0"/>
              <a:t>dicen que si uno ve una aceituna en su sueño que adquirirá un buen nombre, como se dice, </a:t>
            </a:r>
            <a:r>
              <a:rPr lang="es-ES" sz="2400" dirty="0" smtClean="0"/>
              <a:t>“el </a:t>
            </a:r>
            <a:r>
              <a:rPr lang="es-ES" sz="2400" dirty="0" smtClean="0"/>
              <a:t>Señor llama tu nombre un olivo frondoso, justo y </a:t>
            </a:r>
            <a:r>
              <a:rPr lang="es-ES" sz="2400" dirty="0" smtClean="0"/>
              <a:t>hermoso  </a:t>
            </a:r>
            <a:r>
              <a:rPr lang="es-ES" sz="2400" dirty="0" smtClean="0"/>
              <a:t>en parecer. </a:t>
            </a:r>
            <a:r>
              <a:rPr lang="es-ES" sz="2400" dirty="0" smtClean="0"/>
              <a:t>–Jeremías 11:16</a:t>
            </a:r>
          </a:p>
          <a:p>
            <a:r>
              <a:rPr lang="es-ES" sz="2400" dirty="0" smtClean="0"/>
              <a:t>“</a:t>
            </a:r>
            <a:r>
              <a:rPr lang="es-ES" sz="2400" dirty="0" smtClean="0"/>
              <a:t>Olivo verde, hermoso en su fruto y en su parecer, llamó </a:t>
            </a:r>
            <a:r>
              <a:rPr lang="es-ES" sz="2400" dirty="0" smtClean="0"/>
              <a:t>el Eterno tu </a:t>
            </a:r>
            <a:r>
              <a:rPr lang="es-ES" sz="2400" dirty="0" smtClean="0"/>
              <a:t>nombre. A la voz de recio estrépito hizo encender fuego sobre él, y quebraron sus ramas</a:t>
            </a:r>
            <a:r>
              <a:rPr lang="es-ES" sz="2400" dirty="0" smtClean="0"/>
              <a:t>.”</a:t>
            </a:r>
            <a:endParaRPr lang="es-ES" sz="2400" dirty="0" smtClean="0"/>
          </a:p>
        </p:txBody>
      </p:sp>
      <p:pic>
        <p:nvPicPr>
          <p:cNvPr id="49154" name="Picture 2" descr="http://www.recetas.com/files/ingredient/thumb/a/aceitunas-verdes_64g8e"/>
          <p:cNvPicPr>
            <a:picLocks noChangeAspect="1" noChangeArrowheads="1"/>
          </p:cNvPicPr>
          <p:nvPr/>
        </p:nvPicPr>
        <p:blipFill>
          <a:blip r:embed="rId4" cstate="print"/>
          <a:srcRect/>
          <a:stretch>
            <a:fillRect/>
          </a:stretch>
        </p:blipFill>
        <p:spPr bwMode="auto">
          <a:xfrm>
            <a:off x="6012160" y="2708920"/>
            <a:ext cx="2857500" cy="1952625"/>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966320" cy="4876796"/>
          </a:xfrm>
        </p:spPr>
        <p:txBody>
          <a:bodyPr/>
          <a:lstStyle/>
          <a:p>
            <a:r>
              <a:rPr lang="es-CO" sz="2400" dirty="0" smtClean="0"/>
              <a:t>Si uno ve el aceite de oliva en un sueño, el  puede esperar la luz de la Torá, como está dicho, “que te traigan aceite puro de olivas machacadas para el alumbrado.” –Éxodo 27:20</a:t>
            </a:r>
          </a:p>
          <a:p>
            <a:r>
              <a:rPr lang="es-CO" sz="2400" dirty="0" smtClean="0"/>
              <a:t>Y tú ordenarás a los hijos de Israel que te traigan aceite de olivas puro, </a:t>
            </a:r>
            <a:r>
              <a:rPr lang="es-CO" sz="2400" dirty="0" smtClean="0">
                <a:hlinkClick r:id="rId4"/>
              </a:rPr>
              <a:t>batido, </a:t>
            </a:r>
            <a:r>
              <a:rPr lang="es-CO" sz="2400" dirty="0" smtClean="0"/>
              <a:t> para la iluminación, para encender las lámparas permanentes.</a:t>
            </a:r>
            <a:endParaRPr lang="es-CO" sz="2400" dirty="0" smtClean="0"/>
          </a:p>
        </p:txBody>
      </p:sp>
      <p:pic>
        <p:nvPicPr>
          <p:cNvPr id="47106" name="Picture 2" descr="http://www.med-health.net/images/10416159/image001.jpg"/>
          <p:cNvPicPr>
            <a:picLocks noChangeAspect="1" noChangeArrowheads="1"/>
          </p:cNvPicPr>
          <p:nvPr/>
        </p:nvPicPr>
        <p:blipFill>
          <a:blip r:embed="rId5" cstate="print"/>
          <a:srcRect/>
          <a:stretch>
            <a:fillRect/>
          </a:stretch>
        </p:blipFill>
        <p:spPr bwMode="auto">
          <a:xfrm>
            <a:off x="5868144" y="1700808"/>
            <a:ext cx="3173585" cy="4005064"/>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45058" name="Picture 2" descr="http://xn--significadodesoar-txb.com/wp-content/uploads/2013/10/Significado-de-so%C3%B1ar-con-palmeras.jpg"/>
          <p:cNvPicPr>
            <a:picLocks noChangeAspect="1" noChangeArrowheads="1"/>
          </p:cNvPicPr>
          <p:nvPr/>
        </p:nvPicPr>
        <p:blipFill>
          <a:blip r:embed="rId4" cstate="print"/>
          <a:srcRect/>
          <a:stretch>
            <a:fillRect/>
          </a:stretch>
        </p:blipFill>
        <p:spPr bwMode="auto">
          <a:xfrm>
            <a:off x="5724128" y="2564904"/>
            <a:ext cx="3168352" cy="2376264"/>
          </a:xfrm>
          <a:prstGeom prst="rect">
            <a:avLst/>
          </a:prstGeom>
          <a:noFill/>
        </p:spPr>
      </p:pic>
      <p:sp>
        <p:nvSpPr>
          <p:cNvPr id="4" name="Content Placeholder 2"/>
          <p:cNvSpPr txBox="1">
            <a:spLocks noGrp="1"/>
          </p:cNvSpPr>
          <p:nvPr>
            <p:ph idx="1"/>
          </p:nvPr>
        </p:nvSpPr>
        <p:spPr>
          <a:xfrm>
            <a:off x="685800" y="1371600"/>
            <a:ext cx="4966320" cy="4876796"/>
          </a:xfrm>
        </p:spPr>
        <p:txBody>
          <a:bodyPr/>
          <a:lstStyle/>
          <a:p>
            <a:r>
              <a:rPr lang="es-CO" sz="2400" dirty="0" smtClean="0"/>
              <a:t>Si uno ve las palmeras en un sueño sus iniquidades han llegado a su fin, como se dice, “El castigo de tu iniquidad se ha logrado, hija de Sión.” -Lamentaciones 4, 22. </a:t>
            </a:r>
          </a:p>
          <a:p>
            <a:r>
              <a:rPr lang="es-CO" sz="2400" i="1" dirty="0" err="1" smtClean="0"/>
              <a:t>Temarin</a:t>
            </a:r>
            <a:r>
              <a:rPr lang="es-CO" sz="2400" dirty="0" smtClean="0"/>
              <a:t> (palmera) sugiere a </a:t>
            </a:r>
            <a:r>
              <a:rPr lang="es-CO" sz="2400" i="1" dirty="0" err="1" smtClean="0"/>
              <a:t>tammu</a:t>
            </a:r>
            <a:r>
              <a:rPr lang="es-CO" sz="2400" i="1" dirty="0" smtClean="0"/>
              <a:t> </a:t>
            </a:r>
            <a:r>
              <a:rPr lang="es-CO" sz="2400" i="1" dirty="0" err="1" smtClean="0"/>
              <a:t>morin</a:t>
            </a:r>
            <a:r>
              <a:rPr lang="es-CO" sz="2400" dirty="0" smtClean="0"/>
              <a:t>, ‘finalizados son los rebeldes (pecados)’</a:t>
            </a:r>
          </a:p>
          <a:p>
            <a:r>
              <a:rPr lang="es-CO" sz="2400" dirty="0" smtClean="0"/>
              <a:t>“Se acabó tu iniquidad, hija de </a:t>
            </a:r>
            <a:r>
              <a:rPr lang="es-CO" sz="2400" dirty="0" err="1" smtClean="0"/>
              <a:t>Tziyón</a:t>
            </a:r>
            <a:r>
              <a:rPr lang="es-CO" sz="2400" dirty="0" smtClean="0"/>
              <a:t>; no volverá a desterrarte. Pero castigará tu iniquidad, oh hija de Edom; descubrirá tus pecados.”</a:t>
            </a:r>
            <a:endParaRPr lang="es-CO"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606280" cy="4876796"/>
          </a:xfrm>
        </p:spPr>
        <p:txBody>
          <a:bodyPr/>
          <a:lstStyle/>
          <a:p>
            <a:r>
              <a:rPr lang="es-ES" sz="2400" dirty="0" smtClean="0"/>
              <a:t>Soñar con una Cabra</a:t>
            </a:r>
          </a:p>
          <a:p>
            <a:r>
              <a:rPr lang="es-ES" sz="2400" dirty="0" smtClean="0"/>
              <a:t>R</a:t>
            </a:r>
            <a:r>
              <a:rPr lang="es-ES" sz="2400" dirty="0" smtClean="0"/>
              <a:t>. Joseph dijo: Si uno ve una cabra en un sueño, tendrá un año bendecido; si varias cabras, varios años benditos, como se dice. </a:t>
            </a:r>
            <a:r>
              <a:rPr lang="es-ES" sz="2400" dirty="0" smtClean="0"/>
              <a:t>“Y habrá leche </a:t>
            </a:r>
            <a:r>
              <a:rPr lang="es-ES" sz="2400" dirty="0" smtClean="0"/>
              <a:t>de cabra suficiente para </a:t>
            </a:r>
            <a:r>
              <a:rPr lang="es-ES" sz="2400" dirty="0" smtClean="0"/>
              <a:t>tu comida” –Proverbios 27:27</a:t>
            </a:r>
          </a:p>
          <a:p>
            <a:r>
              <a:rPr lang="es-ES" sz="2400" dirty="0" smtClean="0"/>
              <a:t>“La provisión de leche de cabra para tu alimento, para el alimento de tu casa; y vida para tus doncellas” </a:t>
            </a:r>
          </a:p>
        </p:txBody>
      </p:sp>
      <p:pic>
        <p:nvPicPr>
          <p:cNvPr id="43010" name="Picture 2" descr="http://wikifaunia.com/wp-content/uploads/2015/09/330px-Cabra.jpg"/>
          <p:cNvPicPr>
            <a:picLocks noChangeAspect="1" noChangeArrowheads="1"/>
          </p:cNvPicPr>
          <p:nvPr/>
        </p:nvPicPr>
        <p:blipFill>
          <a:blip r:embed="rId4" cstate="print"/>
          <a:srcRect/>
          <a:stretch>
            <a:fillRect/>
          </a:stretch>
        </p:blipFill>
        <p:spPr bwMode="auto">
          <a:xfrm>
            <a:off x="5724128" y="2132856"/>
            <a:ext cx="3143250" cy="3248026"/>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966320" cy="4876796"/>
          </a:xfrm>
        </p:spPr>
        <p:txBody>
          <a:bodyPr/>
          <a:lstStyle/>
          <a:p>
            <a:r>
              <a:rPr lang="es-ES" sz="2400" dirty="0" smtClean="0"/>
              <a:t>Soñar con un Mirto</a:t>
            </a:r>
          </a:p>
          <a:p>
            <a:r>
              <a:rPr lang="es-ES" sz="2400" dirty="0" smtClean="0"/>
              <a:t>Si </a:t>
            </a:r>
            <a:r>
              <a:rPr lang="es-ES" sz="2400" dirty="0" smtClean="0"/>
              <a:t>uno ve el mirto en su sueño, tendrá buena suerte con su propiedad, </a:t>
            </a:r>
            <a:r>
              <a:rPr lang="es-ES" sz="2400" dirty="0" smtClean="0"/>
              <a:t>y </a:t>
            </a:r>
            <a:r>
              <a:rPr lang="es-ES" sz="2400" dirty="0" smtClean="0"/>
              <a:t>si él no tiene ninguna propiedad </a:t>
            </a:r>
            <a:r>
              <a:rPr lang="es-ES" sz="2400" dirty="0" smtClean="0"/>
              <a:t>heredará alguna </a:t>
            </a:r>
            <a:r>
              <a:rPr lang="es-ES" sz="2400" dirty="0" smtClean="0"/>
              <a:t>de otros lugares. </a:t>
            </a:r>
            <a:endParaRPr lang="es-ES" sz="2400" dirty="0" smtClean="0"/>
          </a:p>
          <a:p>
            <a:r>
              <a:rPr lang="es-ES" sz="2400" dirty="0" smtClean="0"/>
              <a:t>Como el Mirto que tiene numerosas hojas</a:t>
            </a:r>
          </a:p>
          <a:p>
            <a:r>
              <a:rPr lang="es-ES" sz="2400" dirty="0" smtClean="0"/>
              <a:t>'Ulla </a:t>
            </a:r>
            <a:r>
              <a:rPr lang="es-ES" sz="2400" dirty="0" smtClean="0"/>
              <a:t>dijo - según otros, se enseñaba en una </a:t>
            </a:r>
            <a:r>
              <a:rPr lang="es-ES" sz="2400" dirty="0" err="1" smtClean="0"/>
              <a:t>Baraitha</a:t>
            </a:r>
            <a:r>
              <a:rPr lang="es-ES" sz="2400" dirty="0" smtClean="0"/>
              <a:t>: esto es sólo si ve mirto en su tallo. </a:t>
            </a:r>
            <a:endParaRPr lang="es-ES" sz="2400" dirty="0" smtClean="0"/>
          </a:p>
          <a:p>
            <a:r>
              <a:rPr lang="es-ES" sz="2400" dirty="0" smtClean="0"/>
              <a:t>Es decir: apegada a la tierra. </a:t>
            </a:r>
          </a:p>
        </p:txBody>
      </p:sp>
      <p:pic>
        <p:nvPicPr>
          <p:cNvPr id="40962" name="Picture 2" descr="http://www.giallozafferano.it/images/prodotti/mirto_380m.jpg"/>
          <p:cNvPicPr>
            <a:picLocks noChangeAspect="1" noChangeArrowheads="1"/>
          </p:cNvPicPr>
          <p:nvPr/>
        </p:nvPicPr>
        <p:blipFill>
          <a:blip r:embed="rId4" cstate="print"/>
          <a:srcRect/>
          <a:stretch>
            <a:fillRect/>
          </a:stretch>
        </p:blipFill>
        <p:spPr bwMode="auto">
          <a:xfrm>
            <a:off x="6012160" y="2420888"/>
            <a:ext cx="2827412" cy="2232167"/>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966320" cy="4876796"/>
          </a:xfrm>
        </p:spPr>
        <p:txBody>
          <a:bodyPr/>
          <a:lstStyle/>
          <a:p>
            <a:r>
              <a:rPr lang="es-ES" sz="2400" dirty="0" smtClean="0"/>
              <a:t>Soñar con la Cidra o </a:t>
            </a:r>
            <a:r>
              <a:rPr lang="es-ES" sz="2400" dirty="0" err="1" smtClean="0"/>
              <a:t>Cidrón</a:t>
            </a:r>
            <a:endParaRPr lang="es-ES" sz="2400" dirty="0" smtClean="0"/>
          </a:p>
          <a:p>
            <a:r>
              <a:rPr lang="es-ES" sz="2400" dirty="0" smtClean="0"/>
              <a:t>Si </a:t>
            </a:r>
            <a:r>
              <a:rPr lang="es-ES" sz="2400" dirty="0" smtClean="0"/>
              <a:t>uno ve la cidra [hadar] en su sueño, </a:t>
            </a:r>
            <a:r>
              <a:rPr lang="es-ES" sz="2400" dirty="0" smtClean="0"/>
              <a:t>se sentirá honrado </a:t>
            </a:r>
            <a:r>
              <a:rPr lang="es-ES" sz="2400" dirty="0" smtClean="0"/>
              <a:t>[</a:t>
            </a:r>
            <a:r>
              <a:rPr lang="es-ES" sz="2400" dirty="0" err="1" smtClean="0"/>
              <a:t>hadur</a:t>
            </a:r>
            <a:r>
              <a:rPr lang="es-ES" sz="2400" dirty="0" smtClean="0"/>
              <a:t>] ante los ojos de su Creador, ya que dice: </a:t>
            </a:r>
            <a:r>
              <a:rPr lang="es-ES" sz="2400" dirty="0" smtClean="0"/>
              <a:t>“El </a:t>
            </a:r>
            <a:r>
              <a:rPr lang="es-ES" sz="2400" dirty="0" smtClean="0"/>
              <a:t>fruto de limones, </a:t>
            </a:r>
            <a:r>
              <a:rPr lang="es-ES" sz="2400" dirty="0" smtClean="0"/>
              <a:t>-árbol frondoso-  </a:t>
            </a:r>
            <a:r>
              <a:rPr lang="es-ES" sz="2400" dirty="0" smtClean="0"/>
              <a:t>ramas de palmeras. </a:t>
            </a:r>
            <a:r>
              <a:rPr lang="es-ES" sz="2400" dirty="0" smtClean="0"/>
              <a:t>–Levítico 23:40</a:t>
            </a:r>
          </a:p>
          <a:p>
            <a:r>
              <a:rPr lang="es-ES" sz="2000" dirty="0" smtClean="0"/>
              <a:t>“</a:t>
            </a:r>
            <a:r>
              <a:rPr lang="es-ES" sz="2000" dirty="0" smtClean="0"/>
              <a:t>Y tomaréis para vosotros en el día primero, fruto de árbol hermoso (</a:t>
            </a:r>
            <a:r>
              <a:rPr lang="es-ES" sz="2000" dirty="0" err="1" smtClean="0"/>
              <a:t>etrog</a:t>
            </a:r>
            <a:r>
              <a:rPr lang="es-ES" sz="2000" dirty="0" smtClean="0"/>
              <a:t> citrus), ramas de palmeras y ramas de mirto y de sauces de los arroyos; </a:t>
            </a:r>
            <a:r>
              <a:rPr lang="es-ES" sz="2000" dirty="0" smtClean="0"/>
              <a:t> y </a:t>
            </a:r>
            <a:r>
              <a:rPr lang="es-ES" sz="2000" dirty="0" smtClean="0"/>
              <a:t>os regocijareis ante el Eterno, vuestro Dios, por espacio de siete días</a:t>
            </a:r>
            <a:r>
              <a:rPr lang="es-ES" sz="2000" dirty="0" smtClean="0"/>
              <a:t>,” </a:t>
            </a:r>
          </a:p>
        </p:txBody>
      </p:sp>
      <p:pic>
        <p:nvPicPr>
          <p:cNvPr id="38914" name="Picture 2" descr="http://www.bestofsicily.com/mag/art355.jpg"/>
          <p:cNvPicPr>
            <a:picLocks noChangeAspect="1" noChangeArrowheads="1"/>
          </p:cNvPicPr>
          <p:nvPr/>
        </p:nvPicPr>
        <p:blipFill>
          <a:blip r:embed="rId4" cstate="print"/>
          <a:srcRect/>
          <a:stretch>
            <a:fillRect/>
          </a:stretch>
        </p:blipFill>
        <p:spPr bwMode="auto">
          <a:xfrm>
            <a:off x="6084168" y="2420888"/>
            <a:ext cx="2514600" cy="2771776"/>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102224" cy="4876796"/>
          </a:xfrm>
        </p:spPr>
        <p:txBody>
          <a:bodyPr/>
          <a:lstStyle/>
          <a:p>
            <a:r>
              <a:rPr lang="es-ES" sz="2400" dirty="0" smtClean="0"/>
              <a:t>Soñar con una Rama de Palma</a:t>
            </a:r>
          </a:p>
          <a:p>
            <a:r>
              <a:rPr lang="es-ES" sz="2400" dirty="0" smtClean="0"/>
              <a:t>Si </a:t>
            </a:r>
            <a:r>
              <a:rPr lang="es-ES" sz="2400" dirty="0" smtClean="0"/>
              <a:t>uno ve una rama de palma en un sueño, que es </a:t>
            </a:r>
            <a:r>
              <a:rPr lang="es-ES" sz="2400" dirty="0" smtClean="0"/>
              <a:t>sincero y singular en </a:t>
            </a:r>
            <a:r>
              <a:rPr lang="es-ES" sz="2400" dirty="0" smtClean="0"/>
              <a:t>la devoción a su Padre en el Cielo. </a:t>
            </a:r>
            <a:endParaRPr lang="es-ES" sz="2400" dirty="0" smtClean="0"/>
          </a:p>
          <a:p>
            <a:endParaRPr lang="es-ES" sz="2400" dirty="0" smtClean="0"/>
          </a:p>
          <a:p>
            <a:r>
              <a:rPr lang="es-ES" sz="2400" dirty="0" smtClean="0"/>
              <a:t>La sola rama de palma que no tiene mas ramas pegadas a su tallo</a:t>
            </a:r>
            <a:endParaRPr lang="es-CO" sz="2400" dirty="0" smtClean="0"/>
          </a:p>
        </p:txBody>
      </p:sp>
      <p:pic>
        <p:nvPicPr>
          <p:cNvPr id="36866" name="Picture 2" descr="http://us.123rf.com/450wm/olegganko/olegganko1505/olegganko150500514/40105725-ilustraci-n-de-hoja-de-palma-del-vector.jpg?ver=6"/>
          <p:cNvPicPr>
            <a:picLocks noChangeAspect="1" noChangeArrowheads="1"/>
          </p:cNvPicPr>
          <p:nvPr/>
        </p:nvPicPr>
        <p:blipFill>
          <a:blip r:embed="rId4" cstate="print"/>
          <a:srcRect/>
          <a:stretch>
            <a:fillRect/>
          </a:stretch>
        </p:blipFill>
        <p:spPr bwMode="auto">
          <a:xfrm>
            <a:off x="5436096" y="2060848"/>
            <a:ext cx="3333750" cy="3333750"/>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462264" cy="4876796"/>
          </a:xfrm>
        </p:spPr>
        <p:txBody>
          <a:bodyPr/>
          <a:lstStyle/>
          <a:p>
            <a:r>
              <a:rPr lang="es-ES" sz="2400" dirty="0" smtClean="0"/>
              <a:t>Soñar con un Ganso</a:t>
            </a:r>
          </a:p>
          <a:p>
            <a:r>
              <a:rPr lang="es-ES" sz="2400" dirty="0" smtClean="0"/>
              <a:t>Si </a:t>
            </a:r>
            <a:r>
              <a:rPr lang="es-ES" sz="2400" dirty="0" smtClean="0"/>
              <a:t>uno ve un ganso en un sueño, se puede esperar la sabiduría, ya que dice: </a:t>
            </a:r>
            <a:r>
              <a:rPr lang="es-ES" sz="2400" dirty="0" smtClean="0"/>
              <a:t>“La </a:t>
            </a:r>
            <a:r>
              <a:rPr lang="es-ES" sz="2400" dirty="0" smtClean="0"/>
              <a:t>sabiduría clama en voz </a:t>
            </a:r>
            <a:r>
              <a:rPr lang="es-ES" sz="2400" dirty="0" smtClean="0"/>
              <a:t>alta, </a:t>
            </a:r>
            <a:r>
              <a:rPr lang="es-ES" sz="2400" dirty="0" smtClean="0"/>
              <a:t>a la calle; </a:t>
            </a:r>
            <a:r>
              <a:rPr lang="es-ES" sz="2400" dirty="0" smtClean="0"/>
              <a:t>-Proverbios 1:20</a:t>
            </a:r>
          </a:p>
          <a:p>
            <a:r>
              <a:rPr lang="es-ES" sz="2400" dirty="0" smtClean="0"/>
              <a:t>“La sabiduría en la calle pregonará, en las avenidas alzará su voz”</a:t>
            </a:r>
            <a:endParaRPr lang="es-ES" sz="2400" dirty="0" smtClean="0"/>
          </a:p>
          <a:p>
            <a:r>
              <a:rPr lang="es-ES" sz="2400" dirty="0" smtClean="0"/>
              <a:t> </a:t>
            </a:r>
            <a:r>
              <a:rPr lang="es-ES" sz="2400" dirty="0" smtClean="0"/>
              <a:t>y el que sueña </a:t>
            </a:r>
            <a:r>
              <a:rPr lang="es-ES" sz="2400" dirty="0" smtClean="0"/>
              <a:t>estando con uno </a:t>
            </a:r>
            <a:r>
              <a:rPr lang="es-ES" sz="2400" dirty="0" smtClean="0"/>
              <a:t>llegará a ser jefe de una academia. </a:t>
            </a:r>
            <a:endParaRPr lang="es-ES" sz="2400" dirty="0" smtClean="0"/>
          </a:p>
        </p:txBody>
      </p:sp>
      <p:pic>
        <p:nvPicPr>
          <p:cNvPr id="34818" name="Picture 2" descr="http://www.all-free-photos.com/images/animaux/IM0262-hr.jpg"/>
          <p:cNvPicPr>
            <a:picLocks noChangeAspect="1" noChangeArrowheads="1"/>
          </p:cNvPicPr>
          <p:nvPr/>
        </p:nvPicPr>
        <p:blipFill>
          <a:blip r:embed="rId4" cstate="print"/>
          <a:srcRect/>
          <a:stretch>
            <a:fillRect/>
          </a:stretch>
        </p:blipFill>
        <p:spPr bwMode="auto">
          <a:xfrm>
            <a:off x="5364088" y="2564904"/>
            <a:ext cx="3441090" cy="2592288"/>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454152" cy="4876796"/>
          </a:xfrm>
        </p:spPr>
        <p:txBody>
          <a:bodyPr/>
          <a:lstStyle/>
          <a:p>
            <a:r>
              <a:rPr lang="es-CO" sz="2400" dirty="0" smtClean="0"/>
              <a:t>R. Ashi dijo: Vi uno y estaba yo con uno, y fui elevado a una posición alta. </a:t>
            </a:r>
          </a:p>
          <a:p>
            <a:r>
              <a:rPr lang="es-CO" sz="2400" dirty="0" smtClean="0"/>
              <a:t>El se convirtió en el Rosh Yeshiva de la Academia de </a:t>
            </a:r>
            <a:r>
              <a:rPr lang="es-CO" sz="2400" dirty="0" err="1" smtClean="0"/>
              <a:t>Matha</a:t>
            </a:r>
            <a:r>
              <a:rPr lang="es-CO" sz="2400" dirty="0" smtClean="0"/>
              <a:t> </a:t>
            </a:r>
            <a:r>
              <a:rPr lang="es-CO" sz="2400" dirty="0" err="1" smtClean="0"/>
              <a:t>Mehasia</a:t>
            </a:r>
            <a:r>
              <a:rPr lang="es-CO" sz="2400" dirty="0" smtClean="0"/>
              <a:t> (un suburbio de Sura).  </a:t>
            </a:r>
          </a:p>
        </p:txBody>
      </p:sp>
      <p:pic>
        <p:nvPicPr>
          <p:cNvPr id="32770" name="Picture 2" descr="http://static.guim.co.uk/sys-images/Observer/Pix/furniture/2012/8/3/1344026180517/Geese-in-France-008.jpg"/>
          <p:cNvPicPr>
            <a:picLocks noChangeAspect="1" noChangeArrowheads="1"/>
          </p:cNvPicPr>
          <p:nvPr/>
        </p:nvPicPr>
        <p:blipFill>
          <a:blip r:embed="rId4" cstate="print"/>
          <a:srcRect/>
          <a:stretch>
            <a:fillRect/>
          </a:stretch>
        </p:blipFill>
        <p:spPr bwMode="auto">
          <a:xfrm>
            <a:off x="4427984" y="3789040"/>
            <a:ext cx="4381500" cy="26289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3814192" cy="4876796"/>
          </a:xfrm>
        </p:spPr>
        <p:txBody>
          <a:bodyPr/>
          <a:lstStyle/>
          <a:p>
            <a:r>
              <a:rPr lang="es-ES" sz="2400" dirty="0" smtClean="0"/>
              <a:t>Soñar con un Gallo</a:t>
            </a:r>
            <a:endParaRPr lang="es-ES" sz="2400" dirty="0" smtClean="0"/>
          </a:p>
          <a:p>
            <a:r>
              <a:rPr lang="es-ES" sz="2400" dirty="0" smtClean="0"/>
              <a:t>Si </a:t>
            </a:r>
            <a:r>
              <a:rPr lang="es-ES" sz="2400" dirty="0" smtClean="0"/>
              <a:t>uno ve </a:t>
            </a:r>
            <a:r>
              <a:rPr lang="es-ES" sz="2400" dirty="0" smtClean="0"/>
              <a:t>un gallo en </a:t>
            </a:r>
            <a:r>
              <a:rPr lang="es-ES" sz="2400" dirty="0" smtClean="0"/>
              <a:t>un sueño </a:t>
            </a:r>
            <a:r>
              <a:rPr lang="es-ES" sz="2400" dirty="0" smtClean="0"/>
              <a:t>puede </a:t>
            </a:r>
            <a:r>
              <a:rPr lang="es-ES" sz="2400" dirty="0" smtClean="0"/>
              <a:t>esperar </a:t>
            </a:r>
            <a:r>
              <a:rPr lang="es-ES" sz="2400" dirty="0" smtClean="0"/>
              <a:t>a un hijo de </a:t>
            </a:r>
            <a:r>
              <a:rPr lang="es-ES" sz="2400" dirty="0" smtClean="0"/>
              <a:t>sexo masculino; si varios gallos, varios hijos; si una gallina, un hermoso jardín y regocijo. </a:t>
            </a:r>
            <a:endParaRPr lang="es-ES" sz="2400" dirty="0" smtClean="0"/>
          </a:p>
          <a:p>
            <a:r>
              <a:rPr lang="es-ES" sz="2400" dirty="0" smtClean="0"/>
              <a:t>La palabra hebrea para Gallo –</a:t>
            </a:r>
            <a:r>
              <a:rPr lang="es-ES" sz="2400" dirty="0" err="1" smtClean="0"/>
              <a:t>Tarnegol</a:t>
            </a:r>
            <a:r>
              <a:rPr lang="es-ES" sz="2400" dirty="0" smtClean="0"/>
              <a:t>-  sugiere estas ideas. </a:t>
            </a:r>
          </a:p>
        </p:txBody>
      </p:sp>
      <p:pic>
        <p:nvPicPr>
          <p:cNvPr id="30722" name="Picture 2" descr="http://4.bp.blogspot.com/-3YrB5PtvSu8/VP73MXR54DI/AAAAAAAABHM/C8vCUxE7Yhc/s1600/EL%2BGALLO.jpg"/>
          <p:cNvPicPr>
            <a:picLocks noChangeAspect="1" noChangeArrowheads="1"/>
          </p:cNvPicPr>
          <p:nvPr/>
        </p:nvPicPr>
        <p:blipFill>
          <a:blip r:embed="rId4" cstate="print"/>
          <a:srcRect/>
          <a:stretch>
            <a:fillRect/>
          </a:stretch>
        </p:blipFill>
        <p:spPr bwMode="auto">
          <a:xfrm>
            <a:off x="5004048" y="2132856"/>
            <a:ext cx="3772754" cy="306132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894312" cy="4876796"/>
          </a:xfrm>
        </p:spPr>
        <p:txBody>
          <a:bodyPr/>
          <a:lstStyle/>
          <a:p>
            <a:r>
              <a:rPr lang="es-ES" sz="2400" dirty="0" smtClean="0"/>
              <a:t>Soñar con Huevos</a:t>
            </a:r>
          </a:p>
          <a:p>
            <a:r>
              <a:rPr lang="es-ES" sz="2400" dirty="0" smtClean="0"/>
              <a:t>Si </a:t>
            </a:r>
            <a:r>
              <a:rPr lang="es-ES" sz="2400" dirty="0" smtClean="0"/>
              <a:t>uno ve </a:t>
            </a:r>
            <a:r>
              <a:rPr lang="es-ES" sz="2400" dirty="0" smtClean="0"/>
              <a:t>huevos </a:t>
            </a:r>
            <a:r>
              <a:rPr lang="es-ES" sz="2400" dirty="0" smtClean="0"/>
              <a:t>en un sueño, su petición se mantiene en suspenso; </a:t>
            </a:r>
            <a:endParaRPr lang="es-ES" sz="2400" dirty="0" smtClean="0"/>
          </a:p>
          <a:p>
            <a:r>
              <a:rPr lang="es-ES" sz="2400" dirty="0" smtClean="0"/>
              <a:t>Al igual que el contenido del huevo, </a:t>
            </a:r>
            <a:r>
              <a:rPr lang="es-ES" sz="2400" dirty="0" smtClean="0"/>
              <a:t>lo cual es dudoso, </a:t>
            </a:r>
            <a:r>
              <a:rPr lang="es-ES" sz="2400" dirty="0" smtClean="0"/>
              <a:t>siempre y cuando la cáscara </a:t>
            </a:r>
            <a:r>
              <a:rPr lang="es-ES" sz="2400" dirty="0" smtClean="0"/>
              <a:t>no este rota. (</a:t>
            </a:r>
            <a:r>
              <a:rPr lang="es-ES" sz="2400" dirty="0" smtClean="0"/>
              <a:t>Rashi). </a:t>
            </a:r>
            <a:endParaRPr lang="es-ES" sz="2400" dirty="0" smtClean="0"/>
          </a:p>
          <a:p>
            <a:r>
              <a:rPr lang="es-ES" sz="2400" dirty="0" smtClean="0"/>
              <a:t>si </a:t>
            </a:r>
            <a:r>
              <a:rPr lang="es-ES" sz="2400" dirty="0" smtClean="0"/>
              <a:t>se rompen se le concedió su petición. Lo mismo con las </a:t>
            </a:r>
            <a:r>
              <a:rPr lang="es-ES" sz="2400" dirty="0" smtClean="0"/>
              <a:t>nueces y </a:t>
            </a:r>
            <a:r>
              <a:rPr lang="es-ES" sz="2400" dirty="0" smtClean="0"/>
              <a:t>los pepinos y todos los vasos de vidrio y todas las cosas que puedan romperse como estos.</a:t>
            </a:r>
            <a:endParaRPr lang="es-CO" sz="2400" dirty="0" smtClean="0"/>
          </a:p>
        </p:txBody>
      </p:sp>
      <p:pic>
        <p:nvPicPr>
          <p:cNvPr id="26626" name="Picture 2" descr="http://dietas.elembarazo.net/wp-content/uploads/sites/6/2012/08/huevos-y-embarazo.jpg"/>
          <p:cNvPicPr>
            <a:picLocks noChangeAspect="1" noChangeArrowheads="1"/>
          </p:cNvPicPr>
          <p:nvPr/>
        </p:nvPicPr>
        <p:blipFill>
          <a:blip r:embed="rId4" cstate="print"/>
          <a:srcRect/>
          <a:stretch>
            <a:fillRect/>
          </a:stretch>
        </p:blipFill>
        <p:spPr bwMode="auto">
          <a:xfrm>
            <a:off x="5940152" y="2780928"/>
            <a:ext cx="2977048" cy="2376264"/>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894312" cy="4876796"/>
          </a:xfrm>
        </p:spPr>
        <p:txBody>
          <a:bodyPr/>
          <a:lstStyle/>
          <a:p>
            <a:r>
              <a:rPr lang="es-ES" sz="2400" dirty="0" smtClean="0"/>
              <a:t>Soñar Entrando a la Ciudad</a:t>
            </a:r>
          </a:p>
          <a:p>
            <a:r>
              <a:rPr lang="es-ES" sz="2400" dirty="0" smtClean="0"/>
              <a:t>Si </a:t>
            </a:r>
            <a:r>
              <a:rPr lang="es-ES" sz="2400" dirty="0" smtClean="0"/>
              <a:t>uno sueña que entra en una gran ciudad, su deseo se cumplirá, como se dice, </a:t>
            </a:r>
            <a:r>
              <a:rPr lang="en-US" sz="2400" dirty="0" smtClean="0"/>
              <a:t>“</a:t>
            </a:r>
            <a:r>
              <a:rPr lang="es-ES" sz="2400" dirty="0" smtClean="0"/>
              <a:t> y </a:t>
            </a:r>
            <a:r>
              <a:rPr lang="es-ES" sz="2400" dirty="0" smtClean="0"/>
              <a:t>él los condujo al puerto que deseaban</a:t>
            </a:r>
            <a:r>
              <a:rPr lang="es-ES" sz="2400" dirty="0" smtClean="0"/>
              <a:t>.”  -Salmos 107:30</a:t>
            </a:r>
          </a:p>
          <a:p>
            <a:r>
              <a:rPr lang="es-ES" sz="2400" dirty="0" smtClean="0"/>
              <a:t>“Se alegraron cuando hubo silencio, y Él los condujo al lugar deseado” </a:t>
            </a:r>
          </a:p>
        </p:txBody>
      </p:sp>
      <p:pic>
        <p:nvPicPr>
          <p:cNvPr id="28674" name="Picture 2" descr="http://m.eluniversal.com.co/sites/default/files/FAMILIA%20BENEFICIARIA%20EN%20M_2.jpg"/>
          <p:cNvPicPr>
            <a:picLocks noChangeAspect="1" noChangeArrowheads="1"/>
          </p:cNvPicPr>
          <p:nvPr/>
        </p:nvPicPr>
        <p:blipFill>
          <a:blip r:embed="rId4" cstate="print"/>
          <a:srcRect/>
          <a:stretch>
            <a:fillRect/>
          </a:stretch>
        </p:blipFill>
        <p:spPr bwMode="auto">
          <a:xfrm>
            <a:off x="5436096" y="3789040"/>
            <a:ext cx="3281450" cy="2467924"/>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24578" name="Picture 2" descr="http://2.bp.blogspot.com/-NSkt310x0Uo/VF1jPOhbMRI/AAAAAAAAQug/MUbKw36saZ0/s1600/afeitado_de_cabeza_afeitado_corporal_gillette_maquina_De_Afeitar_rapar_cabeza_casero_cuidados_trucos_caseros.jpg"/>
          <p:cNvPicPr>
            <a:picLocks noChangeAspect="1" noChangeArrowheads="1"/>
          </p:cNvPicPr>
          <p:nvPr/>
        </p:nvPicPr>
        <p:blipFill>
          <a:blip r:embed="rId4" cstate="print"/>
          <a:srcRect/>
          <a:stretch>
            <a:fillRect/>
          </a:stretch>
        </p:blipFill>
        <p:spPr bwMode="auto">
          <a:xfrm>
            <a:off x="5508104" y="3140968"/>
            <a:ext cx="3260739" cy="2304256"/>
          </a:xfrm>
          <a:prstGeom prst="rect">
            <a:avLst/>
          </a:prstGeom>
          <a:noFill/>
        </p:spPr>
      </p:pic>
      <p:sp>
        <p:nvSpPr>
          <p:cNvPr id="4" name="Content Placeholder 2"/>
          <p:cNvSpPr txBox="1">
            <a:spLocks noGrp="1"/>
          </p:cNvSpPr>
          <p:nvPr>
            <p:ph idx="1"/>
          </p:nvPr>
        </p:nvSpPr>
        <p:spPr>
          <a:xfrm>
            <a:off x="685800" y="1371600"/>
            <a:ext cx="4894312" cy="4876796"/>
          </a:xfrm>
        </p:spPr>
        <p:txBody>
          <a:bodyPr/>
          <a:lstStyle/>
          <a:p>
            <a:r>
              <a:rPr lang="es-ES" sz="2400" dirty="0" smtClean="0"/>
              <a:t>Soñar Afeitándose la Cabeza</a:t>
            </a:r>
          </a:p>
          <a:p>
            <a:r>
              <a:rPr lang="es-ES" sz="2400" dirty="0" smtClean="0"/>
              <a:t>Si </a:t>
            </a:r>
            <a:r>
              <a:rPr lang="es-ES" sz="2400" dirty="0" smtClean="0"/>
              <a:t>uno sueña que está afeitando la cabeza, es una buena señal para él; </a:t>
            </a:r>
            <a:r>
              <a:rPr lang="es-ES" sz="2400" dirty="0" smtClean="0"/>
              <a:t>si es </a:t>
            </a:r>
            <a:r>
              <a:rPr lang="es-ES" sz="2400" dirty="0" smtClean="0"/>
              <a:t>la cabeza y la barba</a:t>
            </a:r>
            <a:r>
              <a:rPr lang="es-ES" sz="2400" dirty="0" smtClean="0"/>
              <a:t>, entonces </a:t>
            </a:r>
            <a:r>
              <a:rPr lang="es-ES" sz="2400" dirty="0" smtClean="0"/>
              <a:t>para él y para toda su familia. </a:t>
            </a:r>
            <a:endParaRPr lang="es-ES" sz="2400" dirty="0" smtClean="0"/>
          </a:p>
          <a:p>
            <a:r>
              <a:rPr lang="es-ES" sz="2400" dirty="0" smtClean="0"/>
              <a:t>Soñar con una Barca</a:t>
            </a:r>
            <a:endParaRPr lang="es-ES" sz="2400" dirty="0" smtClean="0"/>
          </a:p>
          <a:p>
            <a:r>
              <a:rPr lang="es-ES" sz="2400" dirty="0" smtClean="0"/>
              <a:t>Si </a:t>
            </a:r>
            <a:r>
              <a:rPr lang="es-ES" sz="2400" dirty="0" smtClean="0"/>
              <a:t>uno sueña que está sentado en un pequeño barco, </a:t>
            </a:r>
            <a:r>
              <a:rPr lang="es-ES" sz="2400" dirty="0" smtClean="0"/>
              <a:t>adquirirá </a:t>
            </a:r>
            <a:r>
              <a:rPr lang="es-ES" sz="2400" dirty="0" smtClean="0"/>
              <a:t>un buen nombre; si en un barco grande, tanto él como toda su familia podrá adquirir uno; pero esto es sólo si es en alta mar. </a:t>
            </a:r>
            <a:endParaRPr lang="es-ES"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22530" name="Picture 2" descr="http://ichef-1.bbci.co.uk/news/ws/660/amz/worldservice/live/assets/images/2015/03/20/150320115650_toallita_624x351_thinkstock.jpg"/>
          <p:cNvPicPr>
            <a:picLocks noChangeAspect="1" noChangeArrowheads="1"/>
          </p:cNvPicPr>
          <p:nvPr/>
        </p:nvPicPr>
        <p:blipFill>
          <a:blip r:embed="rId4" cstate="print"/>
          <a:srcRect/>
          <a:stretch>
            <a:fillRect/>
          </a:stretch>
        </p:blipFill>
        <p:spPr bwMode="auto">
          <a:xfrm>
            <a:off x="5148064" y="3212976"/>
            <a:ext cx="3586813" cy="2016224"/>
          </a:xfrm>
          <a:prstGeom prst="rect">
            <a:avLst/>
          </a:prstGeom>
          <a:noFill/>
        </p:spPr>
      </p:pic>
      <p:sp>
        <p:nvSpPr>
          <p:cNvPr id="4" name="Content Placeholder 2"/>
          <p:cNvSpPr txBox="1">
            <a:spLocks noGrp="1"/>
          </p:cNvSpPr>
          <p:nvPr>
            <p:ph idx="1"/>
          </p:nvPr>
        </p:nvSpPr>
        <p:spPr>
          <a:xfrm>
            <a:off x="685800" y="1371600"/>
            <a:ext cx="4894312" cy="4876796"/>
          </a:xfrm>
        </p:spPr>
        <p:txBody>
          <a:bodyPr/>
          <a:lstStyle/>
          <a:p>
            <a:r>
              <a:rPr lang="es-ES" sz="2400" dirty="0" smtClean="0"/>
              <a:t>Soñar si se esta Limpiando</a:t>
            </a:r>
          </a:p>
          <a:p>
            <a:r>
              <a:rPr lang="es-ES" sz="2400" dirty="0" smtClean="0"/>
              <a:t>Si </a:t>
            </a:r>
            <a:r>
              <a:rPr lang="es-ES" sz="2400" dirty="0" smtClean="0"/>
              <a:t>uno sueña que </a:t>
            </a:r>
            <a:r>
              <a:rPr lang="es-ES" sz="2400" dirty="0" smtClean="0"/>
              <a:t>se está limpiando a </a:t>
            </a:r>
            <a:r>
              <a:rPr lang="es-ES" sz="2400" dirty="0" smtClean="0"/>
              <a:t>sí mismo, es un buen augurio para él, ya que se dijo: </a:t>
            </a:r>
            <a:r>
              <a:rPr lang="es-ES" sz="2400" dirty="0" smtClean="0"/>
              <a:t>“El </a:t>
            </a:r>
            <a:r>
              <a:rPr lang="es-ES" sz="2400" dirty="0" smtClean="0"/>
              <a:t>que se agachó rápidamente será </a:t>
            </a:r>
            <a:r>
              <a:rPr lang="es-ES" sz="2400" dirty="0" smtClean="0"/>
              <a:t>libertado,” –Isaías 51:14</a:t>
            </a:r>
          </a:p>
          <a:p>
            <a:r>
              <a:rPr lang="es-ES" sz="2400" dirty="0" smtClean="0"/>
              <a:t>“El </a:t>
            </a:r>
            <a:r>
              <a:rPr lang="es-ES" sz="2400" dirty="0" smtClean="0"/>
              <a:t>preso agobiado será libertado pronto; no morirá en la mazmorra, ni le faltará su pan</a:t>
            </a:r>
            <a:r>
              <a:rPr lang="es-ES" sz="2400" dirty="0" smtClean="0"/>
              <a:t>.” </a:t>
            </a:r>
          </a:p>
          <a:p>
            <a:r>
              <a:rPr lang="es-ES" sz="2400" dirty="0" smtClean="0"/>
              <a:t>pero </a:t>
            </a:r>
            <a:r>
              <a:rPr lang="es-ES" sz="2400" dirty="0" smtClean="0"/>
              <a:t>esto es sólo si no se </a:t>
            </a:r>
            <a:r>
              <a:rPr lang="es-ES" sz="2400" dirty="0" smtClean="0"/>
              <a:t>limpia </a:t>
            </a:r>
            <a:r>
              <a:rPr lang="es-ES" sz="2400" dirty="0" smtClean="0"/>
              <a:t>a sí mismo [en sueños].</a:t>
            </a:r>
            <a:endParaRPr lang="es-CO" sz="24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174232" cy="4876796"/>
          </a:xfrm>
        </p:spPr>
        <p:txBody>
          <a:bodyPr/>
          <a:lstStyle/>
          <a:p>
            <a:r>
              <a:rPr lang="es-ES" sz="2400" dirty="0" smtClean="0"/>
              <a:t>Soñar con un Tejado</a:t>
            </a:r>
          </a:p>
          <a:p>
            <a:r>
              <a:rPr lang="es-ES" sz="2400" dirty="0" smtClean="0"/>
              <a:t>Si </a:t>
            </a:r>
            <a:r>
              <a:rPr lang="es-ES" sz="2400" dirty="0" smtClean="0"/>
              <a:t>uno sueña que sube a un tejado, </a:t>
            </a:r>
            <a:r>
              <a:rPr lang="es-ES" sz="2400" dirty="0" smtClean="0"/>
              <a:t>alcanzará </a:t>
            </a:r>
            <a:r>
              <a:rPr lang="es-ES" sz="2400" dirty="0" smtClean="0"/>
              <a:t>una posición alta; si </a:t>
            </a:r>
            <a:r>
              <a:rPr lang="es-ES" sz="2400" dirty="0" smtClean="0"/>
              <a:t>se está bajando, se </a:t>
            </a:r>
            <a:r>
              <a:rPr lang="es-ES" sz="2400" dirty="0" smtClean="0"/>
              <a:t>degradará. </a:t>
            </a:r>
            <a:endParaRPr lang="es-ES" sz="2400" dirty="0" smtClean="0"/>
          </a:p>
          <a:p>
            <a:r>
              <a:rPr lang="es-ES" sz="2400" dirty="0" err="1" smtClean="0"/>
              <a:t>Abaye</a:t>
            </a:r>
            <a:r>
              <a:rPr lang="es-ES" sz="2400" dirty="0" smtClean="0"/>
              <a:t> </a:t>
            </a:r>
            <a:r>
              <a:rPr lang="es-ES" sz="2400" dirty="0" smtClean="0"/>
              <a:t>y Raba, sin embargo, ambos dicen que una vez que ha alcanzado un alto cargo </a:t>
            </a:r>
            <a:r>
              <a:rPr lang="es-ES" sz="2400" dirty="0" smtClean="0"/>
              <a:t>va </a:t>
            </a:r>
            <a:r>
              <a:rPr lang="es-ES" sz="2400" dirty="0" smtClean="0"/>
              <a:t>a permanecer allí. </a:t>
            </a:r>
            <a:endParaRPr lang="es-ES" sz="2400" dirty="0" smtClean="0"/>
          </a:p>
        </p:txBody>
      </p:sp>
      <p:pic>
        <p:nvPicPr>
          <p:cNvPr id="20482" name="Picture 2" descr="http://bolivia.incerpaz.com/wp-content/uploads/2014/11/caminar-sobre-tejado.jpg"/>
          <p:cNvPicPr>
            <a:picLocks noChangeAspect="1" noChangeArrowheads="1"/>
          </p:cNvPicPr>
          <p:nvPr/>
        </p:nvPicPr>
        <p:blipFill>
          <a:blip r:embed="rId4" cstate="print"/>
          <a:srcRect/>
          <a:stretch>
            <a:fillRect/>
          </a:stretch>
        </p:blipFill>
        <p:spPr bwMode="auto">
          <a:xfrm>
            <a:off x="5172692" y="2492896"/>
            <a:ext cx="3549501" cy="2664296"/>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894312" cy="4876796"/>
          </a:xfrm>
        </p:spPr>
        <p:txBody>
          <a:bodyPr/>
          <a:lstStyle/>
          <a:p>
            <a:r>
              <a:rPr lang="es-ES" sz="2400" dirty="0" smtClean="0"/>
              <a:t>Soñar Desnudo</a:t>
            </a:r>
          </a:p>
          <a:p>
            <a:r>
              <a:rPr lang="es-ES" sz="2400" dirty="0" smtClean="0"/>
              <a:t>Si uno sueña que está de pie desnudo, si es en Babilonia se quedará sin pecado, </a:t>
            </a:r>
          </a:p>
          <a:p>
            <a:r>
              <a:rPr lang="es-ES" sz="2400" dirty="0" smtClean="0"/>
              <a:t>Ketubot 110b</a:t>
            </a:r>
            <a:r>
              <a:rPr lang="es-ES" sz="2400" dirty="0" smtClean="0"/>
              <a:t>. El que habita fuera de la Tierra de Israel es como si él </a:t>
            </a:r>
            <a:r>
              <a:rPr lang="es-ES" sz="2400" dirty="0" smtClean="0"/>
              <a:t>adorara </a:t>
            </a:r>
            <a:r>
              <a:rPr lang="es-ES" sz="2400" dirty="0" smtClean="0"/>
              <a:t>ídolos. </a:t>
            </a:r>
            <a:r>
              <a:rPr lang="es-ES" sz="2400" dirty="0" smtClean="0"/>
              <a:t>Permanecer </a:t>
            </a:r>
            <a:r>
              <a:rPr lang="es-ES" sz="2400" dirty="0" smtClean="0"/>
              <a:t>desnudo en un sueño en Babilonia, por tanto, significa </a:t>
            </a:r>
            <a:r>
              <a:rPr lang="es-ES" sz="2400" dirty="0" smtClean="0"/>
              <a:t>estar libre </a:t>
            </a:r>
            <a:r>
              <a:rPr lang="es-ES" sz="2400" dirty="0" smtClean="0"/>
              <a:t>de pecado.</a:t>
            </a:r>
          </a:p>
          <a:p>
            <a:r>
              <a:rPr lang="es-ES" sz="2400" dirty="0" smtClean="0"/>
              <a:t> </a:t>
            </a:r>
            <a:endParaRPr lang="es-CO" sz="2400" dirty="0" smtClean="0"/>
          </a:p>
        </p:txBody>
      </p:sp>
      <p:pic>
        <p:nvPicPr>
          <p:cNvPr id="18433" name="Picture 1"/>
          <p:cNvPicPr>
            <a:picLocks noChangeAspect="1" noChangeArrowheads="1"/>
          </p:cNvPicPr>
          <p:nvPr/>
        </p:nvPicPr>
        <p:blipFill>
          <a:blip r:embed="rId4" cstate="print"/>
          <a:srcRect/>
          <a:stretch>
            <a:fillRect/>
          </a:stretch>
        </p:blipFill>
        <p:spPr bwMode="auto">
          <a:xfrm>
            <a:off x="6300192" y="2708920"/>
            <a:ext cx="1685925" cy="15716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6190456" cy="4876796"/>
          </a:xfrm>
        </p:spPr>
        <p:txBody>
          <a:bodyPr/>
          <a:lstStyle/>
          <a:p>
            <a:r>
              <a:rPr lang="es-ES" sz="2400" dirty="0" smtClean="0"/>
              <a:t>si en la Tierra de Israel estará desnudo de actos piadosos. </a:t>
            </a:r>
          </a:p>
          <a:p>
            <a:r>
              <a:rPr lang="es-ES" sz="2400" dirty="0" smtClean="0"/>
              <a:t> </a:t>
            </a:r>
            <a:r>
              <a:rPr lang="es-ES" sz="2400" dirty="0" smtClean="0"/>
              <a:t>Ketubot. 111a. El que habita en la Tierra permanece sin pecado. Permanecer desnudo en un sueño en Palestina, por tanto, significa estar desnudo de actos piadosos.</a:t>
            </a:r>
          </a:p>
          <a:p>
            <a:endParaRPr lang="es-ES" sz="2400" dirty="0" smtClean="0"/>
          </a:p>
        </p:txBody>
      </p:sp>
      <p:pic>
        <p:nvPicPr>
          <p:cNvPr id="16386" name="Picture 2" descr="http://estaticos.sport.es/resources/jpg/5/5/increible-escala-montana-desnudo-sin-arnes-1438863443655.jpg"/>
          <p:cNvPicPr>
            <a:picLocks noChangeAspect="1" noChangeArrowheads="1"/>
          </p:cNvPicPr>
          <p:nvPr/>
        </p:nvPicPr>
        <p:blipFill>
          <a:blip r:embed="rId4" cstate="print"/>
          <a:srcRect/>
          <a:stretch>
            <a:fillRect/>
          </a:stretch>
        </p:blipFill>
        <p:spPr bwMode="auto">
          <a:xfrm>
            <a:off x="4139952" y="4149080"/>
            <a:ext cx="4610660" cy="2376264"/>
          </a:xfrm>
          <a:prstGeom prst="rect">
            <a:avLst/>
          </a:prstGeom>
          <a:noFill/>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246240" cy="4876796"/>
          </a:xfrm>
        </p:spPr>
        <p:txBody>
          <a:bodyPr/>
          <a:lstStyle/>
          <a:p>
            <a:r>
              <a:rPr lang="es-ES" sz="2400" dirty="0" smtClean="0"/>
              <a:t>Si uno sueña que ha sido detenido por la policía, la protección se le ofreció; si se le han colocado en el cuello cadenas, (como los criminales cuando se llevaban a la ejecución) protección adicional se le proporcionó. </a:t>
            </a:r>
          </a:p>
          <a:p>
            <a:r>
              <a:rPr lang="es-ES" sz="2400" dirty="0" smtClean="0"/>
              <a:t>Esto sólo es [si sueña] cadenas en el cuello, no una simple cuerda.</a:t>
            </a:r>
            <a:endParaRPr lang="es-CO" sz="2400" dirty="0" smtClean="0"/>
          </a:p>
        </p:txBody>
      </p:sp>
      <p:pic>
        <p:nvPicPr>
          <p:cNvPr id="14338" name="Picture 2" descr="http://estaticos.elmundo.es/elmundo/imagenes/2011/12/13/espana/1323804212_1.jpg"/>
          <p:cNvPicPr>
            <a:picLocks noChangeAspect="1" noChangeArrowheads="1"/>
          </p:cNvPicPr>
          <p:nvPr/>
        </p:nvPicPr>
        <p:blipFill>
          <a:blip r:embed="rId4" cstate="print"/>
          <a:srcRect/>
          <a:stretch>
            <a:fillRect/>
          </a:stretch>
        </p:blipFill>
        <p:spPr bwMode="auto">
          <a:xfrm>
            <a:off x="5436096" y="2420888"/>
            <a:ext cx="3353612" cy="2232248"/>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390256" cy="4876796"/>
          </a:xfrm>
        </p:spPr>
        <p:txBody>
          <a:bodyPr/>
          <a:lstStyle/>
          <a:p>
            <a:r>
              <a:rPr lang="es-ES" sz="2400" dirty="0" smtClean="0"/>
              <a:t>Soñar caminando en un Pantano</a:t>
            </a:r>
          </a:p>
          <a:p>
            <a:r>
              <a:rPr lang="es-ES" sz="2400" dirty="0" smtClean="0"/>
              <a:t>Si </a:t>
            </a:r>
            <a:r>
              <a:rPr lang="es-ES" sz="2400" dirty="0" smtClean="0"/>
              <a:t>uno sueña que camina en un pantano, se convertirá en el jefe de una academia; 42 si en un bosque se convertirá en el jefe de los colegiados. 43 </a:t>
            </a:r>
            <a:endParaRPr lang="es-ES" sz="2400" dirty="0" smtClean="0"/>
          </a:p>
          <a:p>
            <a:r>
              <a:rPr lang="es-ES" sz="2400" dirty="0" smtClean="0"/>
              <a:t>Cañas cortas y largas en un pantano son figurativas de los alumnos de diferentes edades y niveles que asisten a la Academia</a:t>
            </a:r>
            <a:r>
              <a:rPr lang="es-ES" sz="2400" dirty="0" smtClean="0"/>
              <a:t>.</a:t>
            </a:r>
            <a:endParaRPr lang="es-ES" sz="2400" dirty="0" smtClean="0"/>
          </a:p>
        </p:txBody>
      </p:sp>
      <p:pic>
        <p:nvPicPr>
          <p:cNvPr id="12292" name="Picture 4" descr="http://www.vivelohoy.com/wp-content/uploads/2011/07/la-0718-pin01.jpg"/>
          <p:cNvPicPr>
            <a:picLocks noChangeAspect="1" noChangeArrowheads="1"/>
          </p:cNvPicPr>
          <p:nvPr/>
        </p:nvPicPr>
        <p:blipFill>
          <a:blip r:embed="rId4" cstate="print"/>
          <a:srcRect/>
          <a:stretch>
            <a:fillRect/>
          </a:stretch>
        </p:blipFill>
        <p:spPr bwMode="auto">
          <a:xfrm>
            <a:off x="5292080" y="2348880"/>
            <a:ext cx="3641037" cy="2304256"/>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7414592" cy="4876796"/>
          </a:xfrm>
        </p:spPr>
        <p:txBody>
          <a:bodyPr/>
          <a:lstStyle/>
          <a:p>
            <a:r>
              <a:rPr lang="es-ES" sz="2400" dirty="0" smtClean="0"/>
              <a:t>R</a:t>
            </a:r>
            <a:r>
              <a:rPr lang="es-ES" sz="2400" dirty="0" smtClean="0"/>
              <a:t>. Papa y R. Huna el hijo de Josué ambos </a:t>
            </a:r>
            <a:r>
              <a:rPr lang="es-ES" sz="2400" dirty="0" smtClean="0"/>
              <a:t>tuvieron sueños</a:t>
            </a:r>
            <a:r>
              <a:rPr lang="es-ES" sz="2400" dirty="0" smtClean="0"/>
              <a:t>. </a:t>
            </a:r>
            <a:endParaRPr lang="es-ES" sz="2400" dirty="0" smtClean="0"/>
          </a:p>
          <a:p>
            <a:r>
              <a:rPr lang="es-ES" sz="2400" dirty="0" smtClean="0"/>
              <a:t>R</a:t>
            </a:r>
            <a:r>
              <a:rPr lang="es-ES" sz="2400" dirty="0" smtClean="0"/>
              <a:t>. Papa soñó que entró en un pantano y se convirtió en jefe de una academia. </a:t>
            </a:r>
            <a:endParaRPr lang="es-ES" sz="2400" dirty="0" smtClean="0"/>
          </a:p>
          <a:p>
            <a:r>
              <a:rPr lang="es-ES" sz="2400" dirty="0" smtClean="0"/>
              <a:t>El se convirtió en Rosh Yeshiva de </a:t>
            </a:r>
            <a:r>
              <a:rPr lang="en-US" sz="2400" dirty="0" err="1" smtClean="0"/>
              <a:t>Naresh</a:t>
            </a:r>
            <a:r>
              <a:rPr lang="en-US" sz="2400" dirty="0" smtClean="0"/>
              <a:t>, </a:t>
            </a:r>
            <a:r>
              <a:rPr lang="en-US" sz="2400" dirty="0" err="1" smtClean="0"/>
              <a:t>cerca</a:t>
            </a:r>
            <a:r>
              <a:rPr lang="en-US" sz="2400" dirty="0" smtClean="0"/>
              <a:t> de  </a:t>
            </a:r>
            <a:r>
              <a:rPr lang="en-US" sz="2400" dirty="0" err="1" smtClean="0"/>
              <a:t>Sura</a:t>
            </a:r>
            <a:r>
              <a:rPr lang="en-US" sz="2400" dirty="0" smtClean="0"/>
              <a:t>. </a:t>
            </a:r>
            <a:endParaRPr lang="es-ES" sz="2400" dirty="0" smtClean="0"/>
          </a:p>
          <a:p>
            <a:r>
              <a:rPr lang="es-ES" sz="2000" dirty="0" smtClean="0"/>
              <a:t>R</a:t>
            </a:r>
            <a:r>
              <a:rPr lang="es-ES" sz="2000" dirty="0" smtClean="0"/>
              <a:t>. Huna el hijo de R. Joshua soñó que entró en un bosque y se convirtió en jefe de los colegiados. Algunos dicen que </a:t>
            </a:r>
            <a:r>
              <a:rPr lang="es-ES" sz="2000" dirty="0" smtClean="0"/>
              <a:t>ambos soñaron entrando en </a:t>
            </a:r>
            <a:r>
              <a:rPr lang="es-ES" sz="2000" dirty="0" smtClean="0"/>
              <a:t>un pantano, pero R. Papa </a:t>
            </a:r>
            <a:r>
              <a:rPr lang="es-ES" sz="2000" dirty="0" smtClean="0"/>
              <a:t>llevaba </a:t>
            </a:r>
            <a:r>
              <a:rPr lang="es-ES" sz="2000" dirty="0" smtClean="0"/>
              <a:t>un tambor </a:t>
            </a:r>
            <a:r>
              <a:rPr lang="es-ES" sz="2000" dirty="0" smtClean="0"/>
              <a:t>(anuncia algo importante) </a:t>
            </a:r>
            <a:r>
              <a:rPr lang="es-ES" sz="2000" dirty="0" smtClean="0"/>
              <a:t>se convirtió en jefe de la academia, mientras que R. Huna el hijo de R. Joshua que no </a:t>
            </a:r>
            <a:r>
              <a:rPr lang="es-ES" sz="2000" dirty="0" smtClean="0"/>
              <a:t>llevaba </a:t>
            </a:r>
            <a:r>
              <a:rPr lang="es-ES" sz="2000" dirty="0" smtClean="0"/>
              <a:t>un tambor se convirtió en el jefe de los colegiados . R. Ashi dijo: soñé que entré en un pantano y llevaba un tambor e hice un ruido fuerte con él.</a:t>
            </a:r>
          </a:p>
          <a:p>
            <a:endParaRPr lang="es-CO" sz="2400" dirty="0" smtClean="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534272" cy="4876796"/>
          </a:xfrm>
        </p:spPr>
        <p:txBody>
          <a:bodyPr/>
          <a:lstStyle/>
          <a:p>
            <a:r>
              <a:rPr lang="es-ES" sz="2400" dirty="0" smtClean="0"/>
              <a:t>Un </a:t>
            </a:r>
            <a:r>
              <a:rPr lang="es-ES" sz="2400" dirty="0" err="1" smtClean="0"/>
              <a:t>Tanna</a:t>
            </a:r>
            <a:r>
              <a:rPr lang="es-ES" sz="2400" dirty="0" smtClean="0"/>
              <a:t> recitó </a:t>
            </a:r>
            <a:r>
              <a:rPr lang="es-ES" sz="2400" dirty="0" smtClean="0"/>
              <a:t>en presencia de R. </a:t>
            </a:r>
            <a:r>
              <a:rPr lang="es-ES" sz="2400" dirty="0" err="1" smtClean="0"/>
              <a:t>Nahman</a:t>
            </a:r>
            <a:r>
              <a:rPr lang="es-ES" sz="2400" dirty="0" smtClean="0"/>
              <a:t> b. Isaac: Si uno sueña que está sufriendo </a:t>
            </a:r>
            <a:r>
              <a:rPr lang="es-ES" sz="2400" dirty="0" smtClean="0"/>
              <a:t>derrame de sangre, </a:t>
            </a:r>
            <a:r>
              <a:rPr lang="es-ES" sz="2400" dirty="0" smtClean="0"/>
              <a:t>sus iniquidades </a:t>
            </a:r>
            <a:r>
              <a:rPr lang="es-ES" sz="2400" dirty="0" smtClean="0"/>
              <a:t>son perdonadas. </a:t>
            </a:r>
          </a:p>
          <a:p>
            <a:r>
              <a:rPr lang="es-ES" sz="2400" dirty="0" smtClean="0"/>
              <a:t>Los pecados se describen como el carmesí, </a:t>
            </a:r>
            <a:r>
              <a:rPr lang="es-ES" sz="2400" dirty="0" smtClean="0"/>
              <a:t>Isaías </a:t>
            </a:r>
            <a:r>
              <a:rPr lang="es-ES" sz="2400" dirty="0" smtClean="0"/>
              <a:t>I, 18. </a:t>
            </a:r>
            <a:endParaRPr lang="es-ES" sz="2400" dirty="0" smtClean="0"/>
          </a:p>
          <a:p>
            <a:r>
              <a:rPr lang="es-ES" sz="2400" dirty="0" smtClean="0"/>
              <a:t>Pero </a:t>
            </a:r>
            <a:r>
              <a:rPr lang="es-ES" sz="2400" dirty="0" smtClean="0"/>
              <a:t>ha sido enseñado: Sus iniquidades se cuentan? - ¿Qué se entiende por contado? </a:t>
            </a:r>
            <a:r>
              <a:rPr lang="es-ES" sz="2400" dirty="0" smtClean="0"/>
              <a:t>Se refiere a ser </a:t>
            </a:r>
            <a:r>
              <a:rPr lang="es-ES" sz="2400" dirty="0" smtClean="0"/>
              <a:t>perdonado</a:t>
            </a:r>
            <a:r>
              <a:rPr lang="es-ES" sz="2400" dirty="0" smtClean="0"/>
              <a:t>.</a:t>
            </a:r>
            <a:endParaRPr lang="es-ES" sz="2400" dirty="0" smtClean="0"/>
          </a:p>
        </p:txBody>
      </p:sp>
      <p:pic>
        <p:nvPicPr>
          <p:cNvPr id="8197" name="Picture 5"/>
          <p:cNvPicPr>
            <a:picLocks noChangeAspect="1" noChangeArrowheads="1"/>
          </p:cNvPicPr>
          <p:nvPr/>
        </p:nvPicPr>
        <p:blipFill>
          <a:blip r:embed="rId4" cstate="print"/>
          <a:srcRect/>
          <a:stretch>
            <a:fillRect/>
          </a:stretch>
        </p:blipFill>
        <p:spPr bwMode="auto">
          <a:xfrm>
            <a:off x="5403565" y="2708920"/>
            <a:ext cx="3002421" cy="201622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7558608" cy="4876796"/>
          </a:xfrm>
        </p:spPr>
        <p:txBody>
          <a:bodyPr/>
          <a:lstStyle/>
          <a:p>
            <a:r>
              <a:rPr lang="es-ES" sz="2400" dirty="0" smtClean="0"/>
              <a:t>Un </a:t>
            </a:r>
            <a:r>
              <a:rPr lang="es-ES" sz="2400" dirty="0" err="1" smtClean="0"/>
              <a:t>Tanna</a:t>
            </a:r>
            <a:r>
              <a:rPr lang="es-ES" sz="2400" dirty="0" smtClean="0"/>
              <a:t> recitó en presencia de R. </a:t>
            </a:r>
            <a:r>
              <a:rPr lang="es-ES" sz="2400" dirty="0" err="1" smtClean="0"/>
              <a:t>Shesheth</a:t>
            </a:r>
            <a:r>
              <a:rPr lang="es-ES" sz="2400" dirty="0" smtClean="0"/>
              <a:t>: Si uno ve una serpiente en un sueño, significa que la vida está asegurada; (Debido a que la serpiente come el polvo de </a:t>
            </a:r>
            <a:r>
              <a:rPr lang="es-ES" sz="2400" dirty="0" smtClean="0"/>
              <a:t>lo cual </a:t>
            </a:r>
            <a:r>
              <a:rPr lang="es-ES" sz="2400" dirty="0" smtClean="0"/>
              <a:t>siempre hay abundancia</a:t>
            </a:r>
            <a:r>
              <a:rPr lang="es-ES" sz="2400" dirty="0" smtClean="0"/>
              <a:t>.) </a:t>
            </a:r>
            <a:r>
              <a:rPr lang="es-ES" sz="2400" dirty="0" smtClean="0"/>
              <a:t>si le muerde se duplicará; si mata que va a perder su vida</a:t>
            </a:r>
            <a:r>
              <a:rPr lang="es-ES" sz="2400" dirty="0" smtClean="0"/>
              <a:t>.</a:t>
            </a:r>
          </a:p>
          <a:p>
            <a:r>
              <a:rPr lang="es-ES" sz="2400" dirty="0" smtClean="0"/>
              <a:t>R</a:t>
            </a:r>
            <a:r>
              <a:rPr lang="es-ES" sz="2400" dirty="0" smtClean="0"/>
              <a:t>. </a:t>
            </a:r>
            <a:r>
              <a:rPr lang="es-ES" sz="2400" dirty="0" err="1" smtClean="0"/>
              <a:t>Shesheth</a:t>
            </a:r>
            <a:r>
              <a:rPr lang="es-ES" sz="2400" dirty="0" smtClean="0"/>
              <a:t> le dijo: [En este caso] tanto más se duplicará la vida!</a:t>
            </a:r>
          </a:p>
          <a:p>
            <a:r>
              <a:rPr lang="es-ES" sz="2400" dirty="0" smtClean="0"/>
              <a:t>Esto no es así, sin embargo; R. </a:t>
            </a:r>
            <a:r>
              <a:rPr lang="es-ES" sz="2400" dirty="0" err="1" smtClean="0"/>
              <a:t>Shesheth</a:t>
            </a:r>
            <a:r>
              <a:rPr lang="es-ES" sz="2400" dirty="0" smtClean="0"/>
              <a:t> [explicó así] porque vio una serpiente en su sueño y lo mató. </a:t>
            </a:r>
            <a:endParaRPr lang="es-ES" sz="2400" dirty="0" smtClean="0"/>
          </a:p>
          <a:p>
            <a:r>
              <a:rPr lang="es-ES" sz="2400" dirty="0" smtClean="0"/>
              <a:t>El quiso darle una interpretación favorable al sueño.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pic>
        <p:nvPicPr>
          <p:cNvPr id="4098" name="Picture 2" descr="http://www.sitesmexico.com/noticias/wp-content/uploads/2012/08/bebes-personalidad.jpg"/>
          <p:cNvPicPr>
            <a:picLocks noChangeAspect="1" noChangeArrowheads="1"/>
          </p:cNvPicPr>
          <p:nvPr/>
        </p:nvPicPr>
        <p:blipFill>
          <a:blip r:embed="rId4" cstate="print"/>
          <a:srcRect/>
          <a:stretch>
            <a:fillRect/>
          </a:stretch>
        </p:blipFill>
        <p:spPr bwMode="auto">
          <a:xfrm>
            <a:off x="5796136" y="2996952"/>
            <a:ext cx="3053528" cy="2219261"/>
          </a:xfrm>
          <a:prstGeom prst="rect">
            <a:avLst/>
          </a:prstGeom>
          <a:noFill/>
        </p:spPr>
      </p:pic>
      <p:sp>
        <p:nvSpPr>
          <p:cNvPr id="4" name="Content Placeholder 2"/>
          <p:cNvSpPr txBox="1">
            <a:spLocks noGrp="1"/>
          </p:cNvSpPr>
          <p:nvPr>
            <p:ph idx="1"/>
          </p:nvPr>
        </p:nvSpPr>
        <p:spPr>
          <a:xfrm>
            <a:off x="685800" y="1371600"/>
            <a:ext cx="4894312" cy="4876796"/>
          </a:xfrm>
        </p:spPr>
        <p:txBody>
          <a:bodyPr/>
          <a:lstStyle/>
          <a:p>
            <a:r>
              <a:rPr lang="es-ES" sz="2200" dirty="0" smtClean="0"/>
              <a:t>Un </a:t>
            </a:r>
            <a:r>
              <a:rPr lang="es-ES" sz="2200" dirty="0" err="1" smtClean="0"/>
              <a:t>Tanna</a:t>
            </a:r>
            <a:r>
              <a:rPr lang="es-ES" sz="2200" dirty="0" smtClean="0"/>
              <a:t> recitó en presencia de R. </a:t>
            </a:r>
            <a:r>
              <a:rPr lang="es-ES" sz="2200" dirty="0" err="1" smtClean="0"/>
              <a:t>Johanan</a:t>
            </a:r>
            <a:r>
              <a:rPr lang="es-ES" sz="2200" dirty="0" smtClean="0"/>
              <a:t>: Todo tipo de bebidas son una buena señal en un sueño, excepto el vino; a veces uno puede beber y resulta bien ya veces uno puede beber y resulta </a:t>
            </a:r>
            <a:r>
              <a:rPr lang="es-ES" sz="2200" dirty="0" smtClean="0"/>
              <a:t>enfermo.</a:t>
            </a:r>
            <a:endParaRPr lang="es-ES" sz="2200" dirty="0" smtClean="0"/>
          </a:p>
          <a:p>
            <a:r>
              <a:rPr lang="es-ES" sz="2200" dirty="0" smtClean="0"/>
              <a:t>"A veces uno puede beber y resulta bien", como se dice: El vino que alegra el corazón del hombre ". </a:t>
            </a:r>
            <a:r>
              <a:rPr lang="es-ES" sz="2200" dirty="0" smtClean="0"/>
              <a:t>– Salmos 104: 15</a:t>
            </a:r>
          </a:p>
          <a:p>
            <a:r>
              <a:rPr lang="es-ES" sz="2200" dirty="0" smtClean="0"/>
              <a:t>“El vino alegra el corazón del hombre haciendo brillar el rostro mas que el aceite, y el pan sustenta el corazón del hombre.”</a:t>
            </a:r>
            <a:endParaRPr lang="es-ES" sz="2200" dirty="0" smtClean="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dirty="0">
                <a:latin typeface="Calibri" pitchFamily="34"/>
              </a:rPr>
              <a:t>BERESHIT-  </a:t>
            </a:r>
            <a:r>
              <a:rPr lang="he-IL">
                <a:latin typeface="Calibri" pitchFamily="34"/>
              </a:rPr>
              <a:t>ספר בראשית</a:t>
            </a:r>
            <a:endParaRPr lang="en-US" dirty="0">
              <a:latin typeface="Calibri" pitchFamily="34"/>
            </a:endParaRPr>
          </a:p>
        </p:txBody>
      </p:sp>
      <p:sp>
        <p:nvSpPr>
          <p:cNvPr id="4" name="Content Placeholder 2"/>
          <p:cNvSpPr txBox="1">
            <a:spLocks noGrp="1"/>
          </p:cNvSpPr>
          <p:nvPr>
            <p:ph idx="1"/>
          </p:nvPr>
        </p:nvSpPr>
        <p:spPr>
          <a:xfrm>
            <a:off x="685800" y="1371600"/>
            <a:ext cx="4318248" cy="4876796"/>
          </a:xfrm>
        </p:spPr>
        <p:txBody>
          <a:bodyPr/>
          <a:lstStyle/>
          <a:p>
            <a:r>
              <a:rPr lang="es-ES" sz="2400" dirty="0" smtClean="0"/>
              <a:t>'A </a:t>
            </a:r>
            <a:r>
              <a:rPr lang="es-ES" sz="2400" dirty="0" smtClean="0"/>
              <a:t>veces uno puede beber y resulta enfermo ", como se dice: </a:t>
            </a:r>
            <a:r>
              <a:rPr lang="es-ES" sz="2400" dirty="0" smtClean="0"/>
              <a:t>“Den vino añejo al que está decaído, y vino al que tiene amargado el espíritu” -Proverbios 31: 6</a:t>
            </a:r>
          </a:p>
          <a:p>
            <a:r>
              <a:rPr lang="es-ES" sz="2400" dirty="0" smtClean="0"/>
              <a:t>Dijo  </a:t>
            </a:r>
            <a:r>
              <a:rPr lang="es-ES" sz="2400" dirty="0" smtClean="0"/>
              <a:t>R. </a:t>
            </a:r>
            <a:r>
              <a:rPr lang="es-ES" sz="2400" dirty="0" err="1" smtClean="0"/>
              <a:t>Johanan</a:t>
            </a:r>
            <a:r>
              <a:rPr lang="es-ES" sz="2400" dirty="0" smtClean="0"/>
              <a:t> á</a:t>
            </a:r>
            <a:r>
              <a:rPr lang="es-ES" sz="2400" dirty="0" smtClean="0"/>
              <a:t> </a:t>
            </a:r>
            <a:r>
              <a:rPr lang="es-ES" sz="2400" dirty="0" smtClean="0"/>
              <a:t>el </a:t>
            </a:r>
            <a:r>
              <a:rPr lang="es-ES" sz="2400" dirty="0" err="1" smtClean="0"/>
              <a:t>Tanna</a:t>
            </a:r>
            <a:r>
              <a:rPr lang="es-ES" sz="2400" dirty="0" smtClean="0"/>
              <a:t>: </a:t>
            </a:r>
            <a:r>
              <a:rPr lang="es-ES" sz="2400" dirty="0" smtClean="0"/>
              <a:t>Enseña </a:t>
            </a:r>
            <a:r>
              <a:rPr lang="es-ES" sz="2400" dirty="0" smtClean="0"/>
              <a:t>que para un estudioso </a:t>
            </a:r>
            <a:r>
              <a:rPr lang="es-ES" sz="2400" dirty="0" smtClean="0"/>
              <a:t>siempre </a:t>
            </a:r>
            <a:r>
              <a:rPr lang="es-ES" sz="2400" dirty="0" smtClean="0"/>
              <a:t>es bueno, ya que dice: </a:t>
            </a:r>
            <a:r>
              <a:rPr lang="es-ES" sz="2400" dirty="0" smtClean="0"/>
              <a:t>“Anden, coman de mi pan y beban vino de mi mixtura.” –Proverbios 9: 5</a:t>
            </a:r>
            <a:endParaRPr lang="es-CO" sz="2400" dirty="0" smtClean="0"/>
          </a:p>
        </p:txBody>
      </p:sp>
      <p:pic>
        <p:nvPicPr>
          <p:cNvPr id="2050" name="Picture 2" descr="http://hipermegared.net/images/petra-dumitru.jpg"/>
          <p:cNvPicPr>
            <a:picLocks noChangeAspect="1" noChangeArrowheads="1"/>
          </p:cNvPicPr>
          <p:nvPr/>
        </p:nvPicPr>
        <p:blipFill>
          <a:blip r:embed="rId4" cstate="print"/>
          <a:srcRect/>
          <a:stretch>
            <a:fillRect/>
          </a:stretch>
        </p:blipFill>
        <p:spPr bwMode="auto">
          <a:xfrm>
            <a:off x="5364088" y="2564904"/>
            <a:ext cx="3569462" cy="2016224"/>
          </a:xfrm>
          <a:prstGeom prst="rect">
            <a:avLst/>
          </a:prstGeom>
          <a:noFill/>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dirty="0"/>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15 </a:t>
            </a:r>
            <a:r>
              <a:rPr lang="es-CO" sz="1800" dirty="0" smtClean="0">
                <a:latin typeface="Calibri" pitchFamily="34"/>
              </a:rPr>
              <a:t>de Tevet 5776 </a:t>
            </a:r>
            <a:r>
              <a:rPr lang="es-CO" sz="1800" dirty="0">
                <a:latin typeface="Calibri" pitchFamily="34"/>
              </a:rPr>
              <a:t>– </a:t>
            </a:r>
            <a:r>
              <a:rPr lang="es-CO" sz="1800" dirty="0" smtClean="0">
                <a:latin typeface="Calibri" pitchFamily="34"/>
              </a:rPr>
              <a:t>27 </a:t>
            </a:r>
            <a:r>
              <a:rPr lang="es-CO" sz="1800" dirty="0" smtClean="0">
                <a:latin typeface="Calibri" pitchFamily="34"/>
              </a:rPr>
              <a:t>Diciembre, </a:t>
            </a:r>
            <a:r>
              <a:rPr lang="es-CO" sz="1800" dirty="0">
                <a:latin typeface="Calibri" pitchFamily="34"/>
              </a:rPr>
              <a:t>2015- Monsey New </a:t>
            </a:r>
            <a:r>
              <a:rPr lang="es-CO" sz="1800" dirty="0" smtClean="0">
                <a:latin typeface="Calibri" pitchFamily="34"/>
              </a:rPr>
              <a:t>York</a:t>
            </a:r>
          </a:p>
          <a:p>
            <a:pPr lvl="0" hangingPunct="1">
              <a:lnSpc>
                <a:spcPct val="90000"/>
              </a:lnSpc>
              <a:spcBef>
                <a:spcPts val="400"/>
              </a:spcBef>
            </a:pPr>
            <a:endParaRPr lang="es-CO" sz="1800" dirty="0" smtClean="0">
              <a:latin typeface="Calibri" pitchFamily="34"/>
            </a:endParaRPr>
          </a:p>
          <a:p>
            <a:pPr lvl="0" hangingPunct="1">
              <a:lnSpc>
                <a:spcPct val="90000"/>
              </a:lnSpc>
              <a:spcBef>
                <a:spcPts val="400"/>
              </a:spcBef>
            </a:pP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97358</TotalTime>
  <Words>2572</Words>
  <Application>Microsoft Office PowerPoint</Application>
  <PresentationFormat>Presentación en pantalla (4:3)</PresentationFormat>
  <Paragraphs>189</Paragraphs>
  <Slides>36</Slides>
  <Notes>34</Notes>
  <HiddenSlides>0</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3155</cp:revision>
  <dcterms:created xsi:type="dcterms:W3CDTF">2013-10-13T19:31:46Z</dcterms:created>
  <dcterms:modified xsi:type="dcterms:W3CDTF">2015-12-28T00:27:37Z</dcterms:modified>
</cp:coreProperties>
</file>