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63" r:id="rId3"/>
    <p:sldId id="342" r:id="rId4"/>
    <p:sldId id="343" r:id="rId5"/>
    <p:sldId id="364" r:id="rId6"/>
    <p:sldId id="344" r:id="rId7"/>
    <p:sldId id="365" r:id="rId8"/>
    <p:sldId id="345" r:id="rId9"/>
    <p:sldId id="366" r:id="rId10"/>
    <p:sldId id="346" r:id="rId11"/>
    <p:sldId id="367" r:id="rId12"/>
    <p:sldId id="347" r:id="rId13"/>
    <p:sldId id="368" r:id="rId14"/>
    <p:sldId id="348" r:id="rId15"/>
    <p:sldId id="369" r:id="rId16"/>
    <p:sldId id="370" r:id="rId17"/>
    <p:sldId id="349" r:id="rId18"/>
    <p:sldId id="350" r:id="rId19"/>
    <p:sldId id="351" r:id="rId20"/>
    <p:sldId id="371" r:id="rId21"/>
    <p:sldId id="352" r:id="rId22"/>
    <p:sldId id="372" r:id="rId23"/>
    <p:sldId id="353" r:id="rId24"/>
    <p:sldId id="354" r:id="rId25"/>
    <p:sldId id="373" r:id="rId26"/>
    <p:sldId id="374" r:id="rId27"/>
    <p:sldId id="375" r:id="rId28"/>
    <p:sldId id="376" r:id="rId29"/>
    <p:sldId id="377"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67" y="-3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EFA9B7E1-BCDB-4C29-8F49-0FED6E511747}" type="datetime1">
              <a:rPr lang="en-US"/>
              <a:pPr lvl="0"/>
              <a:t>12/20/2015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CD3CBB4C-8332-4793-8DE2-2BBF7EEEF385}" type="slidenum">
              <a:rPr/>
              <a:pPr lvl="0"/>
              <a:t>‹Nº›</a:t>
            </a:fld>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6048E6B8-5F83-431E-84E2-D69185D517F9}" type="datetime1">
              <a:rPr lang="en-US"/>
              <a:pPr lvl="0"/>
              <a:t>12/20/2015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B337E1F8-20AF-4B9E-9996-E520E38C4D29}" type="slidenum">
              <a:rPr/>
              <a:pPr lvl="0"/>
              <a:t>‹Nº›</a:t>
            </a:fld>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2709DDBD-CBCD-49D8-8B59-E383DC9E3779}" type="datetime1">
              <a:rPr lang="en-US"/>
              <a:pPr lvl="0"/>
              <a:t>12/20/2015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71483393-5255-4AFC-AFEB-8B6B739D37F7}" type="slidenum">
              <a:rPr/>
              <a:pPr lvl="0"/>
              <a:t>‹Nº›</a:t>
            </a:fld>
            <a:endParaRPr lang="en-U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1E4AEFA6-9198-4DCB-A241-F6411C4EF9AB}" type="datetime1">
              <a:rPr lang="en-US"/>
              <a:pPr lvl="0"/>
              <a:t>12/20/2015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1BB75AB1-1EF2-454D-8E5B-187CBCAC199D}" type="slidenum">
              <a:rPr/>
              <a:pPr lvl="0"/>
              <a:t>‹Nº›</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7"/>
          </p:nvPr>
        </p:nvSpPr>
        <p:spPr/>
        <p:txBody>
          <a:bodyPr/>
          <a:lstStyle>
            <a:lvl1pPr>
              <a:defRPr/>
            </a:lvl1pPr>
          </a:lstStyle>
          <a:p>
            <a:pPr lvl="0"/>
            <a:fld id="{73B307E9-B354-4D2A-AD61-BE17EE72B923}" type="datetime1">
              <a:rPr lang="en-US"/>
              <a:pPr lvl="0"/>
              <a:t>12/20/2015</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4E8826A5-403E-4233-9458-EADDF3109141}" type="slidenum">
              <a:rPr/>
              <a:pPr lvl="0"/>
              <a:t>‹Nº›</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7"/>
          </p:nvPr>
        </p:nvSpPr>
        <p:spPr/>
        <p:txBody>
          <a:bodyPr/>
          <a:lstStyle>
            <a:lvl1pPr>
              <a:defRPr/>
            </a:lvl1pPr>
          </a:lstStyle>
          <a:p>
            <a:pPr lvl="0"/>
            <a:fld id="{EDF02040-AD2A-46E9-B88A-2C96B4EC7399}" type="datetime1">
              <a:rPr lang="en-US"/>
              <a:pPr lvl="0"/>
              <a:t>12/20/2015</a:t>
            </a:fld>
            <a:endParaRPr lang="en-US"/>
          </a:p>
        </p:txBody>
      </p:sp>
      <p:sp>
        <p:nvSpPr>
          <p:cNvPr id="8" name="Footer Placeholder 4"/>
          <p:cNvSpPr txBox="1">
            <a:spLocks noGrp="1"/>
          </p:cNvSpPr>
          <p:nvPr>
            <p:ph type="ftr" sz="quarter" idx="9"/>
          </p:nvPr>
        </p:nvSpPr>
        <p:spPr/>
        <p:txBody>
          <a:bodyPr/>
          <a:lstStyle>
            <a:lvl1pPr>
              <a:defRPr/>
            </a:lvl1pPr>
          </a:lstStyle>
          <a:p>
            <a:pPr lvl="0"/>
            <a:endParaRPr lang="en-US"/>
          </a:p>
        </p:txBody>
      </p:sp>
      <p:sp>
        <p:nvSpPr>
          <p:cNvPr id="9" name="Slide Number Placeholder 5"/>
          <p:cNvSpPr txBox="1">
            <a:spLocks noGrp="1"/>
          </p:cNvSpPr>
          <p:nvPr>
            <p:ph type="sldNum" sz="quarter" idx="8"/>
          </p:nvPr>
        </p:nvSpPr>
        <p:spPr/>
        <p:txBody>
          <a:bodyPr/>
          <a:lstStyle>
            <a:lvl1pPr>
              <a:defRPr/>
            </a:lvl1pPr>
          </a:lstStyle>
          <a:p>
            <a:pPr lvl="0"/>
            <a:fld id="{72115CA4-5387-4007-838D-A4CC8C1A1533}" type="slidenum">
              <a:rPr/>
              <a:pPr lvl="0"/>
              <a:t>‹Nº›</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7"/>
          </p:nvPr>
        </p:nvSpPr>
        <p:spPr/>
        <p:txBody>
          <a:bodyPr/>
          <a:lstStyle>
            <a:lvl1pPr>
              <a:defRPr/>
            </a:lvl1pPr>
          </a:lstStyle>
          <a:p>
            <a:pPr lvl="0"/>
            <a:fld id="{08ED1F7A-697F-4A27-B706-BE8F7C30F067}" type="datetime1">
              <a:rPr lang="en-US"/>
              <a:pPr lvl="0"/>
              <a:t>12/20/2015</a:t>
            </a:fld>
            <a:endParaRPr lang="en-US"/>
          </a:p>
        </p:txBody>
      </p:sp>
      <p:sp>
        <p:nvSpPr>
          <p:cNvPr id="4" name="Footer Placeholder 4"/>
          <p:cNvSpPr txBox="1">
            <a:spLocks noGrp="1"/>
          </p:cNvSpPr>
          <p:nvPr>
            <p:ph type="ftr" sz="quarter" idx="9"/>
          </p:nvPr>
        </p:nvSpPr>
        <p:spPr/>
        <p:txBody>
          <a:bodyPr/>
          <a:lstStyle>
            <a:lvl1pPr>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120C8858-18E1-4FF7-9594-679BD338E02E}" type="slidenum">
              <a:rPr/>
              <a:pPr lvl="0"/>
              <a:t>‹Nº›</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7"/>
          </p:nvPr>
        </p:nvSpPr>
        <p:spPr/>
        <p:txBody>
          <a:bodyPr/>
          <a:lstStyle>
            <a:lvl1pPr>
              <a:defRPr/>
            </a:lvl1pPr>
          </a:lstStyle>
          <a:p>
            <a:pPr lvl="0"/>
            <a:fld id="{A73572CF-D765-4061-90A8-41F999E5607E}" type="datetime1">
              <a:rPr lang="en-US"/>
              <a:pPr lvl="0"/>
              <a:t>12/20/2015</a:t>
            </a:fld>
            <a:endParaRPr lang="en-US"/>
          </a:p>
        </p:txBody>
      </p:sp>
      <p:sp>
        <p:nvSpPr>
          <p:cNvPr id="3" name="Footer Placeholder 4"/>
          <p:cNvSpPr txBox="1">
            <a:spLocks noGrp="1"/>
          </p:cNvSpPr>
          <p:nvPr>
            <p:ph type="ftr" sz="quarter" idx="9"/>
          </p:nvPr>
        </p:nvSpPr>
        <p:spPr/>
        <p:txBody>
          <a:bodyPr/>
          <a:lstStyle>
            <a:lvl1pPr>
              <a:defRPr/>
            </a:lvl1pPr>
          </a:lstStyle>
          <a:p>
            <a:pPr lvl="0"/>
            <a:endParaRPr lang="en-US"/>
          </a:p>
        </p:txBody>
      </p:sp>
      <p:sp>
        <p:nvSpPr>
          <p:cNvPr id="4" name="Slide Number Placeholder 5"/>
          <p:cNvSpPr txBox="1">
            <a:spLocks noGrp="1"/>
          </p:cNvSpPr>
          <p:nvPr>
            <p:ph type="sldNum" sz="quarter" idx="8"/>
          </p:nvPr>
        </p:nvSpPr>
        <p:spPr/>
        <p:txBody>
          <a:bodyPr/>
          <a:lstStyle>
            <a:lvl1pPr>
              <a:defRPr/>
            </a:lvl1pPr>
          </a:lstStyle>
          <a:p>
            <a:pPr lvl="0"/>
            <a:fld id="{BE02D127-D157-4D25-ADAC-2FA4628E5A76}" type="slidenum">
              <a:rPr/>
              <a:pPr lvl="0"/>
              <a:t>‹Nº›</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75824AF-3837-4C30-B703-53A66C70A65C}" type="datetime1">
              <a:rPr lang="en-US"/>
              <a:pPr lvl="0"/>
              <a:t>12/20/2015</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ACA9E155-0B4A-4B45-B51F-60FBF7A0A106}" type="slidenum">
              <a:rPr/>
              <a:pPr lvl="0"/>
              <a:t>‹Nº›</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70BF0FE2-21FF-41D3-8021-9A9D86742B6C}" type="datetime1">
              <a:rPr lang="en-US"/>
              <a:pPr lvl="0"/>
              <a:t>12/20/2015</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8D70772A-40AA-4E66-B312-842AF1CBDF9E}" type="slidenum">
              <a:rPr/>
              <a:pPr lvl="0"/>
              <a:t>‹Nº›</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52021C15-0650-42C1-9F50-3EF4D5826771}" type="datetime1">
              <a:rPr lang="en-US"/>
              <a:pPr lvl="0"/>
              <a:t>12/20/2015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F013CD03-DE87-43EB-BDFF-3DC305214EAC}" type="slidenum">
              <a:rPr/>
              <a:pPr lvl="0"/>
              <a:t>‹Nº›</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BD8BC904-7F1B-45FC-8BE4-DFA1DBD0D033}" type="datetime1">
              <a:rPr lang="en-US"/>
              <a:pPr lvl="0"/>
              <a:t>12/20/2015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5AF4E070-B545-4C01-A1AA-DD5C1AF31FB8}" type="slidenum">
              <a:rPr/>
              <a:pPr lvl="0"/>
              <a:t>‹Nº›</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C68D380D-56B8-45F6-8AB0-E5A8811FA0B2}" type="datetime1">
              <a:rPr lang="en-US"/>
              <a:pPr lvl="0"/>
              <a:t>12/20/2015</a:t>
            </a:fld>
            <a:endParaRPr lang="en-US"/>
          </a:p>
        </p:txBody>
      </p:sp>
      <p:sp>
        <p:nvSpPr>
          <p:cNvPr id="5" name="Footer Placeholder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DB9127AB-26B7-46BC-9F91-6B07347F97D8}" type="slidenum">
              <a:rPr/>
              <a:pPr lvl="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hangingPunct="1"/>
            <a:endParaRPr lang="es-CO" dirty="0"/>
          </a:p>
        </p:txBody>
      </p:sp>
      <p:sp>
        <p:nvSpPr>
          <p:cNvPr id="3" name="Subtitle 2"/>
          <p:cNvSpPr txBox="1">
            <a:spLocks noGrp="1"/>
          </p:cNvSpPr>
          <p:nvPr>
            <p:ph type="subTitle" idx="1"/>
          </p:nvPr>
        </p:nvSpPr>
        <p:spPr/>
        <p:txBody>
          <a:bodyPr/>
          <a:lstStyle/>
          <a:p>
            <a:endParaRPr lang="es-CO" dirty="0"/>
          </a:p>
        </p:txBody>
      </p:sp>
      <p:pic>
        <p:nvPicPr>
          <p:cNvPr id="4" name="Picture 2"/>
          <p:cNvPicPr>
            <a:picLocks noChangeAspect="1"/>
          </p:cNvPicPr>
          <p:nvPr/>
        </p:nvPicPr>
        <p:blipFill>
          <a:blip r:embed="rId2" cstate="print"/>
          <a:srcRect/>
          <a:stretch>
            <a:fillRect/>
          </a:stretch>
        </p:blipFill>
        <p:spPr>
          <a:xfrm>
            <a:off x="914400" y="1447796"/>
            <a:ext cx="7297734" cy="4452935"/>
          </a:xfrm>
          <a:prstGeom prst="rect">
            <a:avLst/>
          </a:prstGeom>
          <a:noFill/>
          <a:ln>
            <a:noFill/>
          </a:ln>
        </p:spPr>
      </p:pic>
      <p:sp>
        <p:nvSpPr>
          <p:cNvPr id="5" name="Title 1"/>
          <p:cNvSpPr txBox="1"/>
          <p:nvPr/>
        </p:nvSpPr>
        <p:spPr>
          <a:xfrm>
            <a:off x="685800" y="2339977"/>
            <a:ext cx="7772400" cy="1470026"/>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100" b="0" i="0" u="none" strike="noStrike" kern="1200" cap="none" spc="0" baseline="0" dirty="0">
                <a:solidFill>
                  <a:srgbClr val="000000"/>
                </a:solidFill>
                <a:uFillTx/>
                <a:latin typeface="Calibri" pitchFamily="34"/>
                <a:cs typeface="Arial"/>
              </a:rPr>
              <a:t>CURSO DE TORÁ</a:t>
            </a: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err="1">
                <a:solidFill>
                  <a:srgbClr val="000000"/>
                </a:solidFill>
                <a:uFillTx/>
                <a:latin typeface="Calibri" pitchFamily="34"/>
                <a:cs typeface="Arial"/>
              </a:rPr>
              <a:t>Clase</a:t>
            </a:r>
            <a:r>
              <a:rPr lang="en-US" sz="2400" b="0" i="0" u="none" strike="noStrike" kern="1200" cap="none" spc="0" baseline="0" dirty="0">
                <a:solidFill>
                  <a:srgbClr val="000000"/>
                </a:solidFill>
                <a:uFillTx/>
                <a:latin typeface="Calibri" pitchFamily="34"/>
                <a:cs typeface="Arial"/>
              </a:rPr>
              <a:t> # </a:t>
            </a:r>
            <a:r>
              <a:rPr lang="en-US" sz="2400" b="0" i="0" u="none" strike="noStrike" kern="1200" cap="none" spc="0" baseline="0" dirty="0" smtClean="0">
                <a:solidFill>
                  <a:srgbClr val="000000"/>
                </a:solidFill>
                <a:uFillTx/>
                <a:latin typeface="Calibri" pitchFamily="34"/>
                <a:cs typeface="Arial"/>
              </a:rPr>
              <a:t>88 </a:t>
            </a:r>
            <a:r>
              <a:rPr lang="en-US" sz="2400" b="0" i="0" u="none" strike="noStrike" kern="1200" cap="none" spc="0" baseline="0" dirty="0" err="1" smtClean="0">
                <a:solidFill>
                  <a:srgbClr val="000000"/>
                </a:solidFill>
                <a:uFillTx/>
                <a:latin typeface="Calibri" pitchFamily="34"/>
                <a:cs typeface="Arial"/>
              </a:rPr>
              <a:t>Interpretación</a:t>
            </a:r>
            <a:r>
              <a:rPr lang="en-US" sz="2400" b="0" i="0" u="none" strike="noStrike" kern="1200" cap="none" spc="0" baseline="0" dirty="0" smtClean="0">
                <a:solidFill>
                  <a:srgbClr val="000000"/>
                </a:solidFill>
                <a:uFillTx/>
                <a:latin typeface="Calibri" pitchFamily="34"/>
                <a:cs typeface="Arial"/>
              </a:rPr>
              <a:t> de los </a:t>
            </a:r>
            <a:r>
              <a:rPr lang="en-US" sz="2400" b="0" i="0" u="none" strike="noStrike" kern="1200" cap="none" spc="0" baseline="0" dirty="0" err="1" smtClean="0">
                <a:solidFill>
                  <a:srgbClr val="000000"/>
                </a:solidFill>
                <a:uFillTx/>
                <a:latin typeface="Calibri" pitchFamily="34"/>
                <a:cs typeface="Arial"/>
              </a:rPr>
              <a:t>Sueños</a:t>
            </a:r>
            <a:endParaRPr lang="en-US" sz="2400" b="0" i="0" u="none" strike="noStrike" kern="1200" cap="none" spc="0" baseline="0" dirty="0" smtClean="0">
              <a:solidFill>
                <a:srgbClr val="000000"/>
              </a:solidFill>
              <a:uFillTx/>
              <a:latin typeface="Calibri" pitchFamily="34"/>
              <a:cs typeface="Arial"/>
            </a:endParaRP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kern="0" dirty="0" smtClean="0">
                <a:solidFill>
                  <a:srgbClr val="000000"/>
                </a:solidFill>
                <a:latin typeface="Calibri" pitchFamily="34"/>
                <a:cs typeface="Arial"/>
              </a:rPr>
              <a:t>– </a:t>
            </a:r>
            <a:r>
              <a:rPr lang="en-US" sz="2400" kern="0" dirty="0" err="1" smtClean="0">
                <a:solidFill>
                  <a:srgbClr val="000000"/>
                </a:solidFill>
                <a:latin typeface="Calibri" pitchFamily="34"/>
                <a:cs typeface="Arial"/>
              </a:rPr>
              <a:t>Soñar</a:t>
            </a:r>
            <a:r>
              <a:rPr lang="en-US" sz="2400" kern="0" dirty="0" smtClean="0">
                <a:solidFill>
                  <a:srgbClr val="000000"/>
                </a:solidFill>
                <a:latin typeface="Calibri" pitchFamily="34"/>
                <a:cs typeface="Arial"/>
              </a:rPr>
              <a:t> con </a:t>
            </a:r>
            <a:r>
              <a:rPr lang="en-US" sz="2400" kern="0" dirty="0" err="1" smtClean="0">
                <a:solidFill>
                  <a:srgbClr val="000000"/>
                </a:solidFill>
                <a:latin typeface="Calibri" pitchFamily="34"/>
                <a:cs typeface="Arial"/>
              </a:rPr>
              <a:t>Pozos</a:t>
            </a:r>
            <a:r>
              <a:rPr lang="en-US" sz="2400" kern="0" dirty="0" smtClean="0">
                <a:solidFill>
                  <a:srgbClr val="000000"/>
                </a:solidFill>
                <a:latin typeface="Calibri" pitchFamily="34"/>
                <a:cs typeface="Arial"/>
              </a:rPr>
              <a:t>, </a:t>
            </a:r>
            <a:r>
              <a:rPr lang="en-US" sz="2400" kern="0" dirty="0" err="1" smtClean="0">
                <a:solidFill>
                  <a:srgbClr val="000000"/>
                </a:solidFill>
                <a:latin typeface="Calibri" pitchFamily="34"/>
                <a:cs typeface="Arial"/>
              </a:rPr>
              <a:t>Caballos</a:t>
            </a:r>
            <a:r>
              <a:rPr lang="en-US" sz="2400" kern="0" dirty="0" smtClean="0">
                <a:solidFill>
                  <a:srgbClr val="000000"/>
                </a:solidFill>
                <a:latin typeface="Calibri" pitchFamily="34"/>
                <a:cs typeface="Arial"/>
              </a:rPr>
              <a:t>, </a:t>
            </a:r>
            <a:r>
              <a:rPr lang="en-US" sz="2400" kern="0" dirty="0" err="1" smtClean="0">
                <a:solidFill>
                  <a:srgbClr val="000000"/>
                </a:solidFill>
                <a:latin typeface="Calibri" pitchFamily="34"/>
                <a:cs typeface="Arial"/>
              </a:rPr>
              <a:t>Camellos</a:t>
            </a:r>
            <a:r>
              <a:rPr lang="en-US" sz="2400" kern="0" dirty="0" smtClean="0">
                <a:solidFill>
                  <a:srgbClr val="000000"/>
                </a:solidFill>
                <a:latin typeface="Calibri" pitchFamily="34"/>
                <a:cs typeface="Arial"/>
              </a:rPr>
              <a:t>, </a:t>
            </a:r>
            <a:r>
              <a:rPr lang="en-US" sz="2400" kern="0" dirty="0" err="1" smtClean="0">
                <a:solidFill>
                  <a:srgbClr val="000000"/>
                </a:solidFill>
                <a:latin typeface="Calibri" pitchFamily="34"/>
                <a:cs typeface="Arial"/>
              </a:rPr>
              <a:t>Uvas</a:t>
            </a:r>
            <a:endParaRPr lang="en-US" sz="2400" kern="0" dirty="0" smtClean="0">
              <a:solidFill>
                <a:srgbClr val="000000"/>
              </a:solidFill>
              <a:latin typeface="Calibri" pitchFamily="34"/>
              <a:cs typeface="Arial"/>
            </a:endParaRP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0" cap="none" spc="0" baseline="0" dirty="0" smtClean="0">
                <a:solidFill>
                  <a:srgbClr val="000000"/>
                </a:solidFill>
                <a:uFillTx/>
                <a:latin typeface="Calibri" pitchFamily="34"/>
                <a:cs typeface="Arial"/>
              </a:rPr>
              <a:t>SERIE</a:t>
            </a:r>
            <a:r>
              <a:rPr lang="en-US" sz="2400" b="0" i="0" u="none" strike="noStrike" kern="0" cap="none" spc="0" dirty="0" smtClean="0">
                <a:solidFill>
                  <a:srgbClr val="000000"/>
                </a:solidFill>
                <a:uFillTx/>
                <a:latin typeface="Calibri" pitchFamily="34"/>
                <a:cs typeface="Arial"/>
              </a:rPr>
              <a:t> 5</a:t>
            </a:r>
            <a:endParaRPr lang="es-CO" sz="3000" b="0" i="0" u="none" strike="noStrike" kern="1200" cap="none" spc="0" baseline="0" dirty="0">
              <a:solidFill>
                <a:srgbClr val="000000"/>
              </a:solidFill>
              <a:uFillTx/>
              <a:latin typeface="Calibri" pitchFamily="34"/>
              <a:cs typeface="Arial"/>
            </a:endParaRPr>
          </a:p>
        </p:txBody>
      </p:sp>
      <p:sp>
        <p:nvSpPr>
          <p:cNvPr id="6" name="Subtitle 2"/>
          <p:cNvSpPr txBox="1"/>
          <p:nvPr/>
        </p:nvSpPr>
        <p:spPr>
          <a:xfrm>
            <a:off x="1371600" y="3886200"/>
            <a:ext cx="6400800" cy="1752603"/>
          </a:xfrm>
          <a:prstGeom prst="rect">
            <a:avLst/>
          </a:prstGeom>
          <a:noFill/>
          <a:ln>
            <a:noFill/>
          </a:ln>
        </p:spPr>
        <p:txBody>
          <a:bodyPr vert="horz" wrap="square" lIns="91440" tIns="45720" rIns="91440" bIns="45720" anchor="t" anchorCtr="1" compatLnSpc="1"/>
          <a:lstStyle/>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dirty="0">
                <a:solidFill>
                  <a:srgbClr val="000000"/>
                </a:solidFill>
                <a:uFillTx/>
                <a:latin typeface="Calibri" pitchFamily="34"/>
                <a:cs typeface="Arial"/>
              </a:rPr>
              <a:t>Por: Eliyahu BaYonah</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dirty="0">
                <a:solidFill>
                  <a:srgbClr val="000000"/>
                </a:solidFill>
                <a:uFillTx/>
                <a:latin typeface="Calibri" pitchFamily="34"/>
                <a:cs typeface="Arial"/>
              </a:rPr>
              <a:t>Director Shalom Haverim Org</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dirty="0">
                <a:solidFill>
                  <a:srgbClr val="000000"/>
                </a:solidFill>
                <a:uFillTx/>
                <a:latin typeface="Calibri" pitchFamily="34"/>
                <a:cs typeface="Arial"/>
              </a:rPr>
              <a:t>New York</a:t>
            </a:r>
            <a:endParaRPr lang="en-US" sz="3200" b="0" i="0" u="none" strike="noStrike" kern="1200" cap="none" spc="0" baseline="0" dirty="0">
              <a:solidFill>
                <a:srgbClr val="000000"/>
              </a:solidFill>
              <a:uFillTx/>
              <a:latin typeface="Calibri" pitchFamily="34"/>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dirty="0">
              <a:solidFill>
                <a:srgbClr val="898989"/>
              </a:solidFill>
              <a:uFillTx/>
              <a:latin typeface="Calibri" pitchFamily="34"/>
              <a:cs typeface="Arial"/>
            </a:endParaRPr>
          </a:p>
        </p:txBody>
      </p:sp>
      <p:pic>
        <p:nvPicPr>
          <p:cNvPr id="7" name="Picture 1"/>
          <p:cNvPicPr>
            <a:picLocks noChangeAspect="1"/>
          </p:cNvPicPr>
          <p:nvPr/>
        </p:nvPicPr>
        <p:blipFill>
          <a:blip r:embed="rId3" cstate="print"/>
          <a:srcRect/>
          <a:stretch>
            <a:fillRect/>
          </a:stretch>
        </p:blipFill>
        <p:spPr>
          <a:xfrm>
            <a:off x="2967035" y="990596"/>
            <a:ext cx="3209928" cy="1171575"/>
          </a:xfrm>
          <a:prstGeom prst="rect">
            <a:avLst/>
          </a:prstGeom>
          <a:noFill/>
          <a:ln>
            <a:noFill/>
          </a:ln>
        </p:spPr>
      </p:pic>
      <p:pic>
        <p:nvPicPr>
          <p:cNvPr id="8" name="Picture 2"/>
          <p:cNvPicPr>
            <a:picLocks noChangeAspect="1"/>
          </p:cNvPicPr>
          <p:nvPr/>
        </p:nvPicPr>
        <p:blipFill>
          <a:blip r:embed="rId4" cstate="print"/>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886200" cy="4876796"/>
          </a:xfrm>
        </p:spPr>
        <p:txBody>
          <a:bodyPr/>
          <a:lstStyle/>
          <a:p>
            <a:r>
              <a:rPr lang="es-ES" sz="2400" dirty="0" smtClean="0"/>
              <a:t>Si uno ve un pozo en su sueño, se debe levantar y decir: </a:t>
            </a:r>
          </a:p>
          <a:p>
            <a:r>
              <a:rPr lang="es-ES" sz="2400" dirty="0" smtClean="0"/>
              <a:t>“Un pozo de agua viva”, -Cantares 4:15-, antes de que otro verso ocurra para él, a saber, </a:t>
            </a:r>
          </a:p>
          <a:p>
            <a:r>
              <a:rPr lang="es-ES" sz="2400" dirty="0" smtClean="0"/>
              <a:t>“Como un pozo mantiene frescas sus aguas, así ella mantiene fresca su maldad. ..” –Jeremías 6:7- </a:t>
            </a:r>
          </a:p>
          <a:p>
            <a:endParaRPr lang="es-ES" sz="2400" dirty="0" smtClean="0"/>
          </a:p>
        </p:txBody>
      </p:sp>
      <p:pic>
        <p:nvPicPr>
          <p:cNvPr id="82946" name="Picture 2" descr="http://www.ciudadredonda.org/admin/upload/Image/flor_sin_defensa/pozo_paraguay.jpg"/>
          <p:cNvPicPr>
            <a:picLocks noChangeAspect="1" noChangeArrowheads="1"/>
          </p:cNvPicPr>
          <p:nvPr/>
        </p:nvPicPr>
        <p:blipFill>
          <a:blip r:embed="rId4" cstate="print"/>
          <a:srcRect/>
          <a:stretch>
            <a:fillRect/>
          </a:stretch>
        </p:blipFill>
        <p:spPr bwMode="auto">
          <a:xfrm>
            <a:off x="5076056" y="1700808"/>
            <a:ext cx="2911971" cy="4198657"/>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958208" cy="4876796"/>
          </a:xfrm>
        </p:spPr>
        <p:txBody>
          <a:bodyPr/>
          <a:lstStyle/>
          <a:p>
            <a:r>
              <a:rPr lang="es-ES" sz="2400" dirty="0" smtClean="0"/>
              <a:t>Si uno ve una caña, uno debe levantarse y decir:</a:t>
            </a:r>
          </a:p>
          <a:p>
            <a:r>
              <a:rPr lang="es-ES" sz="2400" dirty="0" smtClean="0"/>
              <a:t>“La caña cascada no quebrará”, -Isaías 42:3-, antes de que ocurra otro verso para él, a saber, </a:t>
            </a:r>
          </a:p>
          <a:p>
            <a:r>
              <a:rPr lang="es-ES" sz="2400" dirty="0" smtClean="0"/>
              <a:t>“He aquí tú confías en esta caña cascada.” –Isaías 36:6- </a:t>
            </a:r>
          </a:p>
          <a:p>
            <a:r>
              <a:rPr lang="es-CO" sz="2400" dirty="0" smtClean="0"/>
              <a:t> </a:t>
            </a:r>
          </a:p>
        </p:txBody>
      </p:sp>
      <p:pic>
        <p:nvPicPr>
          <p:cNvPr id="28675" name="Picture 3"/>
          <p:cNvPicPr>
            <a:picLocks noChangeAspect="1" noChangeArrowheads="1"/>
          </p:cNvPicPr>
          <p:nvPr/>
        </p:nvPicPr>
        <p:blipFill>
          <a:blip r:embed="rId4" cstate="print"/>
          <a:srcRect/>
          <a:stretch>
            <a:fillRect/>
          </a:stretch>
        </p:blipFill>
        <p:spPr bwMode="auto">
          <a:xfrm>
            <a:off x="5004048" y="1988840"/>
            <a:ext cx="3575183" cy="288032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958208" cy="4876796"/>
          </a:xfrm>
        </p:spPr>
        <p:txBody>
          <a:bodyPr/>
          <a:lstStyle/>
          <a:p>
            <a:r>
              <a:rPr lang="es-ES" sz="2400" dirty="0" smtClean="0"/>
              <a:t>Nuestros Rabinos enseñaron: </a:t>
            </a:r>
          </a:p>
          <a:p>
            <a:r>
              <a:rPr lang="es-ES" sz="2400" dirty="0" smtClean="0"/>
              <a:t>Si uno ve una caña [</a:t>
            </a:r>
            <a:r>
              <a:rPr lang="es-ES" sz="2400" dirty="0" err="1" smtClean="0"/>
              <a:t>Kaneh</a:t>
            </a:r>
            <a:r>
              <a:rPr lang="es-ES" sz="2400" dirty="0" smtClean="0"/>
              <a:t>] en un sueño, se puede esperar la sabiduría, porque dice: “Consigue [</a:t>
            </a:r>
            <a:r>
              <a:rPr lang="es-ES" sz="2400" dirty="0" err="1" smtClean="0"/>
              <a:t>keneh</a:t>
            </a:r>
            <a:r>
              <a:rPr lang="es-ES" sz="2400" dirty="0" smtClean="0"/>
              <a:t>] sabiduría.” –Proverbios 4:5- </a:t>
            </a:r>
          </a:p>
          <a:p>
            <a:r>
              <a:rPr lang="es-ES" sz="2400" b="1" i="1" dirty="0" smtClean="0"/>
              <a:t>“</a:t>
            </a:r>
            <a:r>
              <a:rPr lang="es-ES" sz="2400" b="1" i="1" dirty="0" err="1" smtClean="0"/>
              <a:t>Kené</a:t>
            </a:r>
            <a:r>
              <a:rPr lang="es-ES" sz="2400" b="1" i="1" dirty="0" smtClean="0"/>
              <a:t> </a:t>
            </a:r>
            <a:r>
              <a:rPr lang="es-ES" sz="2400" b="1" i="1" dirty="0" err="1" smtClean="0"/>
              <a:t>jojma</a:t>
            </a:r>
            <a:r>
              <a:rPr lang="es-ES" sz="2400" b="1" i="1" dirty="0" smtClean="0"/>
              <a:t> </a:t>
            </a:r>
            <a:r>
              <a:rPr lang="es-ES" sz="2400" b="1" i="1" dirty="0" err="1" smtClean="0"/>
              <a:t>kené</a:t>
            </a:r>
            <a:r>
              <a:rPr lang="es-ES" sz="2400" b="1" i="1" dirty="0" smtClean="0"/>
              <a:t> </a:t>
            </a:r>
            <a:r>
              <a:rPr lang="es-ES" sz="2400" b="1" i="1" dirty="0" err="1" smtClean="0"/>
              <a:t>biná</a:t>
            </a:r>
            <a:r>
              <a:rPr lang="es-ES" sz="2400" b="1" i="1" dirty="0" smtClean="0"/>
              <a:t> al </a:t>
            </a:r>
            <a:r>
              <a:rPr lang="es-ES" sz="2400" b="1" i="1" dirty="0" err="1" smtClean="0"/>
              <a:t>tishká</a:t>
            </a:r>
            <a:r>
              <a:rPr lang="es-ES" sz="2400" b="1" i="1" dirty="0" smtClean="0"/>
              <a:t> </a:t>
            </a:r>
            <a:r>
              <a:rPr lang="es-ES" sz="2400" b="1" i="1" dirty="0" err="1" smtClean="0"/>
              <a:t>ve’al</a:t>
            </a:r>
            <a:r>
              <a:rPr lang="es-ES" sz="2400" b="1" i="1" dirty="0" smtClean="0"/>
              <a:t> </a:t>
            </a:r>
            <a:r>
              <a:rPr lang="es-ES" sz="2400" b="1" i="1" dirty="0" err="1" smtClean="0"/>
              <a:t>tet</a:t>
            </a:r>
            <a:r>
              <a:rPr lang="es-ES" sz="2400" b="1" i="1" dirty="0" smtClean="0"/>
              <a:t> </a:t>
            </a:r>
            <a:r>
              <a:rPr lang="es-ES" sz="2400" b="1" i="1" dirty="0" err="1" smtClean="0"/>
              <a:t>meimre</a:t>
            </a:r>
            <a:r>
              <a:rPr lang="es-ES" sz="2400" b="1" i="1" dirty="0" smtClean="0"/>
              <a:t> fi”</a:t>
            </a:r>
          </a:p>
        </p:txBody>
      </p:sp>
      <p:pic>
        <p:nvPicPr>
          <p:cNvPr id="26626" name="Picture 2" descr="http://media-2.web.britannica.com/eb-media/22/3722-004-4627F4EF.jpg"/>
          <p:cNvPicPr>
            <a:picLocks noChangeAspect="1" noChangeArrowheads="1"/>
          </p:cNvPicPr>
          <p:nvPr/>
        </p:nvPicPr>
        <p:blipFill>
          <a:blip r:embed="rId4" cstate="print"/>
          <a:srcRect/>
          <a:stretch>
            <a:fillRect/>
          </a:stretch>
        </p:blipFill>
        <p:spPr bwMode="auto">
          <a:xfrm>
            <a:off x="5364088" y="2564904"/>
            <a:ext cx="3057525" cy="2381250"/>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958208" cy="4876796"/>
          </a:xfrm>
        </p:spPr>
        <p:txBody>
          <a:bodyPr/>
          <a:lstStyle/>
          <a:p>
            <a:r>
              <a:rPr lang="es-ES" sz="2400" dirty="0" smtClean="0"/>
              <a:t>Si ve varias cañas, puede esperar comprensión, ya que dice: “Con todas tus posesiones [</a:t>
            </a:r>
            <a:r>
              <a:rPr lang="es-ES" sz="2400" dirty="0" err="1" smtClean="0"/>
              <a:t>Karyaneka</a:t>
            </a:r>
            <a:r>
              <a:rPr lang="es-ES" sz="2400" dirty="0" smtClean="0"/>
              <a:t>] adquiere inteligencia.” –Proverbios 4:7-  </a:t>
            </a:r>
          </a:p>
          <a:p>
            <a:r>
              <a:rPr lang="es-ES" sz="2400" b="1" i="1" dirty="0" smtClean="0"/>
              <a:t>“</a:t>
            </a:r>
            <a:r>
              <a:rPr lang="es-ES" sz="2400" b="1" i="1" dirty="0" err="1" smtClean="0"/>
              <a:t>Reshit</a:t>
            </a:r>
            <a:r>
              <a:rPr lang="es-ES" sz="2400" b="1" i="1" dirty="0" smtClean="0"/>
              <a:t> </a:t>
            </a:r>
            <a:r>
              <a:rPr lang="es-ES" sz="2400" b="1" i="1" dirty="0" err="1" smtClean="0"/>
              <a:t>jojmá</a:t>
            </a:r>
            <a:r>
              <a:rPr lang="es-ES" sz="2400" b="1" i="1" dirty="0" smtClean="0"/>
              <a:t> </a:t>
            </a:r>
            <a:r>
              <a:rPr lang="es-ES" sz="2400" b="1" i="1" dirty="0" err="1" smtClean="0"/>
              <a:t>kené</a:t>
            </a:r>
            <a:r>
              <a:rPr lang="es-ES" sz="2400" b="1" i="1" dirty="0" smtClean="0"/>
              <a:t> </a:t>
            </a:r>
            <a:r>
              <a:rPr lang="es-ES" sz="2400" b="1" i="1" dirty="0" err="1" smtClean="0"/>
              <a:t>jojmá</a:t>
            </a:r>
            <a:r>
              <a:rPr lang="es-ES" sz="2400" b="1" i="1" dirty="0" smtClean="0"/>
              <a:t> </a:t>
            </a:r>
            <a:r>
              <a:rPr lang="es-ES" sz="2400" b="1" i="1" dirty="0" err="1" smtClean="0"/>
              <a:t>ubekol</a:t>
            </a:r>
            <a:r>
              <a:rPr lang="es-ES" sz="2400" b="1" i="1" dirty="0" smtClean="0"/>
              <a:t> </a:t>
            </a:r>
            <a:r>
              <a:rPr lang="es-ES" sz="2400" b="1" i="1" dirty="0" err="1" smtClean="0"/>
              <a:t>kinyaneja</a:t>
            </a:r>
            <a:r>
              <a:rPr lang="es-ES" sz="2400" b="1" i="1" dirty="0" smtClean="0"/>
              <a:t> </a:t>
            </a:r>
            <a:r>
              <a:rPr lang="es-ES" sz="2400" b="1" i="1" dirty="0" err="1" smtClean="0"/>
              <a:t>kene</a:t>
            </a:r>
            <a:r>
              <a:rPr lang="es-ES" sz="2400" b="1" i="1" dirty="0" smtClean="0"/>
              <a:t> </a:t>
            </a:r>
            <a:r>
              <a:rPr lang="es-ES" sz="2400" b="1" i="1" dirty="0" err="1" smtClean="0"/>
              <a:t>biná</a:t>
            </a:r>
            <a:r>
              <a:rPr lang="es-ES" sz="2400" b="1" i="1" dirty="0" smtClean="0"/>
              <a:t>”</a:t>
            </a:r>
          </a:p>
        </p:txBody>
      </p:sp>
      <p:pic>
        <p:nvPicPr>
          <p:cNvPr id="84994" name="Picture 2" descr="http://paintcutpaste.com/wp-content/uploads/2011/07/reeds.jpg"/>
          <p:cNvPicPr>
            <a:picLocks noChangeAspect="1" noChangeArrowheads="1"/>
          </p:cNvPicPr>
          <p:nvPr/>
        </p:nvPicPr>
        <p:blipFill>
          <a:blip r:embed="rId4" cstate="print"/>
          <a:srcRect/>
          <a:stretch>
            <a:fillRect/>
          </a:stretch>
        </p:blipFill>
        <p:spPr bwMode="auto">
          <a:xfrm>
            <a:off x="5292080" y="1700808"/>
            <a:ext cx="3119457" cy="4176464"/>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886200" cy="4876796"/>
          </a:xfrm>
        </p:spPr>
        <p:txBody>
          <a:bodyPr/>
          <a:lstStyle/>
          <a:p>
            <a:r>
              <a:rPr lang="es-ES" sz="2400" dirty="0" smtClean="0"/>
              <a:t>R. </a:t>
            </a:r>
            <a:r>
              <a:rPr lang="es-ES" sz="2400" dirty="0" err="1" smtClean="0"/>
              <a:t>Zera</a:t>
            </a:r>
            <a:r>
              <a:rPr lang="es-ES" sz="2400" dirty="0" smtClean="0"/>
              <a:t> dijo: </a:t>
            </a:r>
          </a:p>
          <a:p>
            <a:r>
              <a:rPr lang="es-ES" sz="2400" dirty="0" smtClean="0"/>
              <a:t>La calabaza [Kara], el palmito [</a:t>
            </a:r>
            <a:r>
              <a:rPr lang="es-ES" sz="2400" dirty="0" err="1" smtClean="0"/>
              <a:t>kora</a:t>
            </a:r>
            <a:r>
              <a:rPr lang="es-ES" sz="2400" dirty="0" smtClean="0"/>
              <a:t>] cera [</a:t>
            </a:r>
            <a:r>
              <a:rPr lang="es-ES" sz="2400" dirty="0" err="1" smtClean="0"/>
              <a:t>kira</a:t>
            </a:r>
            <a:r>
              <a:rPr lang="es-ES" sz="2400" dirty="0" smtClean="0"/>
              <a:t>], y una caña [</a:t>
            </a:r>
            <a:r>
              <a:rPr lang="es-ES" sz="2400" dirty="0" err="1" smtClean="0"/>
              <a:t>kanya</a:t>
            </a:r>
            <a:r>
              <a:rPr lang="es-ES" sz="2400" dirty="0" smtClean="0"/>
              <a:t>] son ​​todos favorables en un sueño. </a:t>
            </a:r>
          </a:p>
          <a:p>
            <a:r>
              <a:rPr lang="es-ES" sz="2400" dirty="0" smtClean="0"/>
              <a:t>Todos ellos se parecen en su sonido a la palabra 'caña‘ y por lo tanto tienen un significado favorable.</a:t>
            </a:r>
          </a:p>
        </p:txBody>
      </p:sp>
      <p:pic>
        <p:nvPicPr>
          <p:cNvPr id="24578" name="Picture 2" descr="http://euloarts.com/wp-content/uploads/2015/05/calabaza-1.jpg"/>
          <p:cNvPicPr>
            <a:picLocks noChangeAspect="1" noChangeArrowheads="1"/>
          </p:cNvPicPr>
          <p:nvPr/>
        </p:nvPicPr>
        <p:blipFill>
          <a:blip r:embed="rId4" cstate="print"/>
          <a:srcRect/>
          <a:stretch>
            <a:fillRect/>
          </a:stretch>
        </p:blipFill>
        <p:spPr bwMode="auto">
          <a:xfrm>
            <a:off x="5076056" y="2492896"/>
            <a:ext cx="3163939" cy="2376264"/>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886200" cy="4876796"/>
          </a:xfrm>
        </p:spPr>
        <p:txBody>
          <a:bodyPr/>
          <a:lstStyle/>
          <a:p>
            <a:r>
              <a:rPr lang="es-ES" sz="2400" dirty="0" smtClean="0"/>
              <a:t>Se ha enseñado: Las Calabazas se muestran en un sueño sólo para quien teme al cielo con todas sus fuerzas. </a:t>
            </a:r>
          </a:p>
          <a:p>
            <a:r>
              <a:rPr lang="es-ES" sz="2400" dirty="0" smtClean="0"/>
              <a:t>A pesar de su gran tamaño No crecen por encima del suelo, y las plantas son un símbolo del hombre temeroso de Dios que, a pesar de su valor, es modesto y sigue siendo humilde. (R. </a:t>
            </a:r>
            <a:r>
              <a:rPr lang="es-ES" sz="2400" dirty="0" err="1" smtClean="0"/>
              <a:t>Nissim</a:t>
            </a:r>
            <a:r>
              <a:rPr lang="es-ES" sz="2400" dirty="0" smtClean="0"/>
              <a:t>, </a:t>
            </a:r>
            <a:r>
              <a:rPr lang="es-ES" sz="2400" dirty="0" err="1" smtClean="0"/>
              <a:t>Gaon</a:t>
            </a:r>
            <a:r>
              <a:rPr lang="es-ES" sz="2400" dirty="0" smtClean="0"/>
              <a:t>.)</a:t>
            </a:r>
          </a:p>
        </p:txBody>
      </p:sp>
      <p:pic>
        <p:nvPicPr>
          <p:cNvPr id="87042" name="Picture 2" descr="http://www.biodiversidad.gob.mx/usos/alimentacion/images/imgCalabaza_01.png"/>
          <p:cNvPicPr>
            <a:picLocks noChangeAspect="1" noChangeArrowheads="1"/>
          </p:cNvPicPr>
          <p:nvPr/>
        </p:nvPicPr>
        <p:blipFill>
          <a:blip r:embed="rId4" cstate="print"/>
          <a:srcRect/>
          <a:stretch>
            <a:fillRect/>
          </a:stretch>
        </p:blipFill>
        <p:spPr bwMode="auto">
          <a:xfrm>
            <a:off x="5004048" y="2348880"/>
            <a:ext cx="3523815" cy="2232248"/>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886200" cy="4876796"/>
          </a:xfrm>
        </p:spPr>
        <p:txBody>
          <a:bodyPr/>
          <a:lstStyle/>
          <a:p>
            <a:r>
              <a:rPr lang="es-ES" sz="2400" dirty="0" smtClean="0"/>
              <a:t>Si uno ve un buey en un sueño, debe levantarse y decir: </a:t>
            </a:r>
          </a:p>
          <a:p>
            <a:r>
              <a:rPr lang="es-ES" sz="2400" dirty="0" smtClean="0"/>
              <a:t>“Un gran rey (Josué) saldrá de él,</a:t>
            </a:r>
            <a:r>
              <a:rPr lang="en-US" sz="2400" dirty="0" smtClean="0"/>
              <a:t> </a:t>
            </a:r>
            <a:r>
              <a:rPr lang="en-US" sz="2400" dirty="0" err="1" smtClean="0"/>
              <a:t>fuerte</a:t>
            </a:r>
            <a:r>
              <a:rPr lang="en-US" sz="2400" dirty="0" smtClean="0"/>
              <a:t> </a:t>
            </a:r>
            <a:r>
              <a:rPr lang="en-US" sz="2400" dirty="0" err="1" smtClean="0"/>
              <a:t>como</a:t>
            </a:r>
            <a:r>
              <a:rPr lang="en-US" sz="2400" dirty="0" smtClean="0"/>
              <a:t> un </a:t>
            </a:r>
            <a:r>
              <a:rPr lang="en-US" sz="2400" dirty="0" err="1" smtClean="0"/>
              <a:t>buey</a:t>
            </a:r>
            <a:r>
              <a:rPr lang="en-US" sz="2400" dirty="0" smtClean="0"/>
              <a:t>…”</a:t>
            </a:r>
            <a:r>
              <a:rPr lang="es-ES" sz="2400" dirty="0" smtClean="0"/>
              <a:t> -Deuteronomio 33:17- </a:t>
            </a:r>
          </a:p>
          <a:p>
            <a:r>
              <a:rPr lang="es-ES" sz="2400" dirty="0" smtClean="0"/>
              <a:t> antes de que otro verso venga para él, vale decir, </a:t>
            </a:r>
          </a:p>
          <a:p>
            <a:r>
              <a:rPr lang="es-ES" sz="2400" dirty="0" smtClean="0"/>
              <a:t>“si un buey acorneare un hombre ..” –Éxodo 21:28-</a:t>
            </a:r>
          </a:p>
        </p:txBody>
      </p:sp>
      <p:pic>
        <p:nvPicPr>
          <p:cNvPr id="22530" name="Picture 2" descr="http://thetrialofwhiteybulger.com/wp-content/uploads/2014/10/1-Ox.jpg"/>
          <p:cNvPicPr>
            <a:picLocks noChangeAspect="1" noChangeArrowheads="1"/>
          </p:cNvPicPr>
          <p:nvPr/>
        </p:nvPicPr>
        <p:blipFill>
          <a:blip r:embed="rId4" cstate="print"/>
          <a:srcRect/>
          <a:stretch>
            <a:fillRect/>
          </a:stretch>
        </p:blipFill>
        <p:spPr bwMode="auto">
          <a:xfrm>
            <a:off x="5292080" y="2420888"/>
            <a:ext cx="3168352" cy="2376264"/>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886200" cy="4876796"/>
          </a:xfrm>
        </p:spPr>
        <p:txBody>
          <a:bodyPr/>
          <a:lstStyle/>
          <a:p>
            <a:r>
              <a:rPr lang="es-ES" sz="2400" dirty="0" smtClean="0"/>
              <a:t>Nuestros Rabinos enseñaron: </a:t>
            </a:r>
          </a:p>
          <a:p>
            <a:r>
              <a:rPr lang="es-ES" sz="2400" dirty="0" smtClean="0"/>
              <a:t>Hay cinco dichos en relación con un buey en un sueño. Si uno [sueña que] come de su carne, él se hará rico; si un buey le ha corneado, tendrá hijos que contendrán unos con otros en el estudio de la Torá; </a:t>
            </a:r>
          </a:p>
        </p:txBody>
      </p:sp>
      <p:sp>
        <p:nvSpPr>
          <p:cNvPr id="89090" name="AutoShape 2" descr="data:image/jpeg;base64,/9j/4AAQSkZJRgABAQAAAQABAAD/2wCEAAkGBxQTEhUUExQUFRQXFxgbGBgYGBwaFxwYGhoaGBwYHBsYHSggGhwlHRoXITEhJSkrLi4uGh8zODMsNygtLiwBCgoKDg0OGxAQGywkICQ0LCw0LCwsLCwsLCwsLCw0LCwsLCwsLCwsLCwsLCwsLCwsLCwsLCwsLCwsLCwsLCwsLP/AABEIAMIBAwMBIgACEQEDEQH/xAAcAAABBQEBAQAAAAAAAAAAAAAEAAIDBQYBBwj/xABCEAABAwIEAwUFBgUCBgIDAAABAAIRAyEEEjFBBVFhBiJxgZETMqGx8AcUQsHR4SNSYoLxcpIVFlOissIkkyUzc//EABkBAAMBAQEAAAAAAAAAAAAAAAECAwAEBf/EACcRAAICAgIBBQACAwEAAAAAAAABAhEDIRIxQQQTIlFhofAUQnEy/9oADAMBAAIRAxEAPwCtjKdbfJMefryhcdff9L/QXJtpf8/qUllqGezne1pj1jwTq2HYTe28A2+CgrjuySAJH+EVAi0AQLyNFKT2cXqXJT0R1qrXNIAJI0i5HXxSw8AmATa5Nz4pMLbgd4zoDEaX6ofEVSAIOwsDzNlDI7emQV9E5ayZIta0WJ/W3xQuIaKjX+zjlFmwI8LqClizMGRH6on27SBb97LQUolVFplC2jD497wuFa06QFrc1bFwddgaIG5EiAo3uBs0MGaJJja+uy6rbWzrgmuwR2gBMtmYHM6nxUDGEkxPRG4ekSbydiBy/ZTvqsYIhxJ2aJNpvOgWHYBhaX8dwGgY2dJ2v4q2ZRbufCZJ8PkqzCV89eqS0izBBiRHhbZW1ei6ROQAtze8DbryNtPBZmXRF7DSMwI6XRAkEXAJBPWOaEr4xjCAagM2ta/leEJ94ddrWhoMzAuY08pWozkvA3i+Layo3QkNcekmAJ+KqX4gukTJNydue/VEY3Aw52bvOytIEyTJPLyQT8NUAlzR3j7pBmBPK4CzSIZNsZ7B5kyJkydLx+iLwmHDRMX3I/VOoM3IAPhv+XJWFN2UHM0OB0IBOg2PL80OTfRsdkNF1jseuvgiXVzBlxkiP2tsi+NYV1Oq2ictmsLtoLmhxABuY0mdkE+m2dSRrYQBz+CzddleWxlQgsh7g20FxGgj6KDwHCmFwLfaOOveAa0HaZ8rIrG4uKRdoY7pNjtFtrKMdoKYpMbll+WSde9PXQ7+ACSVvcSGbleiTDYR9KtLgA0i7ZJkmO8fE3VvVLgQe7OluQ9OllVf8eY4hjQ4vMZnk3m0NHQXU1fEuY6ZLrC5N78o2R5Ndgx5GtMIaHSQYk9AbeBTqQILbiLyN/C2lwqjDYnuuzPdm2ttrAJ2VnwLCOqvcxrjn9m57Rrnc2DkBmxInzCovw6bHAw6BABJkbG+imosaJDmuaZtms3ynSENS4g1r2vd5AG48Tvc805nEadR3eY4CTZ7y4DcmG6fFTryzmzrdj8S6whjql4hhBk/l5qKtgMrA6sMkH3cwJjyU1NrHtyUogHU90Akf1ElA8T4cykO8XEj8QHcPPvAkoOjmvdDA6kLAuiT8/BJV33n6k/qurWUt/Zoyy0+P+Exwk20289fyRLKcjTUCPEqLECAD9Xn8lY9EA4ow5YaMxLhbxEIUuqMAAaHHfQje3VWtYCQDoZn8iULiXADugl2wteDsNgoyUr0Qy7lRFg6LqlOqcrg4BuXa8y6w1sI8yh8NhKhBEQLC/1qtJ9nPEaZxRZX92o0hs6Z+R8QTHgrrj/2V1jLsPX9q25Yyo4ggbNzaH/VZF4taJyx/R55WeWatIOwOhH+UNUrmRNgDtbpqtS/sXxECoKmGflcI7uR58srj6qrPZitTtUpVWkiBnaWtnxcOUoxg0NGD7aKxmJdBAdbUgjQK0w9doAtJO+19Fb8G4U3D1adWoGva0z7MgOB7pAFxGpnyCL4tTZWrmpSYKYeAMgaBeL2iAVX25fRVSVFQxw9fqPrki3VabWuAa5xIEEuDQDud5E6JM4ZUccoa8vn8ILjHkLKwZ2dNITVa5k/zNcB6kXKMccmzOSMlgapD6pAklwtqd9CVKMNWqEF7sov3RoAObld1cG0S1g96bjn1/VaTiGPoYc0qmFpURLXtdLJafdEwTqb3Gs35J5YXpLyKnaMDTo0mTIv0uT+YROFpGQWgNp7tNnEayOnxVvVwrapNRjKTJ1FNmQDyCgqYIwbgH5ddkn+PNfpOwCqR7TfMGgnaRMCPjdOeyfdDWyYu6Tr1T62CBcHte3MG5SDvEaeh9UGJnS41HjrZSnCUO0KpCdQIGoMTcGfrZEcHc51djLlmZk2kENuQOUwU4Yd3dIBaGyYF53tt08lbdm3Mp4qk8uaJdlgm8vaQLb3cEnLaGUm3QJ2hIqYuqXZhmymZtoG2MdDYKlqOygc+hvbQknS69K+0TgpdSZiKLZDW5akCSGzma7nAJcCdpG0rEdnezhxz3NbWbRytzGWF07RYj1TSVydjpboyvEiAA2HF53nmdh6ISlw15LQRlkxf8ua02H4E4VCamVwYfxXkXgxPhYox+FYxmXM5zfw5jefKwC0syjpEp5KdIzOJw4pPD4Jk2nyuI11UlerOV0yBDYI5fkrBuG9o4NHfImxMAbWm3JWPDOBVTWYxrGBz5yl5BbobXkLY3a+XYYV57Kxmd4zNZ3YAsDY6Dx8EVweu/D4iibgtqRF7FxjTmZ0Vvxig9jzRfScC0Nkh3dmJkZJEdfkmcM4S/7xRLaWUCoH3M2Z3yZ0BsmhKpDQkrp6Hcd4OTiPaUwAx5z3OVpJccw9RNtiENxDG+ypQG08zr91thPK50HPmr77QGsdRpezAAYSJJAABABJPXK30KwvC2th0vL35wO5JaGgA3edosknFu2SzRd/8FXxmbRzgZ8PkOiHq5x3nEH+7MNeQVgaNGYa5wmZ5X/CguI0w1zsma0TAkDxKVKnSQi7pA7sWASMu6SfSriBBZEbgykjX4H239fybUUzqJyiJPLUb+KExby3wiF2vTJHK3XUX08IXa7LbGLm0iJnl9QrWdr/AE4zEMc2o0giMsSAZ5g8j15IN9AR0m3RHUMHIc72gB5zMkiE6ph3F2UgzHT1U1dnHKDUvj0CU8KIExPS5tpC1XCe12Kow2z2f1WcPPdUYwxGgM87G21tk2vhjcvNhLpBLrcpT0dqSPRsP2+YR3qbwY5W+tFle1PaJ2JrxDm0m2a077l587eSpMNi2Pb3S5wA30HkmlzbuJFtJ6LpxQldslOSqkNq48PBAeCRy2QHEMYaeWo6XN3jb0S4PTDnE6Xk/EbqPtFUOZrLFjjljaDZXfRNdmp7Kds30u+0tq0jYhzg18AWuReCVsavb6nAzUxBE+8HSvnzimDYzugmfzUvD+JezaAZOXRc7h8tsryVaR6L2k7TfeHkMYxkWAa0DU6k6la7hnC8JiKLG1KRGVoEh7gec66k3Xi/DsQ+rWa2n7ziT6CfyXofZDtOzMaVQhrwYjrop5cjUkolscLi2zV/8n0B/wDqq1GdHAOHwgqvxvZJ/wCGpSP9xafQhaGnXGoKreIViX7wIn9EY55A9lM874j2FxwqEsNEtBt/GaD6GEdg+DxSDYYcTmuSXtAbmb3ZIAIyg3O5K09ZoAJknpuh6wi/qqXyTTA8SKz/AJcxFQQ3IwE7VWE/B1kS37OsQ4l2ak02g57iN+60zsjsBUcCCNJV1i+Kik0ZzBIsN1xuMU6D/jLwH8GwuJoMAqupPI1yuMkeDgEfhcPhSS5tKmx597uhrjveACbrEM7VUwTOYnqlj+01JzLCT8vPZNpdFHikS8X4LhmVnGmXAEyRnJbm396T5TZBvw4AgABuwAVTwplR9WXPkdJIvzJ1KvcScojkljJX0Xjhil+gZw4cA3KCN8wtuncI4c2jiGvdVdkafdddrZEWOsCVLRYT6f4VLxp9SnMX+ErTkvKC8MXto9L/AOWqFRxqve92bWHANiANhO3NB8XxGDwrDApsBF3E3j+W5mNLDos3wbjEURmLnECC1xsDuIBv0JWa7TUBUe2o0Fpc0FwBkb8zbn6oykktaOP2eLb8kPHuLUMSS4HI1sta1wu46y0T89FUDD4cFrcM8Ek3uZFo3shqnDnOOzfEgcrSUdwbhdSgHhr2F7wRAykB4vlzTJsZsiqo48nbdia51J3eFN4A1zyZPn3fJGtw9N4Be0TctZn7p8h8yqfDYZwc4GDbvEiHSf8AVsnVeHmq6WvnLaSO6BGxGqXVk3FX2WNSnh51y6WDTySULacWJuLe58LrqnsS/wBLSriWyYZnEEWMBpOhA3TW1i6GxAA/P8lbUeDtY45S9wcdJHdPOfRS1eGAuBzEACIkEE3glPeyz9QimZTNMS1gcG8zcDw33UVQw4VMuUuuIMnwMnwKKxJDXQ4Tc2FhM7qGvSEQ3JsBBh0C3mdPVM2bO1yYVg8YSQHgQJlxtziPrZTNxRIIDI/1O/USh8LgiQJsR7omeX1yRrSXMAIh0nVtieR6HmjdhhOVVZnuKOFGQ2CXkzAgZjGgH1ZE1sGPZguE2kDrBRXFeGhwYAAIqAiZDoEzrqAJTccSBbRduDcdmejJ8PqValTJTEn6Kn4w12S7PZkRqZMzrIKdUweWXjuuuQQTabLP4+q8m7y7zTPSHVMDrvLnSdU+hMjNpb0SJsuB2nP9FEoarsbg/wD5zCPdyPIPiWj81S4upmxdRzf+q8+RJhaXsG6XVHf9Ok4/KPksg8lryRYk6+JlLGnkk/8AhSWsaPR+A9pzTAZUl7bQR7w6dVo3cdw7yDncPERcbry2jVvA+vBFmrm7s+CpPAntaFjna7PQ/vlN121GHlJA9U5ldryS003Aaw9sG+17rB8G4M+tNQvZSots+q/Sf5Wge87p1R1bA0cTFKniWU3sGRmdpa2pfXMD3DvBnVT4tatFPcvdG7wGQEuLqY3MuEEclQdteK4aq9oZUzObYhp7sdSNFW1uB1WHI5on8QLtLDy310UXCOAH2jX1LMbfJzvYGNpvHRcstf8AorGbk1xQNU4W518xn6tdS1WODXNyufblrzAWkxtZplxAJFgocHiJd/b+YUfcrSOtw8sE4HxGnQptpyS4Al5I0JOk7gCB5K5pD2uY8wI+KxNTEuD3Bob3nGTGwJstn2bq/wAMD68FVNSArXYQGlgBOo/LdVHFsfTqg05aHQe8TYGLT5wrLi+IIBA1+SxFMgvawt/FOadR15/ui/0FhOGJyXzFw1g3nkoA6rMxA+aumUWkaCU6lhJbM+W/UKayqX4NwaK6hWJcGva0tNxMEfsqapjXNf7zg2LCGyXEzeLidFpW4KJLXNE6Fw+rnl4oN7faEioQ4BsGBbN/aJ6+KeNPZ5fqpXOq6K1mJp5pyDrN3E9Lyd0Y4g2axzeQA3I1jUqVlGnTl1NoD4A0vcxBnQ+iMFQSXNOQgd6LuJI0JJtyQkcU4lcOG1TcZh0Nj6JKB1ertmjbQ29VxJxf9YnAnONq0iIc6C8mNpJPwJWq4ZRY/vuqva6AC3OI9N77qixhawlhBLtAI3Ow5+Cu8PTp0mU2+yLXsAl0TA5zOsbeKrabL5vpfx2AcXa9jyQHFsySf5QLnSCBZVuGewvLnODnAEkch0HotJj+KBrQWHPm7rmub3cveMQdJugagwzILqUlwB/hzDRA7pv1N0XT7OeU3atAb8QDAYTe4ta9pBRLGGMpbIJkmY89dbbdEC92eR3gG7dLj81Pgw7MGlxywLnWek+qMYtukGKb6JKA2OrZFiTqZ1P1MqCvWAHM8tkTj/Z0WB1TEMBcYZSAmo4zEDzIuVV41+U92BBgztzK9OCUY0i3F+Sv4pXbe4ndZHF1JdKN4ris1Q5TI581XGne6lklei0VQmldndMJXXuUrHNj2QOTB46sf5WsHnqPRyy73Zvrl9BariNI4bh9HDOtVrO9rUG4H4WnrFvJZDFOjz08EuLzL7ZTLqo/Q7CViKkDwVhTqnmJEjx6qjcLgo2hVkT1+S6IyING57U4o4SthqUMqUqNNrmtBORznZgXO/qm/iq7G9rM+cfdqADh1kW8bomgynxKi2n7ZlLF0hDfaGGVG8s2xm/mVGz7OsZM1TQo0wO9UdVYWgAbBpJdbaynSfZW34NXwPiBOEoPqS52XITqSGtaQfi71CjrY4F7iNAY9NfjKRotZSYKR/g06YDXHVwgEvPjAPgFnaOKkSd/zv8AmvP9TLZ1+kjtstcTibRz1TOEVC6qW/0n5tVRXrFH9lHf/JbP4g4fAn8lFI65MrqLxnP/APR3zW+7MsDqUheespEVqrCL+1PxuvVOzfDMlIiZeID2/wArtYPVWxRbekTnOKjbZUccaGguNvrRY1nvl3Jb/tZgx7M3EwYabEmNuZhYGoyGNO7i4+QMD81pprTBGSe0WWFrzKJo17dZVLhSQfJEmrc+V/rwXL0zp8BeKfmBEAtImNp38wfmoqVAQ1tMkk6tADneAGym4W5pqhpuJdI2gtJ/IK8OCp2IAaRuLa2XVifxPL9XjuZU4djxTccrJcYFpMGQOpPhayAqwxjsoJeA3NrqDLpHPbpC0mJwTiAGluVugM9eRQY4W8hs5S4WkOLW5dwYE38Nkzh5OH2mUbuNEe7QZHUx+SSnqcDrSe603O5Pxm6SFf3ZvZf0avEYshjjUpAGdi1wNhBmLemoKdWxIABa4VCBGWSZHO2/UqOth3FzSHlozfxG5hDxBuTrrGmwhNxFRzSadFjIgARfXf5JFFM4rTKvjHC6tVpqDKIvYgWAOnlHos9TdA7zy49LQeoWrZxLK1zC3NYwDz3bHLos7VGUxdhdtvH6Kuilpy+X9RA2vmnWecfqiKlcAtOwJBPK2vhsoPutvf8A8oltCDqOsDfS8pk6djxlFO/oF4riKAb7RzM1VpGWpJ7o8NPAqhxPEmGm6HSSI33Vzj+ANLsweb6tie8eQUVDs1RIGYPJgyQ4AE7bcvkuheoSVHRJxbsxzHE2CVTqt1R7N047odMEHMZgmY06R8VjcbRIdexCWORSKJaHYHA0n+/WDD1afmrvCVMFhCKjc2JrD3cwim0843WXcY8l0m1ksoW9spGdLSDeJcRfWc6rUMvJ8h0HRVlR8mVIXWhDFV6VE272OL1JQOqglT0h3UUA6NUXiq73QMzjOjZJmdLIWiL3V12Pwf3jHUhHdYfaHwp3H/dlHmhdIZHpPGsN7PB1B/LRLfINyrz7CYqxnZeodpqLnYWuAZ/hPMRyBMfBeO0HX8lx5I2dnppUmXtKu156DVFUsaKbg9urT3fH9FRYd8GOamrVJPgprR0s2GKw7KzmYqkQAY9oNwefiCr3Gkiv7fDufnqtaKsO7rnNhocRs4ARO/kvOMHxB9PvU3FpFiNj4jdWFHtTUBd3GSb92wnwMp4ZJQ6I5IctGxpue+o6tWe+WU3NpgnugukE9SQQPCVkq1WXBv8AKIHKB9T5puN486q2C0NFp8vkgmVpdPVaeVzds2PHx0WVB8EE6JuLqARGhUeLIg9YQtSpZo5ArmktnSnosuBuLqzY6n/tK1BpE6ifroqLsdh5c5+waB5n9h8Vq5A5/BdGJVE4fUu5gT3uH0U+nibXMFFObI3gqJlAEdVQ5hZz9FJd+5f1R9eKSxiesS9swdQdhbeENRxDWm4y292/53nTorKlQHeIexzbRGg0iTNrqBrXZiXZTA2Hpfx+al7io8jkuiPEcMoYkRmAdBIcHRDja9wNJAneFTcbwVOg1r3ZKrzaHkiwNy0tMSJb3eRKPxTQ4hoOSXRlEd7XU7AXPkVX4jgsPs0VGnMDTa4m7h3nAkQ06aao8lasdPYA5gLgQA7M3MBSvAM2INxMcuqdXawQ4G02/mMWkxtM6ovhfC3tmlVJDXBzgA3KJsGy4GSYm0xqgHMIYKdRrgRdvLX4+fRZPdDwjydE1CkXaGw0kX9VLTw5aS3N3Rcg6Qb6+II9FzCl2WGifI7el/2UOKeLCLmbdTBn4J7R0e3xVvQXQqgi0ExJHK+0eIWN7VYPJVJAs7vDz1Hr81p6IOY2nqNBcfum9pMJmwz4aMzO8DuACM3wlDFKpbEw5FdHmmIFx1TGaxzT8QZMbSkBcc5XY1s6RrhbzhQgXRdUFpFtR8eac5g1OqagWA1GIinTJEKTMCdLLtJm6yRiJ7beY/NelfZ7wd1GiapkPrCwi4YNPU39FneyXZs4t5JtSY4ZuZMTlHSNSvWPZENFrCIAb5clDI/CKxWrI6VInUEyN5hePca4a7DYh9IiMru71YbtP+0j4r2ZrnHYjpCou2HZv700VGgCrTFv6mi+U/GPE81IpB0zzKlrHJJzblPdEZk2oInrf1UDvGMdDiOn7qak2cxHL90G5pBlFYbQ9QfgCnoU7iH2A5lS0nkIY3InkiRTB3tNzt4JH9DJBFR2gnZQ1XST6In2WpKv+xXZ41n+1eP4TDb+pw26gHX0Qxx5MGSXFWaPs/ws0qDWubd3edbcgW8hA8kecI0HYdPoqzfTO4nzXPYdF01R50pcnYE+la1+iY30+KOcyP5vh+ia2PqFhQYU0lN7AcvkkiYphiSGD2mYNIsA0Hu7FwA6fJEUWHISWuJvEQBprAOnQ3UtLCkNIjKQJ94uDgQfQdNpQtSq6mIPcLpgjlbaNdJK5pUns8tKJIKdPLcNeXAgujR0RadlW8PxGQinBzVCZiYgFsxaxykGOUIjM4sOVhc5oBmJkfiiNDqufdagc4jO2QMxIu08oOlp8kLb7FbbWxnGMQ6m5hbTzFmYhuoLi1wBHKJJI6BVDqENaXg5yDAJJZJ57gkD1jkrbH4Z1ZzYeRFyItMEG+wifVBCmSQC4EAwRbnEyRzgeaKlSLY58UccwWERGo59D9bLtMNcRpob+RHyJUNas3vvuQ38Wpi0a7JlQnLLQbgQOm0j1QcuS0xJzkybDPb7UBplpIvAAt0OyPY1tXMJaQe7bQzIItt1VbhgXFgIkgXGpFpOmsWFk44aS0sMTciLXmJ0iRfwSxf0xfJ5txjCGnVcw6tOvMbHz1UWFw5e1xbfJBcN4P4uoEX5LV9tcASGVYuAGujTmD8SsSSWnM0kEaEL0YS5Rs9GLtWyzZtI0g+qjxdcHRE1aQ9myrTMsIAeN2VIGZpHKbg8iEFXE6CBzKp7mg8dgsGx2JMdSNUXMDwCJ45QDa/smmWUwwD/AOthcfEulDVAbAb6LR6sL7o9S+zMZcJOU9+o9xPhDP8A1Wxz2FvglwrACjRp0hoxjW+g+KOZR5fXquZ7dldIFBH1ZTUqLZ2PMfRU7cOd4UrWckUhWzwDieC9m+pRMzTe5vk0xPoJ80M59oK2X2mcONPFioB3arQZ/qb3SPTIfNYPHiD0UOO6O9T+PIOGHkc1LQAiIveD42KCwWO7kHXRFUKtgfrX9lqa7G5J7JDSjUwE2tU7sC8pY1gdQfUzRlcxjG/zF2Yu9AJUHDGk3KnwfbCppujQ8Ewftq1KmfxOGYf0i7v+0FevUKDWNa1oDWgQANAOiw32b8PzVKlYizBkaebnXcfJtv7lvsq6MUaRx+pncq+iJzUzKpnNHNNid1Q5yB9OeXoofY9B5Il+mp+vFRhsaulKYjZSAEQ1JOzg7j1SWMZ08Yb7OdYIGU2BEW8Nk7A8Qa+m4ubDmnuSdwdLfzT81RUWk95xmfTXXyn4BNFQ03ZctjlvrYXPwIC4+d7POTpaNGzipJe40YgCDFrGYJ2kACEsfx0gmnAqsyTcEOabjY3PpqgGUe9mDjliCM1pO/io20mtObMCSbGeYHrunbbA99CoY7K5ji4gHKCNr6kAz0QXFcpLnNjvuiBAJIBuRpqPSFcUMwdAaHNMSQL5dIB5cwu1MCHZQaZnOGjpvIOw93xQ4hgirbwvOA4jI4tAI1Ajp43lTV+Huccoc+cokiwiNiNZM2Vz/wAOeB3GjTmdrD9lZYThjouSYNiY1jUwfq6MYNlYYZS7RkMLwF7HtdTe7NEHNfXMCSPy6K7HDCRLhJB94AjW3Mz6LROwuUCIknSYsbWhS0qAH6FW4K7OuOOK3Rm6vA21aT6b4GZvPQm4MRtY+S8NxGGLXOa4QQSCORBgj1X0v93A/Dc8rCRuvGu2nDKbMdWBgZnB2Wb99ocT4ZiVfF3sZpKOjK9n67KdR7arS6m9veAN7GRCbiqrHVSWNLWZhDTrA+iiOJYAMLS28mFzheCD69Jhs19VjfUgH5oyjTs0XaBqol73bucYnqSZVr2ZwHtcdhqR0ztJ8G94/JTu4NkxD6LjPsnOaTpMO18wAVpfs+wlL/iNI5hOWpA3nI6DG+6s6URP9j1VtM7/AAUracdUUaYG6YTylc9DWRBq6ByT11YxjvtK4dnwecCXUntf/ae44eFwf7V49i6MglfQvGsH7XD1qZMZ6b2zyJaYPqvAsPTLwpTi7tHVhl8KZ37O6f8A+RoNIBa4vDgRILTTfMjku9oMGadWu0NLGtq1AwRHczOyx5FqP7BYR3/FMOAP+oT0HsqgPzA81c/afRLa8neCOvdaCfUH0KMtpMD+LoxmIM0mU4/GXf7QW/HN8EZQblF7KeswH2dssUwfMkn4jKrDs3g/b4yjTOmcF3+lsvI8w2PNTpy0XhUVbPUuzfDvYYanTiHRmf8A6nXPpp5KyUr1G4K5wN27Y1yY4eXouVHkbfEKF9cxYX66fBCwDnxuQFFVcBPgkKub8I0vb9kNVM2uI6fsgwjfvHUeiSi9pGuef9P7JIBKB/BHPGUAWvvBmJHz2RDOB1Zv7trEmQREjw0Wxp4RrdBEaHlz3UrKCHtIl7UH2jM0OEVAD3mjplnf5o6jwiJkggi4iN5uCL/srn2V1xjNJielk6gkMoRXSBcNhWtAEnxn9ES3DDl00jaB56KUN8F2evyTDELcONwdd7qcMjlAUlNPnkhRrIBTHSE8Uwdvin5/JSgBGgWQmn6rzT7S8G373SePfNK4t+Fxg+dx5L1NkBeU/aDiPacRLTpTpsbHU9//AN/gmjGzcqM5gOEfeG4l+go0w7oXGYHo158QFdcL7GEyXnK1rc4ItlcaYfM7ZSI/tV39nOEbUZjKTgIL6WYaSyHWt/ctniMCDTyvMNAOePxNuTPiJnxKE40xoy0eEcV4hmxdcvkPe5knQhzWNafiFr/sxwYdjC+ILKLiARfVrZ9HH1XnuNrmriH1TrUqOf4ZnF0eUr077N2ZMS7rSI88zHfIFPKHkTls9KFJIsC6CugJDDcoSy9E5d81jEZpzYrwWvg30zVpmJY9zOXumD+ZXvJJ6Hx/ZePdt6MYvERu5pPm1p/NBlMf0FfZDSDsViX6llJjQf8AW4k/+ATPtWpF2Jpb2IA8ZePOXH4KT7GT/GxnMikR5OqT8wr/ALWcJqPxdCvSGY0wXRsXMLI9ZPk1LNaSHbuZgeJYN9OsabxBYxg8g2Jt4esrR9gMIDi5Aj2bHGfEZdf7lL24wcfdnfiiqHHcklrr+Zd6qw+ziA2ud8zQfCCR8z6LR0jSbqzZOcoSSdrJPLTeyaRHWVrI0QVGwZk+E9OqhfUM6ekfqiajeh+CF9jfV2ukylGGOeRpPxsha7jaZ+Mo1zCbjXW4KczBmf2WAVPt+h8/8Livxhkk1GsOJjYJzwHCCCPAkaeF0QGLoYnoWwN2FBiC8f3T/wCQKIpt2iY3spfZrvs1g2MnpCTfJPgLhWoFikLsjZNJTM6xiQtBSjwUBqeCY6t1WMEvdAJ5AleMcWp1fvNR9bKX1HF1jYNjuweW1+QXq2JqktI6Ly7juJ/ivyS5ug5wNT4alVxq7oWTNB9mtZor1mz3n02n/Y4iB5PC1na+uWYLEuae97Jw/wB3dJ8gSV5x2Le4Yous0+zcADpJLJjrAPxWo47ialSk5jgCCRIG8Xg+cHySz1LYY9Hj/Bm58S1psOullv8Ag+OFCuyqfdab9WkEGPJUXEsE9tQVMgAa29tbgR8SnUsVPdyExO20SbbWCpJNrQipM9yzjmE0PB/F8ViuG9oiaVO9w1oNtwIPyRjOMibnziPVc7daKI1AqDnKQeqH/izd3CVwcUE+98JQsJfF68k4w/2tfEP1BqHL1a3ug+gBXoGK4yGscWm4BjTUaLBloawgapohX4CfZpWNLiDmmzarKjR1IIePg0r1ouPTzXlXZmmG4mnUdcZjA0IcQWgzuP1XpbMUNCfDdCXYZOzHdvauesxg/Awk3tL3R/6T5hc+zmpFTEU7fhcPKQf/ACagu0Li7F14vJZraIpsC72WLqWKb7pDgWuvFjEH/cAmS+Jr8HoeS+g/dP8AZAqL7wABb0uusr85CmAlFMLuQdFAcUNj/lR+16jruiAndRHIKNrTeRHK/wA0z2/Mj6+Saa41nzQMPId/KSkmtxQI95JYxdZguZ1EEgqCkhem50oXC9CwnQVwlNuVwZouAFrNR1z1GHyp2t10C7kQCCOBnaFwt8B5oh7E0tHJYwDiaRDSRJMGOqzXGOEPqilDGhzqrcxIvku53q0ELYCmeZ+H6LjsPPNNGdGoygwzWvawUsvekOA6Hl4qcsLfwudHTy5rSfddtfFdGF8EsnbsK0jEcTLXNh9OAHAkc4Bt1vCVfhbatDPSp5aggi1oBuDHNshbd2BadQEhhGgRFuWyaMqVAat6Mu/h7WNYGMbGUXHkfzKEdw6p18Zt6LanCDkE4YbwSPbCtGH+5PjQDnAPqujDv1utq/D8lG6h0+vVCjGRpYFr7VJA2g3mf8qClw6llc54fZ5A6NBygmOeq2DsACZ05aeCRwAgiSAdQDAKrCSSFkm+jBs4ZTbJGgdIPLki2050cfJy1jOD0xo2fEqOpwSm7aPBI9jGSo8AqODnioHFztXa2EIPh3DHvcXBwHs3Xv3pE6efwWrpcIcx9nktvAyne9zou0uDZCYIhxzHnMR+iqmuPYruwRlaNXfFT+1BuSddL/4RLcALztyv5KVnD2nY/FQGAnVZ1GicHFH/AHIDayd915BajAILucp2Z27QfBHNwnRdGH8fFGgADieXySViMMktQSRzjmapm7+KSSIpKdl3dJJYwnG/qhy4+0Im2XTzKSSAUNf9eqeSkkgEWGd8yiQFxJEDOwk82SSRMOAsoOaSSAR+/wBdFIUkkQHGpwSSWMcK4fzSSWMMOqaPzSSWMPTSupLGGJhGi4ksYlAsuFJJYBwJNCSSyMdIUZ3SSRMPSSSWA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89092" name="AutoShape 4" descr="data:image/jpeg;base64,/9j/4AAQSkZJRgABAQAAAQABAAD/2wCEAAkGBxQTEhUUExQUFRQXFxgbGBgYGBwaFxwYGhoaGBwYHBsYHSggGhwlHRoXITEhJSkrLi4uGh8zODMsNygtLiwBCgoKDg0OGxAQGywkICQ0LCw0LCwsLCwsLCwsLCw0LCwsLCwsLCwsLCwsLCwsLCwsLCwsLCwsLCwsLCwsLCwsLP/AABEIAMIBAwMBIgACEQEDEQH/xAAcAAABBQEBAQAAAAAAAAAAAAAEAAIDBQYBBwj/xABCEAABAwIEAwUFBgUCBgIDAAABAAIRAyEEEjFBBVFhBiJxgZETMqGx8AcUQsHR4SNSYoLxcpIVFlOissIkkyUzc//EABkBAAMBAQEAAAAAAAAAAAAAAAECAwAEBf/EACcRAAICAgIBBQACAwEAAAAAAAABAhEDIRIxQQQTIlFhofAUQnEy/9oADAMBAAIRAxEAPwCtjKdbfJMefryhcdff9L/QXJtpf8/qUllqGezne1pj1jwTq2HYTe28A2+CgrjuySAJH+EVAi0AQLyNFKT2cXqXJT0R1qrXNIAJI0i5HXxSw8AmATa5Nz4pMLbgd4zoDEaX6ofEVSAIOwsDzNlDI7emQV9E5ayZIta0WJ/W3xQuIaKjX+zjlFmwI8LqClizMGRH6on27SBb97LQUolVFplC2jD497wuFa06QFrc1bFwddgaIG5EiAo3uBs0MGaJJja+uy6rbWzrgmuwR2gBMtmYHM6nxUDGEkxPRG4ekSbydiBy/ZTvqsYIhxJ2aJNpvOgWHYBhaX8dwGgY2dJ2v4q2ZRbufCZJ8PkqzCV89eqS0izBBiRHhbZW1ei6ROQAtze8DbryNtPBZmXRF7DSMwI6XRAkEXAJBPWOaEr4xjCAagM2ta/leEJ94ddrWhoMzAuY08pWozkvA3i+Layo3QkNcekmAJ+KqX4gukTJNydue/VEY3Aw52bvOytIEyTJPLyQT8NUAlzR3j7pBmBPK4CzSIZNsZ7B5kyJkydLx+iLwmHDRMX3I/VOoM3IAPhv+XJWFN2UHM0OB0IBOg2PL80OTfRsdkNF1jseuvgiXVzBlxkiP2tsi+NYV1Oq2ictmsLtoLmhxABuY0mdkE+m2dSRrYQBz+CzddleWxlQgsh7g20FxGgj6KDwHCmFwLfaOOveAa0HaZ8rIrG4uKRdoY7pNjtFtrKMdoKYpMbll+WSde9PXQ7+ACSVvcSGbleiTDYR9KtLgA0i7ZJkmO8fE3VvVLgQe7OluQ9OllVf8eY4hjQ4vMZnk3m0NHQXU1fEuY6ZLrC5N78o2R5Ndgx5GtMIaHSQYk9AbeBTqQILbiLyN/C2lwqjDYnuuzPdm2ttrAJ2VnwLCOqvcxrjn9m57Rrnc2DkBmxInzCovw6bHAw6BABJkbG+imosaJDmuaZtms3ynSENS4g1r2vd5AG48Tvc805nEadR3eY4CTZ7y4DcmG6fFTryzmzrdj8S6whjql4hhBk/l5qKtgMrA6sMkH3cwJjyU1NrHtyUogHU90Akf1ElA8T4cykO8XEj8QHcPPvAkoOjmvdDA6kLAuiT8/BJV33n6k/qurWUt/Zoyy0+P+Exwk20289fyRLKcjTUCPEqLECAD9Xn8lY9EA4ow5YaMxLhbxEIUuqMAAaHHfQje3VWtYCQDoZn8iULiXADugl2wteDsNgoyUr0Qy7lRFg6LqlOqcrg4BuXa8y6w1sI8yh8NhKhBEQLC/1qtJ9nPEaZxRZX92o0hs6Z+R8QTHgrrj/2V1jLsPX9q25Yyo4ggbNzaH/VZF4taJyx/R55WeWatIOwOhH+UNUrmRNgDtbpqtS/sXxECoKmGflcI7uR58srj6qrPZitTtUpVWkiBnaWtnxcOUoxg0NGD7aKxmJdBAdbUgjQK0w9doAtJO+19Fb8G4U3D1adWoGva0z7MgOB7pAFxGpnyCL4tTZWrmpSYKYeAMgaBeL2iAVX25fRVSVFQxw9fqPrki3VabWuAa5xIEEuDQDud5E6JM4ZUccoa8vn8ILjHkLKwZ2dNITVa5k/zNcB6kXKMccmzOSMlgapD6pAklwtqd9CVKMNWqEF7sov3RoAObld1cG0S1g96bjn1/VaTiGPoYc0qmFpURLXtdLJafdEwTqb3Gs35J5YXpLyKnaMDTo0mTIv0uT+YROFpGQWgNp7tNnEayOnxVvVwrapNRjKTJ1FNmQDyCgqYIwbgH5ddkn+PNfpOwCqR7TfMGgnaRMCPjdOeyfdDWyYu6Tr1T62CBcHte3MG5SDvEaeh9UGJnS41HjrZSnCUO0KpCdQIGoMTcGfrZEcHc51djLlmZk2kENuQOUwU4Yd3dIBaGyYF53tt08lbdm3Mp4qk8uaJdlgm8vaQLb3cEnLaGUm3QJ2hIqYuqXZhmymZtoG2MdDYKlqOygc+hvbQknS69K+0TgpdSZiKLZDW5akCSGzma7nAJcCdpG0rEdnezhxz3NbWbRytzGWF07RYj1TSVydjpboyvEiAA2HF53nmdh6ISlw15LQRlkxf8ua02H4E4VCamVwYfxXkXgxPhYox+FYxmXM5zfw5jefKwC0syjpEp5KdIzOJw4pPD4Jk2nyuI11UlerOV0yBDYI5fkrBuG9o4NHfImxMAbWm3JWPDOBVTWYxrGBz5yl5BbobXkLY3a+XYYV57Kxmd4zNZ3YAsDY6Dx8EVweu/D4iibgtqRF7FxjTmZ0Vvxig9jzRfScC0Nkh3dmJkZJEdfkmcM4S/7xRLaWUCoH3M2Z3yZ0BsmhKpDQkrp6Hcd4OTiPaUwAx5z3OVpJccw9RNtiENxDG+ypQG08zr91thPK50HPmr77QGsdRpezAAYSJJAABABJPXK30KwvC2th0vL35wO5JaGgA3edosknFu2SzRd/8FXxmbRzgZ8PkOiHq5x3nEH+7MNeQVgaNGYa5wmZ5X/CguI0w1zsma0TAkDxKVKnSQi7pA7sWASMu6SfSriBBZEbgykjX4H239fybUUzqJyiJPLUb+KExby3wiF2vTJHK3XUX08IXa7LbGLm0iJnl9QrWdr/AE4zEMc2o0giMsSAZ5g8j15IN9AR0m3RHUMHIc72gB5zMkiE6ph3F2UgzHT1U1dnHKDUvj0CU8KIExPS5tpC1XCe12Kow2z2f1WcPPdUYwxGgM87G21tk2vhjcvNhLpBLrcpT0dqSPRsP2+YR3qbwY5W+tFle1PaJ2JrxDm0m2a077l587eSpMNi2Pb3S5wA30HkmlzbuJFtJ6LpxQldslOSqkNq48PBAeCRy2QHEMYaeWo6XN3jb0S4PTDnE6Xk/EbqPtFUOZrLFjjljaDZXfRNdmp7Kds30u+0tq0jYhzg18AWuReCVsavb6nAzUxBE+8HSvnzimDYzugmfzUvD+JezaAZOXRc7h8tsryVaR6L2k7TfeHkMYxkWAa0DU6k6la7hnC8JiKLG1KRGVoEh7gec66k3Xi/DsQ+rWa2n7ziT6CfyXofZDtOzMaVQhrwYjrop5cjUkolscLi2zV/8n0B/wDqq1GdHAOHwgqvxvZJ/wCGpSP9xafQhaGnXGoKreIViX7wIn9EY55A9lM874j2FxwqEsNEtBt/GaD6GEdg+DxSDYYcTmuSXtAbmb3ZIAIyg3O5K09ZoAJknpuh6wi/qqXyTTA8SKz/AJcxFQQ3IwE7VWE/B1kS37OsQ4l2ak02g57iN+60zsjsBUcCCNJV1i+Kik0ZzBIsN1xuMU6D/jLwH8GwuJoMAqupPI1yuMkeDgEfhcPhSS5tKmx597uhrjveACbrEM7VUwTOYnqlj+01JzLCT8vPZNpdFHikS8X4LhmVnGmXAEyRnJbm396T5TZBvw4AgABuwAVTwplR9WXPkdJIvzJ1KvcScojkljJX0Xjhil+gZw4cA3KCN8wtuncI4c2jiGvdVdkafdddrZEWOsCVLRYT6f4VLxp9SnMX+ErTkvKC8MXto9L/AOWqFRxqve92bWHANiANhO3NB8XxGDwrDApsBF3E3j+W5mNLDos3wbjEURmLnECC1xsDuIBv0JWa7TUBUe2o0Fpc0FwBkb8zbn6oykktaOP2eLb8kPHuLUMSS4HI1sta1wu46y0T89FUDD4cFrcM8Ek3uZFo3shqnDnOOzfEgcrSUdwbhdSgHhr2F7wRAykB4vlzTJsZsiqo48nbdia51J3eFN4A1zyZPn3fJGtw9N4Be0TctZn7p8h8yqfDYZwc4GDbvEiHSf8AVsnVeHmq6WvnLaSO6BGxGqXVk3FX2WNSnh51y6WDTySULacWJuLe58LrqnsS/wBLSriWyYZnEEWMBpOhA3TW1i6GxAA/P8lbUeDtY45S9wcdJHdPOfRS1eGAuBzEACIkEE3glPeyz9QimZTNMS1gcG8zcDw33UVQw4VMuUuuIMnwMnwKKxJDXQ4Tc2FhM7qGvSEQ3JsBBh0C3mdPVM2bO1yYVg8YSQHgQJlxtziPrZTNxRIIDI/1O/USh8LgiQJsR7omeX1yRrSXMAIh0nVtieR6HmjdhhOVVZnuKOFGQ2CXkzAgZjGgH1ZE1sGPZguE2kDrBRXFeGhwYAAIqAiZDoEzrqAJTccSBbRduDcdmejJ8PqValTJTEn6Kn4w12S7PZkRqZMzrIKdUweWXjuuuQQTabLP4+q8m7y7zTPSHVMDrvLnSdU+hMjNpb0SJsuB2nP9FEoarsbg/wD5zCPdyPIPiWj81S4upmxdRzf+q8+RJhaXsG6XVHf9Ok4/KPksg8lryRYk6+JlLGnkk/8AhSWsaPR+A9pzTAZUl7bQR7w6dVo3cdw7yDncPERcbry2jVvA+vBFmrm7s+CpPAntaFjna7PQ/vlN121GHlJA9U5ldryS003Aaw9sG+17rB8G4M+tNQvZSots+q/Sf5Wge87p1R1bA0cTFKniWU3sGRmdpa2pfXMD3DvBnVT4tatFPcvdG7wGQEuLqY3MuEEclQdteK4aq9oZUzObYhp7sdSNFW1uB1WHI5on8QLtLDy310UXCOAH2jX1LMbfJzvYGNpvHRcstf8AorGbk1xQNU4W518xn6tdS1WODXNyufblrzAWkxtZplxAJFgocHiJd/b+YUfcrSOtw8sE4HxGnQptpyS4Al5I0JOk7gCB5K5pD2uY8wI+KxNTEuD3Bob3nGTGwJstn2bq/wAMD68FVNSArXYQGlgBOo/LdVHFsfTqg05aHQe8TYGLT5wrLi+IIBA1+SxFMgvawt/FOadR15/ui/0FhOGJyXzFw1g3nkoA6rMxA+aumUWkaCU6lhJbM+W/UKayqX4NwaK6hWJcGva0tNxMEfsqapjXNf7zg2LCGyXEzeLidFpW4KJLXNE6Fw+rnl4oN7faEioQ4BsGBbN/aJ6+KeNPZ5fqpXOq6K1mJp5pyDrN3E9Lyd0Y4g2axzeQA3I1jUqVlGnTl1NoD4A0vcxBnQ+iMFQSXNOQgd6LuJI0JJtyQkcU4lcOG1TcZh0Nj6JKB1ertmjbQ29VxJxf9YnAnONq0iIc6C8mNpJPwJWq4ZRY/vuqva6AC3OI9N77qixhawlhBLtAI3Ow5+Cu8PTp0mU2+yLXsAl0TA5zOsbeKrabL5vpfx2AcXa9jyQHFsySf5QLnSCBZVuGewvLnODnAEkch0HotJj+KBrQWHPm7rmub3cveMQdJugagwzILqUlwB/hzDRA7pv1N0XT7OeU3atAb8QDAYTe4ta9pBRLGGMpbIJkmY89dbbdEC92eR3gG7dLj81Pgw7MGlxywLnWek+qMYtukGKb6JKA2OrZFiTqZ1P1MqCvWAHM8tkTj/Z0WB1TEMBcYZSAmo4zEDzIuVV41+U92BBgztzK9OCUY0i3F+Sv4pXbe4ndZHF1JdKN4ris1Q5TI581XGne6lklei0VQmldndMJXXuUrHNj2QOTB46sf5WsHnqPRyy73Zvrl9BariNI4bh9HDOtVrO9rUG4H4WnrFvJZDFOjz08EuLzL7ZTLqo/Q7CViKkDwVhTqnmJEjx6qjcLgo2hVkT1+S6IyING57U4o4SthqUMqUqNNrmtBORznZgXO/qm/iq7G9rM+cfdqADh1kW8bomgynxKi2n7ZlLF0hDfaGGVG8s2xm/mVGz7OsZM1TQo0wO9UdVYWgAbBpJdbaynSfZW34NXwPiBOEoPqS52XITqSGtaQfi71CjrY4F7iNAY9NfjKRotZSYKR/g06YDXHVwgEvPjAPgFnaOKkSd/zv8AmvP9TLZ1+kjtstcTibRz1TOEVC6qW/0n5tVRXrFH9lHf/JbP4g4fAn8lFI65MrqLxnP/APR3zW+7MsDqUheespEVqrCL+1PxuvVOzfDMlIiZeID2/wArtYPVWxRbekTnOKjbZUccaGguNvrRY1nvl3Jb/tZgx7M3EwYabEmNuZhYGoyGNO7i4+QMD81pprTBGSe0WWFrzKJo17dZVLhSQfJEmrc+V/rwXL0zp8BeKfmBEAtImNp38wfmoqVAQ1tMkk6tADneAGym4W5pqhpuJdI2gtJ/IK8OCp2IAaRuLa2XVifxPL9XjuZU4djxTccrJcYFpMGQOpPhayAqwxjsoJeA3NrqDLpHPbpC0mJwTiAGluVugM9eRQY4W8hs5S4WkOLW5dwYE38Nkzh5OH2mUbuNEe7QZHUx+SSnqcDrSe603O5Pxm6SFf3ZvZf0avEYshjjUpAGdi1wNhBmLemoKdWxIABa4VCBGWSZHO2/UqOth3FzSHlozfxG5hDxBuTrrGmwhNxFRzSadFjIgARfXf5JFFM4rTKvjHC6tVpqDKIvYgWAOnlHos9TdA7zy49LQeoWrZxLK1zC3NYwDz3bHLos7VGUxdhdtvH6Kuilpy+X9RA2vmnWecfqiKlcAtOwJBPK2vhsoPutvf8A8oltCDqOsDfS8pk6djxlFO/oF4riKAb7RzM1VpGWpJ7o8NPAqhxPEmGm6HSSI33Vzj+ANLsweb6tie8eQUVDs1RIGYPJgyQ4AE7bcvkuheoSVHRJxbsxzHE2CVTqt1R7N047odMEHMZgmY06R8VjcbRIdexCWORSKJaHYHA0n+/WDD1afmrvCVMFhCKjc2JrD3cwim0843WXcY8l0m1ksoW9spGdLSDeJcRfWc6rUMvJ8h0HRVlR8mVIXWhDFV6VE272OL1JQOqglT0h3UUA6NUXiq73QMzjOjZJmdLIWiL3V12Pwf3jHUhHdYfaHwp3H/dlHmhdIZHpPGsN7PB1B/LRLfINyrz7CYqxnZeodpqLnYWuAZ/hPMRyBMfBeO0HX8lx5I2dnppUmXtKu156DVFUsaKbg9urT3fH9FRYd8GOamrVJPgprR0s2GKw7KzmYqkQAY9oNwefiCr3Gkiv7fDufnqtaKsO7rnNhocRs4ARO/kvOMHxB9PvU3FpFiNj4jdWFHtTUBd3GSb92wnwMp4ZJQ6I5IctGxpue+o6tWe+WU3NpgnugukE9SQQPCVkq1WXBv8AKIHKB9T5puN486q2C0NFp8vkgmVpdPVaeVzds2PHx0WVB8EE6JuLqARGhUeLIg9YQtSpZo5ArmktnSnosuBuLqzY6n/tK1BpE6ifroqLsdh5c5+waB5n9h8Vq5A5/BdGJVE4fUu5gT3uH0U+nibXMFFObI3gqJlAEdVQ5hZz9FJd+5f1R9eKSxiesS9swdQdhbeENRxDWm4y292/53nTorKlQHeIexzbRGg0iTNrqBrXZiXZTA2Hpfx+al7io8jkuiPEcMoYkRmAdBIcHRDja9wNJAneFTcbwVOg1r3ZKrzaHkiwNy0tMSJb3eRKPxTQ4hoOSXRlEd7XU7AXPkVX4jgsPs0VGnMDTa4m7h3nAkQ06aao8lasdPYA5gLgQA7M3MBSvAM2INxMcuqdXawQ4G02/mMWkxtM6ovhfC3tmlVJDXBzgA3KJsGy4GSYm0xqgHMIYKdRrgRdvLX4+fRZPdDwjydE1CkXaGw0kX9VLTw5aS3N3Rcg6Qb6+II9FzCl2WGifI7el/2UOKeLCLmbdTBn4J7R0e3xVvQXQqgi0ExJHK+0eIWN7VYPJVJAs7vDz1Hr81p6IOY2nqNBcfum9pMJmwz4aMzO8DuACM3wlDFKpbEw5FdHmmIFx1TGaxzT8QZMbSkBcc5XY1s6RrhbzhQgXRdUFpFtR8eac5g1OqagWA1GIinTJEKTMCdLLtJm6yRiJ7beY/NelfZ7wd1GiapkPrCwi4YNPU39FneyXZs4t5JtSY4ZuZMTlHSNSvWPZENFrCIAb5clDI/CKxWrI6VInUEyN5hePca4a7DYh9IiMru71YbtP+0j4r2ZrnHYjpCou2HZv700VGgCrTFv6mi+U/GPE81IpB0zzKlrHJJzblPdEZk2oInrf1UDvGMdDiOn7qak2cxHL90G5pBlFYbQ9QfgCnoU7iH2A5lS0nkIY3InkiRTB3tNzt4JH9DJBFR2gnZQ1XST6In2WpKv+xXZ41n+1eP4TDb+pw26gHX0Qxx5MGSXFWaPs/ws0qDWubd3edbcgW8hA8kecI0HYdPoqzfTO4nzXPYdF01R50pcnYE+la1+iY30+KOcyP5vh+ia2PqFhQYU0lN7AcvkkiYphiSGD2mYNIsA0Hu7FwA6fJEUWHISWuJvEQBprAOnQ3UtLCkNIjKQJ94uDgQfQdNpQtSq6mIPcLpgjlbaNdJK5pUns8tKJIKdPLcNeXAgujR0RadlW8PxGQinBzVCZiYgFsxaxykGOUIjM4sOVhc5oBmJkfiiNDqufdagc4jO2QMxIu08oOlp8kLb7FbbWxnGMQ6m5hbTzFmYhuoLi1wBHKJJI6BVDqENaXg5yDAJJZJ57gkD1jkrbH4Z1ZzYeRFyItMEG+wifVBCmSQC4EAwRbnEyRzgeaKlSLY58UccwWERGo59D9bLtMNcRpob+RHyJUNas3vvuQ38Wpi0a7JlQnLLQbgQOm0j1QcuS0xJzkybDPb7UBplpIvAAt0OyPY1tXMJaQe7bQzIItt1VbhgXFgIkgXGpFpOmsWFk44aS0sMTciLXmJ0iRfwSxf0xfJ5txjCGnVcw6tOvMbHz1UWFw5e1xbfJBcN4P4uoEX5LV9tcASGVYuAGujTmD8SsSSWnM0kEaEL0YS5Rs9GLtWyzZtI0g+qjxdcHRE1aQ9myrTMsIAeN2VIGZpHKbg8iEFXE6CBzKp7mg8dgsGx2JMdSNUXMDwCJ45QDa/smmWUwwD/AOthcfEulDVAbAb6LR6sL7o9S+zMZcJOU9+o9xPhDP8A1Wxz2FvglwrACjRp0hoxjW+g+KOZR5fXquZ7dldIFBH1ZTUqLZ2PMfRU7cOd4UrWckUhWzwDieC9m+pRMzTe5vk0xPoJ80M59oK2X2mcONPFioB3arQZ/qb3SPTIfNYPHiD0UOO6O9T+PIOGHkc1LQAiIveD42KCwWO7kHXRFUKtgfrX9lqa7G5J7JDSjUwE2tU7sC8pY1gdQfUzRlcxjG/zF2Yu9AJUHDGk3KnwfbCppujQ8Ewftq1KmfxOGYf0i7v+0FevUKDWNa1oDWgQANAOiw32b8PzVKlYizBkaebnXcfJtv7lvsq6MUaRx+pncq+iJzUzKpnNHNNid1Q5yB9OeXoofY9B5Il+mp+vFRhsaulKYjZSAEQ1JOzg7j1SWMZ08Yb7OdYIGU2BEW8Nk7A8Qa+m4ubDmnuSdwdLfzT81RUWk95xmfTXXyn4BNFQ03ZctjlvrYXPwIC4+d7POTpaNGzipJe40YgCDFrGYJ2kACEsfx0gmnAqsyTcEOabjY3PpqgGUe9mDjliCM1pO/io20mtObMCSbGeYHrunbbA99CoY7K5ji4gHKCNr6kAz0QXFcpLnNjvuiBAJIBuRpqPSFcUMwdAaHNMSQL5dIB5cwu1MCHZQaZnOGjpvIOw93xQ4hgirbwvOA4jI4tAI1Ajp43lTV+Huccoc+cokiwiNiNZM2Vz/wAOeB3GjTmdrD9lZYThjouSYNiY1jUwfq6MYNlYYZS7RkMLwF7HtdTe7NEHNfXMCSPy6K7HDCRLhJB94AjW3Mz6LROwuUCIknSYsbWhS0qAH6FW4K7OuOOK3Rm6vA21aT6b4GZvPQm4MRtY+S8NxGGLXOa4QQSCORBgj1X0v93A/Dc8rCRuvGu2nDKbMdWBgZnB2Wb99ocT4ZiVfF3sZpKOjK9n67KdR7arS6m9veAN7GRCbiqrHVSWNLWZhDTrA+iiOJYAMLS28mFzheCD69Jhs19VjfUgH5oyjTs0XaBqol73bucYnqSZVr2ZwHtcdhqR0ztJ8G94/JTu4NkxD6LjPsnOaTpMO18wAVpfs+wlL/iNI5hOWpA3nI6DG+6s6URP9j1VtM7/AAUracdUUaYG6YTylc9DWRBq6ByT11YxjvtK4dnwecCXUntf/ae44eFwf7V49i6MglfQvGsH7XD1qZMZ6b2zyJaYPqvAsPTLwpTi7tHVhl8KZ37O6f8A+RoNIBa4vDgRILTTfMjku9oMGadWu0NLGtq1AwRHczOyx5FqP7BYR3/FMOAP+oT0HsqgPzA81c/afRLa8neCOvdaCfUH0KMtpMD+LoxmIM0mU4/GXf7QW/HN8EZQblF7KeswH2dssUwfMkn4jKrDs3g/b4yjTOmcF3+lsvI8w2PNTpy0XhUVbPUuzfDvYYanTiHRmf8A6nXPpp5KyUr1G4K5wN27Y1yY4eXouVHkbfEKF9cxYX66fBCwDnxuQFFVcBPgkKub8I0vb9kNVM2uI6fsgwjfvHUeiSi9pGuef9P7JIBKB/BHPGUAWvvBmJHz2RDOB1Zv7trEmQREjw0Wxp4RrdBEaHlz3UrKCHtIl7UH2jM0OEVAD3mjplnf5o6jwiJkggi4iN5uCL/srn2V1xjNJielk6gkMoRXSBcNhWtAEnxn9ES3DDl00jaB56KUN8F2evyTDELcONwdd7qcMjlAUlNPnkhRrIBTHSE8Uwdvin5/JSgBGgWQmn6rzT7S8G373SePfNK4t+Fxg+dx5L1NkBeU/aDiPacRLTpTpsbHU9//AN/gmjGzcqM5gOEfeG4l+go0w7oXGYHo158QFdcL7GEyXnK1rc4ItlcaYfM7ZSI/tV39nOEbUZjKTgIL6WYaSyHWt/ctniMCDTyvMNAOePxNuTPiJnxKE40xoy0eEcV4hmxdcvkPe5knQhzWNafiFr/sxwYdjC+ILKLiARfVrZ9HH1XnuNrmriH1TrUqOf4ZnF0eUr077N2ZMS7rSI88zHfIFPKHkTls9KFJIsC6CugJDDcoSy9E5d81jEZpzYrwWvg30zVpmJY9zOXumD+ZXvJJ6Hx/ZePdt6MYvERu5pPm1p/NBlMf0FfZDSDsViX6llJjQf8AW4k/+ATPtWpF2Jpb2IA8ZePOXH4KT7GT/GxnMikR5OqT8wr/ALWcJqPxdCvSGY0wXRsXMLI9ZPk1LNaSHbuZgeJYN9OsabxBYxg8g2Jt4esrR9gMIDi5Aj2bHGfEZdf7lL24wcfdnfiiqHHcklrr+Zd6qw+ziA2ud8zQfCCR8z6LR0jSbqzZOcoSSdrJPLTeyaRHWVrI0QVGwZk+E9OqhfUM6ekfqiajeh+CF9jfV2ukylGGOeRpPxsha7jaZ+Mo1zCbjXW4KczBmf2WAVPt+h8/8Livxhkk1GsOJjYJzwHCCCPAkaeF0QGLoYnoWwN2FBiC8f3T/wCQKIpt2iY3spfZrvs1g2MnpCTfJPgLhWoFikLsjZNJTM6xiQtBSjwUBqeCY6t1WMEvdAJ5AleMcWp1fvNR9bKX1HF1jYNjuweW1+QXq2JqktI6Ly7juJ/ivyS5ug5wNT4alVxq7oWTNB9mtZor1mz3n02n/Y4iB5PC1na+uWYLEuae97Jw/wB3dJ8gSV5x2Le4Yous0+zcADpJLJjrAPxWo47ialSk5jgCCRIG8Xg+cHySz1LYY9Hj/Bm58S1psOullv8Ag+OFCuyqfdab9WkEGPJUXEsE9tQVMgAa29tbgR8SnUsVPdyExO20SbbWCpJNrQipM9yzjmE0PB/F8ViuG9oiaVO9w1oNtwIPyRjOMibnziPVc7daKI1AqDnKQeqH/izd3CVwcUE+98JQsJfF68k4w/2tfEP1BqHL1a3ug+gBXoGK4yGscWm4BjTUaLBloawgapohX4CfZpWNLiDmmzarKjR1IIePg0r1ouPTzXlXZmmG4mnUdcZjA0IcQWgzuP1XpbMUNCfDdCXYZOzHdvauesxg/Awk3tL3R/6T5hc+zmpFTEU7fhcPKQf/ACagu0Li7F14vJZraIpsC72WLqWKb7pDgWuvFjEH/cAmS+Jr8HoeS+g/dP8AZAqL7wABb0uusr85CmAlFMLuQdFAcUNj/lR+16jruiAndRHIKNrTeRHK/wA0z2/Mj6+Saa41nzQMPId/KSkmtxQI95JYxdZguZ1EEgqCkhem50oXC9CwnQVwlNuVwZouAFrNR1z1GHyp2t10C7kQCCOBnaFwt8B5oh7E0tHJYwDiaRDSRJMGOqzXGOEPqilDGhzqrcxIvku53q0ELYCmeZ+H6LjsPPNNGdGoygwzWvawUsvekOA6Hl4qcsLfwudHTy5rSfddtfFdGF8EsnbsK0jEcTLXNh9OAHAkc4Bt1vCVfhbatDPSp5aggi1oBuDHNshbd2BadQEhhGgRFuWyaMqVAat6Mu/h7WNYGMbGUXHkfzKEdw6p18Zt6LanCDkE4YbwSPbCtGH+5PjQDnAPqujDv1utq/D8lG6h0+vVCjGRpYFr7VJA2g3mf8qClw6llc54fZ5A6NBygmOeq2DsACZ05aeCRwAgiSAdQDAKrCSSFkm+jBs4ZTbJGgdIPLki2050cfJy1jOD0xo2fEqOpwSm7aPBI9jGSo8AqODnioHFztXa2EIPh3DHvcXBwHs3Xv3pE6efwWrpcIcx9nktvAyne9zou0uDZCYIhxzHnMR+iqmuPYruwRlaNXfFT+1BuSddL/4RLcALztyv5KVnD2nY/FQGAnVZ1GicHFH/AHIDayd915BajAILucp2Z27QfBHNwnRdGH8fFGgADieXySViMMktQSRzjmapm7+KSSIpKdl3dJJYwnG/qhy4+0Im2XTzKSSAUNf9eqeSkkgEWGd8yiQFxJEDOwk82SSRMOAsoOaSSAR+/wBdFIUkkQHGpwSSWMcK4fzSSWMMOqaPzSSWMPTSupLGGJhGi4ksYlAsuFJJYBwJNCSSyMdIUZ3SSRMPSSSWA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89094" name="Picture 6" descr="http://www.edgarphillips.org/wordpress/wp-content/uploads/2010/03/Ox.jpg"/>
          <p:cNvPicPr>
            <a:picLocks noChangeAspect="1" noChangeArrowheads="1"/>
          </p:cNvPicPr>
          <p:nvPr/>
        </p:nvPicPr>
        <p:blipFill>
          <a:blip r:embed="rId4" cstate="print"/>
          <a:srcRect/>
          <a:stretch>
            <a:fillRect/>
          </a:stretch>
        </p:blipFill>
        <p:spPr bwMode="auto">
          <a:xfrm>
            <a:off x="5508104" y="2420888"/>
            <a:ext cx="2912840" cy="2184630"/>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534272" cy="4876796"/>
          </a:xfrm>
        </p:spPr>
        <p:txBody>
          <a:bodyPr/>
          <a:lstStyle/>
          <a:p>
            <a:r>
              <a:rPr lang="es-ES" sz="2000" dirty="0" smtClean="0"/>
              <a:t>Si un buey le mordió, sufrimientos vendrán sobre él; </a:t>
            </a:r>
          </a:p>
          <a:p>
            <a:r>
              <a:rPr lang="es-ES" sz="2000" dirty="0" smtClean="0"/>
              <a:t>Si lo pateó, va a tener que ir en un largo viaje; </a:t>
            </a:r>
          </a:p>
          <a:p>
            <a:r>
              <a:rPr lang="es-ES" sz="2000" dirty="0" smtClean="0"/>
              <a:t>Si cabalgó sobre uno, lo elevarán a la grandeza. </a:t>
            </a:r>
          </a:p>
          <a:p>
            <a:r>
              <a:rPr lang="es-ES" sz="2000" dirty="0" smtClean="0"/>
              <a:t>Pero se ha enseñado: Si el ha soñado que cabalgó sobre el, va a morir? - No está en contradicción. </a:t>
            </a:r>
          </a:p>
          <a:p>
            <a:r>
              <a:rPr lang="es-ES" sz="2000" dirty="0" smtClean="0"/>
              <a:t>En el primer caso, el sueño es que el cabalga sobre el buey, en el otro que el buey cabalga sobre él.</a:t>
            </a:r>
          </a:p>
        </p:txBody>
      </p:sp>
      <p:pic>
        <p:nvPicPr>
          <p:cNvPr id="20482" name="Picture 2" descr="http://i1.tribune.com.pk/wp-content/uploads/2012/04/368966-Ox-1335206299-284-640x480.JPG"/>
          <p:cNvPicPr>
            <a:picLocks noChangeAspect="1" noChangeArrowheads="1"/>
          </p:cNvPicPr>
          <p:nvPr/>
        </p:nvPicPr>
        <p:blipFill>
          <a:blip r:embed="rId4" cstate="print"/>
          <a:srcRect/>
          <a:stretch>
            <a:fillRect/>
          </a:stretch>
        </p:blipFill>
        <p:spPr bwMode="auto">
          <a:xfrm>
            <a:off x="5292080" y="2204864"/>
            <a:ext cx="3336371" cy="2502278"/>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454152" cy="4876796"/>
          </a:xfrm>
        </p:spPr>
        <p:txBody>
          <a:bodyPr/>
          <a:lstStyle/>
          <a:p>
            <a:r>
              <a:rPr lang="es-ES" sz="2400" dirty="0" smtClean="0"/>
              <a:t>Si uno ve un burro en un sueño, se puede esperar la salvación, se dice: “He aquí tu Rey viene a ti; él es justo y victorioso, humilde y cabalgando sobre un burro.”-</a:t>
            </a:r>
            <a:r>
              <a:rPr lang="es-ES" sz="2400" dirty="0" err="1" smtClean="0"/>
              <a:t>Zakarías</a:t>
            </a:r>
            <a:r>
              <a:rPr lang="es-ES" sz="2400" dirty="0" smtClean="0"/>
              <a:t> 9:9 </a:t>
            </a:r>
          </a:p>
        </p:txBody>
      </p:sp>
      <p:pic>
        <p:nvPicPr>
          <p:cNvPr id="91138" name="Picture 2" descr="http://images.travelpod.com/users/silex/1.1284455624.arme-burro.jpg"/>
          <p:cNvPicPr>
            <a:picLocks noChangeAspect="1" noChangeArrowheads="1"/>
          </p:cNvPicPr>
          <p:nvPr/>
        </p:nvPicPr>
        <p:blipFill>
          <a:blip r:embed="rId4" cstate="print"/>
          <a:srcRect/>
          <a:stretch>
            <a:fillRect/>
          </a:stretch>
        </p:blipFill>
        <p:spPr bwMode="auto">
          <a:xfrm>
            <a:off x="4716016" y="2060848"/>
            <a:ext cx="3787305" cy="2520280"/>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750296" cy="4876796"/>
          </a:xfrm>
        </p:spPr>
        <p:txBody>
          <a:bodyPr/>
          <a:lstStyle/>
          <a:p>
            <a:r>
              <a:rPr lang="es-ES" sz="2400" dirty="0" smtClean="0"/>
              <a:t>Si uno ve un gato en un sueño, si en un lugar llaman al gato ‘</a:t>
            </a:r>
            <a:r>
              <a:rPr lang="es-ES" sz="2400" dirty="0" err="1" smtClean="0"/>
              <a:t>shunra</a:t>
            </a:r>
            <a:r>
              <a:rPr lang="es-ES" sz="2400" dirty="0" smtClean="0"/>
              <a:t>’, una hermosa canción [</a:t>
            </a:r>
            <a:r>
              <a:rPr lang="es-ES" sz="2400" dirty="0" err="1" smtClean="0"/>
              <a:t>shirá</a:t>
            </a:r>
            <a:r>
              <a:rPr lang="es-ES" sz="2400" dirty="0" smtClean="0"/>
              <a:t> </a:t>
            </a:r>
            <a:r>
              <a:rPr lang="es-ES" sz="2400" dirty="0" err="1" smtClean="0"/>
              <a:t>na'ah</a:t>
            </a:r>
            <a:r>
              <a:rPr lang="es-ES" sz="2400" dirty="0" smtClean="0"/>
              <a:t>] se ha compuesto para él, es decir, el significado es positivo; si en un lugar lo llaman </a:t>
            </a:r>
            <a:r>
              <a:rPr lang="es-ES" sz="2400" dirty="0" err="1" smtClean="0"/>
              <a:t>Shinra</a:t>
            </a:r>
            <a:r>
              <a:rPr lang="es-ES" sz="2400" dirty="0" smtClean="0"/>
              <a:t>, es que se someterá a un cambio para peor [‘</a:t>
            </a:r>
            <a:r>
              <a:rPr lang="es-ES" sz="2400" dirty="0" err="1" smtClean="0"/>
              <a:t>Shinra</a:t>
            </a:r>
            <a:r>
              <a:rPr lang="es-ES" sz="2400" dirty="0" smtClean="0"/>
              <a:t>']. </a:t>
            </a:r>
          </a:p>
          <a:p>
            <a:r>
              <a:rPr lang="es-ES" sz="2400" dirty="0" smtClean="0"/>
              <a:t>‘</a:t>
            </a:r>
            <a:r>
              <a:rPr lang="es-ES" sz="2400" i="1" dirty="0" err="1" smtClean="0"/>
              <a:t>Shunra</a:t>
            </a:r>
            <a:r>
              <a:rPr lang="es-ES" sz="2400" dirty="0" smtClean="0"/>
              <a:t>’ suena similar a ‘</a:t>
            </a:r>
            <a:r>
              <a:rPr lang="es-ES" sz="2400" dirty="0" err="1" smtClean="0"/>
              <a:t>shira</a:t>
            </a:r>
            <a:r>
              <a:rPr lang="es-ES" sz="2400" dirty="0" smtClean="0"/>
              <a:t> </a:t>
            </a:r>
            <a:r>
              <a:rPr lang="es-ES" sz="2400" dirty="0" err="1" smtClean="0"/>
              <a:t>naah</a:t>
            </a:r>
            <a:r>
              <a:rPr lang="es-ES" sz="2400" dirty="0" smtClean="0"/>
              <a:t>’ –canción hermosa</a:t>
            </a:r>
          </a:p>
          <a:p>
            <a:r>
              <a:rPr lang="es-ES" sz="2400" dirty="0" smtClean="0"/>
              <a:t>‘</a:t>
            </a:r>
            <a:r>
              <a:rPr lang="es-ES" sz="2400" i="1" dirty="0" err="1" smtClean="0"/>
              <a:t>Shinra</a:t>
            </a:r>
            <a:r>
              <a:rPr lang="es-ES" sz="2400" dirty="0" smtClean="0"/>
              <a:t>’ suena similar a ‘</a:t>
            </a:r>
            <a:r>
              <a:rPr lang="es-ES" sz="2400" dirty="0" err="1" smtClean="0"/>
              <a:t>shinui</a:t>
            </a:r>
            <a:r>
              <a:rPr lang="es-ES" sz="2400" dirty="0" smtClean="0"/>
              <a:t> </a:t>
            </a:r>
            <a:r>
              <a:rPr lang="es-ES" sz="2400" dirty="0" err="1" smtClean="0"/>
              <a:t>ra</a:t>
            </a:r>
            <a:r>
              <a:rPr lang="es-ES" sz="2400" dirty="0" smtClean="0"/>
              <a:t>’ –cambio para peor </a:t>
            </a:r>
          </a:p>
          <a:p>
            <a:pPr>
              <a:buNone/>
            </a:pPr>
            <a:endParaRPr lang="es-CO" sz="2400" dirty="0" smtClean="0"/>
          </a:p>
        </p:txBody>
      </p:sp>
      <p:pic>
        <p:nvPicPr>
          <p:cNvPr id="18434" name="Picture 2" descr="http://pre13.deviantart.net/c3b6/th/pre/f/2010/325/5/9/como_juega_el_gato_maula_____by_mauricioryan-d33abvq.jpg"/>
          <p:cNvPicPr>
            <a:picLocks noChangeAspect="1" noChangeArrowheads="1"/>
          </p:cNvPicPr>
          <p:nvPr/>
        </p:nvPicPr>
        <p:blipFill>
          <a:blip r:embed="rId4" cstate="print"/>
          <a:srcRect/>
          <a:stretch>
            <a:fillRect/>
          </a:stretch>
        </p:blipFill>
        <p:spPr bwMode="auto">
          <a:xfrm>
            <a:off x="5638922" y="2708920"/>
            <a:ext cx="3169399" cy="1872208"/>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246240" cy="4876796"/>
          </a:xfrm>
        </p:spPr>
        <p:txBody>
          <a:bodyPr/>
          <a:lstStyle/>
          <a:p>
            <a:r>
              <a:rPr lang="es-ES" sz="2400" dirty="0" smtClean="0"/>
              <a:t>Si uno ve uvas en un sueño, si son blancas, ya sea en su temporada o fuera de temporada, son un buena señal; </a:t>
            </a:r>
          </a:p>
          <a:p>
            <a:r>
              <a:rPr lang="es-ES" sz="2400" dirty="0" smtClean="0"/>
              <a:t>Si son negras, y están en su temporada son una buena señal, pero si no están en temporada es una mala señal. </a:t>
            </a:r>
            <a:endParaRPr lang="es-CO" sz="2400" dirty="0" smtClean="0"/>
          </a:p>
        </p:txBody>
      </p:sp>
      <p:pic>
        <p:nvPicPr>
          <p:cNvPr id="93186" name="Picture 2" descr="http://www.ecos-online.de/files/ecos/leadimages/uvas.jpg"/>
          <p:cNvPicPr>
            <a:picLocks noChangeAspect="1" noChangeArrowheads="1"/>
          </p:cNvPicPr>
          <p:nvPr/>
        </p:nvPicPr>
        <p:blipFill>
          <a:blip r:embed="rId4" cstate="print"/>
          <a:srcRect/>
          <a:stretch>
            <a:fillRect/>
          </a:stretch>
        </p:blipFill>
        <p:spPr bwMode="auto">
          <a:xfrm>
            <a:off x="5724128" y="1484784"/>
            <a:ext cx="2575726" cy="4032448"/>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454152" cy="4876796"/>
          </a:xfrm>
        </p:spPr>
        <p:txBody>
          <a:bodyPr/>
          <a:lstStyle/>
          <a:p>
            <a:r>
              <a:rPr lang="es-ES" sz="2400" dirty="0" smtClean="0"/>
              <a:t>Si uno ve un caballo blanco en un sueño, trotando suavemente o en galope, es una buena señal; </a:t>
            </a:r>
          </a:p>
          <a:p>
            <a:r>
              <a:rPr lang="es-ES" sz="2400" dirty="0" smtClean="0"/>
              <a:t>Si el caballo es rojo, y si camina suavemente es una buena señal, si está galopante es una mala señal. </a:t>
            </a:r>
          </a:p>
        </p:txBody>
      </p:sp>
      <p:pic>
        <p:nvPicPr>
          <p:cNvPr id="16386" name="Picture 2" descr="http://img.noticaballos.com/wp-content/uploads/2012/08/Animals-Horses_-Dadivoso-Andalusian-Stallion.jpg"/>
          <p:cNvPicPr>
            <a:picLocks noChangeAspect="1" noChangeArrowheads="1"/>
          </p:cNvPicPr>
          <p:nvPr/>
        </p:nvPicPr>
        <p:blipFill>
          <a:blip r:embed="rId4" cstate="print"/>
          <a:srcRect/>
          <a:stretch>
            <a:fillRect/>
          </a:stretch>
        </p:blipFill>
        <p:spPr bwMode="auto">
          <a:xfrm>
            <a:off x="4788024" y="2204864"/>
            <a:ext cx="3648405" cy="2736304"/>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958208" cy="4876796"/>
          </a:xfrm>
        </p:spPr>
        <p:txBody>
          <a:bodyPr/>
          <a:lstStyle/>
          <a:p>
            <a:r>
              <a:rPr lang="es-ES" sz="2400" dirty="0" smtClean="0"/>
              <a:t>Si uno ve a Ismael en un sueño, su oración será escuchada. -Génesis 21:17 ‘Y oyó Dios la voz del muchacho,’</a:t>
            </a:r>
          </a:p>
          <a:p>
            <a:r>
              <a:rPr lang="es-ES" sz="2400" dirty="0" smtClean="0"/>
              <a:t> Y debe ser Ismael, hijo de Abraham, pero no un Árabe cualquiera. </a:t>
            </a:r>
          </a:p>
        </p:txBody>
      </p:sp>
      <p:pic>
        <p:nvPicPr>
          <p:cNvPr id="97282" name="Picture 2" descr="https://coveredbythedust.files.wordpress.com/2012/03/hagar_and_ishmael_jean_charles_cazin1880.jpg"/>
          <p:cNvPicPr>
            <a:picLocks noChangeAspect="1" noChangeArrowheads="1"/>
          </p:cNvPicPr>
          <p:nvPr/>
        </p:nvPicPr>
        <p:blipFill>
          <a:blip r:embed="rId4" cstate="print"/>
          <a:srcRect/>
          <a:stretch>
            <a:fillRect/>
          </a:stretch>
        </p:blipFill>
        <p:spPr bwMode="auto">
          <a:xfrm>
            <a:off x="5292080" y="1196752"/>
            <a:ext cx="3258488" cy="4184956"/>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95234" name="Picture 2" descr="http://www.leonoticias.com/adjuntos/fichero_116286_20141015.jpg"/>
          <p:cNvPicPr>
            <a:picLocks noChangeAspect="1" noChangeArrowheads="1"/>
          </p:cNvPicPr>
          <p:nvPr/>
        </p:nvPicPr>
        <p:blipFill>
          <a:blip r:embed="rId4" cstate="print"/>
          <a:srcRect/>
          <a:stretch>
            <a:fillRect/>
          </a:stretch>
        </p:blipFill>
        <p:spPr bwMode="auto">
          <a:xfrm>
            <a:off x="3275856" y="3140968"/>
            <a:ext cx="5476875" cy="3076575"/>
          </a:xfrm>
          <a:prstGeom prst="rect">
            <a:avLst/>
          </a:prstGeom>
          <a:noFill/>
        </p:spPr>
      </p:pic>
      <p:sp>
        <p:nvSpPr>
          <p:cNvPr id="4" name="Content Placeholder 2"/>
          <p:cNvSpPr txBox="1">
            <a:spLocks noGrp="1"/>
          </p:cNvSpPr>
          <p:nvPr>
            <p:ph idx="1"/>
          </p:nvPr>
        </p:nvSpPr>
        <p:spPr>
          <a:xfrm>
            <a:off x="685800" y="1371600"/>
            <a:ext cx="3454152" cy="4876796"/>
          </a:xfrm>
        </p:spPr>
        <p:txBody>
          <a:bodyPr/>
          <a:lstStyle/>
          <a:p>
            <a:r>
              <a:rPr lang="es-ES" sz="2400" dirty="0" smtClean="0"/>
              <a:t>Si uno ve un camello en un sueño, la muerte ha sido decretado para él desde el cielo y se le ha librado de ella.</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R. </a:t>
            </a:r>
            <a:r>
              <a:rPr lang="es-ES" sz="2400" dirty="0" err="1" smtClean="0"/>
              <a:t>Hama</a:t>
            </a:r>
            <a:r>
              <a:rPr lang="es-ES" sz="2400" dirty="0" smtClean="0"/>
              <a:t> b. </a:t>
            </a:r>
            <a:r>
              <a:rPr lang="es-ES" sz="2400" dirty="0" err="1" smtClean="0"/>
              <a:t>Hanina</a:t>
            </a:r>
            <a:r>
              <a:rPr lang="es-ES" sz="2400" dirty="0" smtClean="0"/>
              <a:t> dijo: </a:t>
            </a:r>
          </a:p>
          <a:p>
            <a:r>
              <a:rPr lang="es-ES" sz="2400" dirty="0" smtClean="0"/>
              <a:t>¿Cuál es el texto bíblico para esto? – “Yo descenderé contigo a Egipto, y yo te haré también de nuevo.” –Génesis 46:4-</a:t>
            </a:r>
          </a:p>
          <a:p>
            <a:r>
              <a:rPr lang="es-ES" sz="2400" dirty="0" smtClean="0"/>
              <a:t>“Yo descenderé contigo a Egipto y Yo te haré subir también;” </a:t>
            </a:r>
          </a:p>
          <a:p>
            <a:r>
              <a:rPr lang="es-MX" sz="2400" b="1" dirty="0" err="1" smtClean="0"/>
              <a:t>Anoji</a:t>
            </a:r>
            <a:r>
              <a:rPr lang="es-MX" sz="2400" b="1" dirty="0" smtClean="0"/>
              <a:t> </a:t>
            </a:r>
            <a:r>
              <a:rPr lang="es-MX" sz="2400" b="1" dirty="0" err="1" smtClean="0"/>
              <a:t>ered</a:t>
            </a:r>
            <a:r>
              <a:rPr lang="es-MX" sz="2400" b="1" dirty="0" smtClean="0"/>
              <a:t> </a:t>
            </a:r>
            <a:r>
              <a:rPr lang="es-MX" sz="2400" b="1" dirty="0" err="1" smtClean="0"/>
              <a:t>imja</a:t>
            </a:r>
            <a:r>
              <a:rPr lang="es-MX" sz="2400" b="1" dirty="0" smtClean="0"/>
              <a:t> </a:t>
            </a:r>
            <a:r>
              <a:rPr lang="es-MX" sz="2400" b="1" dirty="0" err="1" smtClean="0"/>
              <a:t>Mitsraymah</a:t>
            </a:r>
            <a:r>
              <a:rPr lang="es-MX" sz="2400" b="1" dirty="0" smtClean="0"/>
              <a:t> </a:t>
            </a:r>
            <a:r>
              <a:rPr lang="es-MX" sz="2400" b="1" dirty="0" err="1" smtClean="0"/>
              <a:t>ve'anoji</a:t>
            </a:r>
            <a:r>
              <a:rPr lang="es-MX" sz="2400" b="1" dirty="0" smtClean="0"/>
              <a:t> </a:t>
            </a:r>
            <a:r>
              <a:rPr lang="es-MX" sz="2400" b="1" dirty="0" err="1" smtClean="0"/>
              <a:t>a'alja</a:t>
            </a:r>
            <a:r>
              <a:rPr lang="es-MX" sz="2400" b="1" dirty="0" smtClean="0"/>
              <a:t> </a:t>
            </a:r>
            <a:r>
              <a:rPr lang="es-MX" sz="2400" b="1" dirty="0" err="1" smtClean="0">
                <a:solidFill>
                  <a:srgbClr val="FF0000"/>
                </a:solidFill>
              </a:rPr>
              <a:t>gam-aloh</a:t>
            </a:r>
            <a:endParaRPr lang="es-MX" sz="2400" b="1" dirty="0" smtClean="0">
              <a:solidFill>
                <a:srgbClr val="FF0000"/>
              </a:solidFill>
            </a:endParaRPr>
          </a:p>
          <a:p>
            <a:r>
              <a:rPr lang="es-ES" sz="2400" dirty="0" smtClean="0"/>
              <a:t>Las últimas palabras en hebreo son </a:t>
            </a:r>
            <a:r>
              <a:rPr lang="es-ES" sz="2400" dirty="0" err="1" smtClean="0"/>
              <a:t>gam</a:t>
            </a:r>
            <a:r>
              <a:rPr lang="es-ES" sz="2400" dirty="0" smtClean="0"/>
              <a:t> '</a:t>
            </a:r>
            <a:r>
              <a:rPr lang="es-ES" sz="2400" dirty="0" err="1" smtClean="0"/>
              <a:t>aloh</a:t>
            </a:r>
            <a:r>
              <a:rPr lang="es-ES" sz="2400" dirty="0" smtClean="0"/>
              <a:t>, que se asemejan a </a:t>
            </a:r>
            <a:r>
              <a:rPr lang="es-ES" sz="2400" dirty="0" smtClean="0"/>
              <a:t>–</a:t>
            </a:r>
            <a:r>
              <a:rPr lang="he-IL" sz="2400" dirty="0" smtClean="0"/>
              <a:t>גָמָל</a:t>
            </a:r>
            <a:r>
              <a:rPr lang="es-CO" sz="2400" dirty="0" smtClean="0"/>
              <a:t> </a:t>
            </a:r>
            <a:r>
              <a:rPr lang="es-ES" sz="2400" dirty="0" err="1" smtClean="0"/>
              <a:t>Gamal</a:t>
            </a:r>
            <a:r>
              <a:rPr lang="es-ES" sz="2400" dirty="0" smtClean="0"/>
              <a:t>, </a:t>
            </a:r>
            <a:r>
              <a:rPr lang="es-ES" sz="2400" dirty="0" smtClean="0"/>
              <a:t>‘</a:t>
            </a:r>
            <a:r>
              <a:rPr lang="es-ES" sz="2400" dirty="0" smtClean="0"/>
              <a:t>camello</a:t>
            </a:r>
            <a:r>
              <a:rPr lang="es-ES" sz="2400" dirty="0" smtClean="0"/>
              <a: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R. </a:t>
            </a:r>
            <a:r>
              <a:rPr lang="es-ES" sz="2400" dirty="0" err="1" smtClean="0"/>
              <a:t>Nahman</a:t>
            </a:r>
            <a:r>
              <a:rPr lang="es-ES" sz="2400" dirty="0" smtClean="0"/>
              <a:t> b. Isaac deriva de aquí: </a:t>
            </a:r>
          </a:p>
          <a:p>
            <a:r>
              <a:rPr lang="es-ES" sz="2400" dirty="0" smtClean="0"/>
              <a:t>“El Señor ha remitido también tu pecado, no morirás.” -2 Samuel 12:13- </a:t>
            </a:r>
          </a:p>
          <a:p>
            <a:r>
              <a:rPr lang="es-ES" sz="2400" dirty="0" smtClean="0"/>
              <a:t>Con estas palabras Natán el profeta le informó al Rey David que por haber admitido su culpa, </a:t>
            </a:r>
            <a:r>
              <a:rPr lang="es-ES" sz="2400" dirty="0" smtClean="0"/>
              <a:t>Dios </a:t>
            </a:r>
            <a:r>
              <a:rPr lang="es-ES" sz="2400" dirty="0" smtClean="0"/>
              <a:t>no lo iba a matar por el pecado de </a:t>
            </a:r>
            <a:r>
              <a:rPr lang="es-ES" sz="2400" dirty="0" err="1" smtClean="0"/>
              <a:t>Bathsheba</a:t>
            </a:r>
            <a:r>
              <a:rPr lang="es-ES" sz="2400" dirty="0" smtClean="0"/>
              <a:t>. </a:t>
            </a:r>
          </a:p>
          <a:p>
            <a:r>
              <a:rPr lang="es-ES" sz="2400" dirty="0" smtClean="0"/>
              <a:t>Las palabras </a:t>
            </a:r>
            <a:r>
              <a:rPr lang="es-ES" sz="2400" dirty="0" smtClean="0"/>
              <a:t>- </a:t>
            </a:r>
            <a:r>
              <a:rPr lang="he-IL" sz="2400" dirty="0" smtClean="0"/>
              <a:t>גָמ </a:t>
            </a:r>
            <a:r>
              <a:rPr lang="es-CO" sz="2400" dirty="0" smtClean="0"/>
              <a:t> </a:t>
            </a:r>
            <a:r>
              <a:rPr lang="es-ES" sz="2400" dirty="0" smtClean="0"/>
              <a:t>‘</a:t>
            </a:r>
            <a:r>
              <a:rPr lang="es-ES" sz="2400" b="1" i="1" dirty="0" err="1" smtClean="0"/>
              <a:t>gam</a:t>
            </a:r>
            <a:r>
              <a:rPr lang="es-ES" sz="2400" dirty="0" smtClean="0"/>
              <a:t>’ –así también- y </a:t>
            </a:r>
            <a:r>
              <a:rPr lang="es-ES" sz="2400" dirty="0" smtClean="0"/>
              <a:t> </a:t>
            </a:r>
            <a:r>
              <a:rPr lang="he-IL" sz="2400" dirty="0" smtClean="0"/>
              <a:t>לֹ </a:t>
            </a:r>
            <a:r>
              <a:rPr lang="es-CO" sz="2400" dirty="0" smtClean="0"/>
              <a:t> </a:t>
            </a:r>
            <a:r>
              <a:rPr lang="es-ES" sz="2400" dirty="0" smtClean="0"/>
              <a:t>‘</a:t>
            </a:r>
            <a:r>
              <a:rPr lang="es-ES" sz="2400" b="1" i="1" dirty="0" smtClean="0"/>
              <a:t>lo</a:t>
            </a:r>
            <a:r>
              <a:rPr lang="es-ES" sz="2400" dirty="0" smtClean="0"/>
              <a:t>’ –no- (morirás) son similares a la aramea para camello ‘</a:t>
            </a:r>
            <a:r>
              <a:rPr lang="es-ES" sz="2400" b="1" i="1" dirty="0" err="1" smtClean="0"/>
              <a:t>gamla</a:t>
            </a:r>
            <a:r>
              <a:rPr lang="es-ES" sz="2400" dirty="0" smtClean="0"/>
              <a:t>’</a:t>
            </a:r>
          </a:p>
          <a:p>
            <a:r>
              <a:rPr lang="es-ES" sz="2400" i="1" dirty="0" smtClean="0"/>
              <a:t>“</a:t>
            </a:r>
            <a:r>
              <a:rPr lang="es-ES" sz="2400" i="1" dirty="0" err="1" smtClean="0"/>
              <a:t>Vayomer</a:t>
            </a:r>
            <a:r>
              <a:rPr lang="es-ES" sz="2400" i="1" dirty="0" smtClean="0"/>
              <a:t> </a:t>
            </a:r>
            <a:r>
              <a:rPr lang="es-ES" sz="2400" i="1" dirty="0" err="1" smtClean="0"/>
              <a:t>Natan</a:t>
            </a:r>
            <a:r>
              <a:rPr lang="es-ES" sz="2400" i="1" dirty="0" smtClean="0"/>
              <a:t> el David </a:t>
            </a:r>
            <a:r>
              <a:rPr lang="es-ES" sz="2400" b="1" i="1" dirty="0" err="1" smtClean="0">
                <a:solidFill>
                  <a:srgbClr val="FF0000"/>
                </a:solidFill>
              </a:rPr>
              <a:t>gam</a:t>
            </a:r>
            <a:r>
              <a:rPr lang="es-ES" sz="2400" i="1" dirty="0" smtClean="0"/>
              <a:t> Adonai </a:t>
            </a:r>
            <a:r>
              <a:rPr lang="es-ES" sz="2400" i="1" dirty="0" err="1" smtClean="0"/>
              <a:t>he’ebir</a:t>
            </a:r>
            <a:r>
              <a:rPr lang="es-ES" sz="2400" i="1" dirty="0" smtClean="0"/>
              <a:t> </a:t>
            </a:r>
            <a:r>
              <a:rPr lang="es-ES" sz="2400" i="1" dirty="0" err="1" smtClean="0"/>
              <a:t>hatateka</a:t>
            </a:r>
            <a:r>
              <a:rPr lang="es-ES" sz="2400" i="1" dirty="0" smtClean="0"/>
              <a:t> </a:t>
            </a:r>
            <a:r>
              <a:rPr lang="es-ES" sz="2400" b="1" i="1" dirty="0" smtClean="0">
                <a:solidFill>
                  <a:srgbClr val="FF0000"/>
                </a:solidFill>
              </a:rPr>
              <a:t>lo</a:t>
            </a:r>
            <a:r>
              <a:rPr lang="es-ES" sz="2400" i="1" dirty="0" smtClean="0"/>
              <a:t> </a:t>
            </a:r>
            <a:r>
              <a:rPr lang="es-ES" sz="2400" i="1" dirty="0" err="1" smtClean="0"/>
              <a:t>tamut</a:t>
            </a:r>
            <a:r>
              <a:rPr lang="es-ES" sz="2400" i="1" dirty="0" smtClean="0"/>
              <a:t>”</a:t>
            </a:r>
          </a:p>
          <a:p>
            <a:r>
              <a:rPr lang="es-ES" sz="2400" dirty="0" smtClean="0"/>
              <a:t>- </a:t>
            </a:r>
            <a:r>
              <a:rPr lang="es-ES" sz="2400" dirty="0" err="1" smtClean="0"/>
              <a:t>gam</a:t>
            </a:r>
            <a:r>
              <a:rPr lang="es-ES" sz="2400" dirty="0" smtClean="0"/>
              <a:t> lo </a:t>
            </a:r>
            <a:r>
              <a:rPr lang="es-ES" sz="2400" dirty="0" err="1" smtClean="0"/>
              <a:t>tamut</a:t>
            </a:r>
            <a:r>
              <a:rPr lang="es-ES" sz="2400" dirty="0" smtClean="0"/>
              <a:t> = así </a:t>
            </a:r>
            <a:r>
              <a:rPr lang="es-ES" sz="2400" dirty="0" err="1" smtClean="0"/>
              <a:t>tambien</a:t>
            </a:r>
            <a:r>
              <a:rPr lang="es-ES" sz="2400" dirty="0" smtClean="0"/>
              <a:t>, no morirás-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814192" cy="4876796"/>
          </a:xfrm>
        </p:spPr>
        <p:txBody>
          <a:bodyPr/>
          <a:lstStyle/>
          <a:p>
            <a:endParaRPr lang="es-ES" sz="2400" dirty="0" smtClean="0"/>
          </a:p>
          <a:p>
            <a:endParaRPr lang="es-ES" sz="2400" dirty="0" smtClean="0"/>
          </a:p>
          <a:p>
            <a:endParaRPr lang="es-ES" sz="2400" dirty="0" smtClean="0"/>
          </a:p>
          <a:p>
            <a:r>
              <a:rPr lang="es-ES" sz="2400" dirty="0" smtClean="0"/>
              <a:t>Si uno ve a Phineas en un sueño, el milagro se obró para él.</a:t>
            </a:r>
          </a:p>
        </p:txBody>
      </p:sp>
      <p:pic>
        <p:nvPicPr>
          <p:cNvPr id="10242" name="Picture 2" descr="http://www.shaarhaemek.org/sites/default/files/styles/large/public/pinchas.png?itok=I0N9t7oO"/>
          <p:cNvPicPr>
            <a:picLocks noChangeAspect="1" noChangeArrowheads="1"/>
          </p:cNvPicPr>
          <p:nvPr/>
        </p:nvPicPr>
        <p:blipFill>
          <a:blip r:embed="rId4" cstate="print"/>
          <a:srcRect/>
          <a:stretch>
            <a:fillRect/>
          </a:stretch>
        </p:blipFill>
        <p:spPr bwMode="auto">
          <a:xfrm>
            <a:off x="5292080" y="1412776"/>
            <a:ext cx="2981325" cy="4572000"/>
          </a:xfrm>
          <a:prstGeom prst="rect">
            <a:avLst/>
          </a:prstGeom>
          <a:noFill/>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99330" name="Picture 2" descr="https://proboscideos.files.wordpress.com/2012/03/elefante-asic3a1tico.jpg"/>
          <p:cNvPicPr>
            <a:picLocks noChangeAspect="1" noChangeArrowheads="1"/>
          </p:cNvPicPr>
          <p:nvPr/>
        </p:nvPicPr>
        <p:blipFill>
          <a:blip r:embed="rId4" cstate="print"/>
          <a:srcRect/>
          <a:stretch>
            <a:fillRect/>
          </a:stretch>
        </p:blipFill>
        <p:spPr bwMode="auto">
          <a:xfrm>
            <a:off x="4644008" y="2348880"/>
            <a:ext cx="3833479" cy="2448272"/>
          </a:xfrm>
          <a:prstGeom prst="rect">
            <a:avLst/>
          </a:prstGeom>
          <a:noFill/>
        </p:spPr>
      </p:pic>
      <p:sp>
        <p:nvSpPr>
          <p:cNvPr id="4" name="Content Placeholder 2"/>
          <p:cNvSpPr txBox="1">
            <a:spLocks noGrp="1"/>
          </p:cNvSpPr>
          <p:nvPr>
            <p:ph idx="1"/>
          </p:nvPr>
        </p:nvSpPr>
        <p:spPr>
          <a:xfrm>
            <a:off x="685800" y="1371600"/>
            <a:ext cx="4102224" cy="4876796"/>
          </a:xfrm>
        </p:spPr>
        <p:txBody>
          <a:bodyPr/>
          <a:lstStyle/>
          <a:p>
            <a:r>
              <a:rPr lang="es-ES" sz="2400" dirty="0" smtClean="0"/>
              <a:t>Si uno ve un elefante </a:t>
            </a:r>
            <a:r>
              <a:rPr lang="he-IL" sz="2400" dirty="0" smtClean="0"/>
              <a:t>פִּיל</a:t>
            </a:r>
            <a:r>
              <a:rPr lang="es-CO" sz="2400" dirty="0" smtClean="0"/>
              <a:t> </a:t>
            </a:r>
            <a:r>
              <a:rPr lang="es-ES" sz="2400" dirty="0" smtClean="0"/>
              <a:t>–</a:t>
            </a:r>
            <a:r>
              <a:rPr lang="es-ES" sz="2400" b="1" i="1" dirty="0" err="1" smtClean="0"/>
              <a:t>pil</a:t>
            </a:r>
            <a:r>
              <a:rPr lang="es-ES" sz="2400" b="1" i="1" dirty="0" smtClean="0"/>
              <a:t>-</a:t>
            </a:r>
            <a:r>
              <a:rPr lang="es-ES" sz="2400" dirty="0" smtClean="0"/>
              <a:t> </a:t>
            </a:r>
            <a:r>
              <a:rPr lang="es-ES" sz="2400" dirty="0" smtClean="0"/>
              <a:t>en un sueño, maravillas </a:t>
            </a:r>
            <a:r>
              <a:rPr lang="es-ES" sz="2400" dirty="0" smtClean="0"/>
              <a:t>-</a:t>
            </a:r>
            <a:r>
              <a:rPr lang="he-IL" sz="2400" dirty="0" smtClean="0"/>
              <a:t>פלאות </a:t>
            </a:r>
            <a:r>
              <a:rPr lang="es-CO" sz="2400" dirty="0" smtClean="0"/>
              <a:t> -</a:t>
            </a:r>
            <a:r>
              <a:rPr lang="es-ES" sz="2400" dirty="0" smtClean="0"/>
              <a:t>[</a:t>
            </a:r>
            <a:r>
              <a:rPr lang="es-ES" sz="2400" dirty="0" err="1" smtClean="0"/>
              <a:t>pela'oth</a:t>
            </a:r>
            <a:r>
              <a:rPr lang="es-ES" sz="2400" dirty="0" smtClean="0"/>
              <a:t>] serán obradas para él; </a:t>
            </a:r>
          </a:p>
          <a:p>
            <a:r>
              <a:rPr lang="es-ES" sz="2400" dirty="0" smtClean="0"/>
              <a:t>Si ve varios elefantes, maravillas de maravillas serán hechas para él.</a:t>
            </a:r>
          </a:p>
          <a:p>
            <a:r>
              <a:rPr lang="es-ES" sz="2400" dirty="0" smtClean="0"/>
              <a:t>Pero ha sido enseñado: Todo tipo de animales son de buen augurio en un sueño, excepto el elefante y el mono? - No está en contradicción.</a:t>
            </a:r>
          </a:p>
          <a:p>
            <a:endParaRPr lang="es-CO" sz="24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2734072" cy="4876796"/>
          </a:xfrm>
        </p:spPr>
        <p:txBody>
          <a:bodyPr/>
          <a:lstStyle/>
          <a:p>
            <a:endParaRPr lang="es-ES" sz="2400" dirty="0" smtClean="0"/>
          </a:p>
          <a:p>
            <a:endParaRPr lang="es-ES" sz="2400" dirty="0" smtClean="0"/>
          </a:p>
          <a:p>
            <a:r>
              <a:rPr lang="es-ES" sz="2400" dirty="0" smtClean="0"/>
              <a:t>Los elefantes son de buen augurio si se aparejó, de mal augurio si no está ensillado. </a:t>
            </a:r>
          </a:p>
        </p:txBody>
      </p:sp>
      <p:pic>
        <p:nvPicPr>
          <p:cNvPr id="8194" name="Picture 2" descr="http://www.vagabondjourney.com/2010-1/10-4791-elephant-saddle-laos.JPG"/>
          <p:cNvPicPr>
            <a:picLocks noChangeAspect="1" noChangeArrowheads="1"/>
          </p:cNvPicPr>
          <p:nvPr/>
        </p:nvPicPr>
        <p:blipFill>
          <a:blip r:embed="rId4" cstate="print"/>
          <a:srcRect/>
          <a:stretch>
            <a:fillRect/>
          </a:stretch>
        </p:blipFill>
        <p:spPr bwMode="auto">
          <a:xfrm>
            <a:off x="3899248" y="1484784"/>
            <a:ext cx="4896544" cy="3672408"/>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102224" cy="4876796"/>
          </a:xfrm>
        </p:spPr>
        <p:txBody>
          <a:bodyPr/>
          <a:lstStyle/>
          <a:p>
            <a:r>
              <a:rPr lang="es-ES" sz="2400" dirty="0" smtClean="0"/>
              <a:t>Si uno ve el nombre de Huna en un sueño, el milagro se obró para él. </a:t>
            </a:r>
          </a:p>
          <a:p>
            <a:r>
              <a:rPr lang="es-ES" sz="2400" dirty="0" smtClean="0"/>
              <a:t>En hebreo la palabra </a:t>
            </a:r>
            <a:r>
              <a:rPr lang="es-ES" sz="2400" dirty="0" smtClean="0"/>
              <a:t>-</a:t>
            </a:r>
            <a:r>
              <a:rPr lang="he-IL" sz="2400" dirty="0" smtClean="0"/>
              <a:t>נֶס </a:t>
            </a:r>
            <a:r>
              <a:rPr lang="es-CO" sz="2400" dirty="0" smtClean="0"/>
              <a:t> - </a:t>
            </a:r>
            <a:r>
              <a:rPr lang="es-ES" sz="2400" dirty="0" smtClean="0"/>
              <a:t>‘</a:t>
            </a:r>
            <a:r>
              <a:rPr lang="es-ES" sz="2400" b="1" i="1" dirty="0" smtClean="0"/>
              <a:t>nes</a:t>
            </a:r>
            <a:r>
              <a:rPr lang="es-ES" sz="2400" dirty="0" smtClean="0"/>
              <a:t>’ refiere a milagro y contiene también la letra ‘</a:t>
            </a:r>
            <a:r>
              <a:rPr lang="es-ES" sz="2400" i="1" dirty="0" smtClean="0"/>
              <a:t>Nun</a:t>
            </a:r>
            <a:r>
              <a:rPr lang="es-ES" sz="2400" dirty="0" smtClean="0"/>
              <a:t>’ </a:t>
            </a:r>
          </a:p>
          <a:p>
            <a:r>
              <a:rPr lang="es-ES" sz="2400" dirty="0" smtClean="0"/>
              <a:t>Si se ve el nombre </a:t>
            </a:r>
            <a:r>
              <a:rPr lang="es-ES" sz="2400" dirty="0" err="1" smtClean="0"/>
              <a:t>Hanina</a:t>
            </a:r>
            <a:r>
              <a:rPr lang="es-ES" sz="2400" dirty="0" smtClean="0"/>
              <a:t>, Ananías o Jonathan, se realizarán milagros para él. </a:t>
            </a:r>
          </a:p>
          <a:p>
            <a:r>
              <a:rPr lang="es-ES" sz="2400" dirty="0" smtClean="0"/>
              <a:t>Estos nombres contienen mas de una ‘Nun’</a:t>
            </a:r>
          </a:p>
        </p:txBody>
      </p:sp>
      <p:pic>
        <p:nvPicPr>
          <p:cNvPr id="101378" name="Picture 2" descr="http://realjerusalemstreets.files.wordpress.com/2013/12/dsc_2427-bjpg.jpg"/>
          <p:cNvPicPr>
            <a:picLocks noChangeAspect="1" noChangeArrowheads="1"/>
          </p:cNvPicPr>
          <p:nvPr/>
        </p:nvPicPr>
        <p:blipFill>
          <a:blip r:embed="rId4" cstate="print"/>
          <a:srcRect/>
          <a:stretch>
            <a:fillRect/>
          </a:stretch>
        </p:blipFill>
        <p:spPr bwMode="auto">
          <a:xfrm>
            <a:off x="4788024" y="2276872"/>
            <a:ext cx="4140090" cy="2520280"/>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 Si uno </a:t>
            </a:r>
            <a:r>
              <a:rPr lang="es-ES" sz="2400" dirty="0" smtClean="0"/>
              <a:t>ve el término </a:t>
            </a:r>
            <a:r>
              <a:rPr lang="es-ES" sz="2400" dirty="0" smtClean="0"/>
              <a:t>[</a:t>
            </a:r>
            <a:r>
              <a:rPr lang="es-ES" sz="2400" b="1" i="1" dirty="0" err="1" smtClean="0"/>
              <a:t>hesped</a:t>
            </a:r>
            <a:r>
              <a:rPr lang="es-ES" sz="2400" dirty="0" smtClean="0"/>
              <a:t>] </a:t>
            </a:r>
            <a:r>
              <a:rPr lang="es-ES" sz="2400" dirty="0" smtClean="0"/>
              <a:t>–oración </a:t>
            </a:r>
            <a:r>
              <a:rPr lang="es-ES" sz="2400" dirty="0" err="1" smtClean="0"/>
              <a:t>funebre</a:t>
            </a:r>
            <a:r>
              <a:rPr lang="es-ES" sz="2400" dirty="0" smtClean="0"/>
              <a:t>- en un sueño, misericordia </a:t>
            </a:r>
            <a:r>
              <a:rPr lang="es-ES" sz="2400" dirty="0" smtClean="0"/>
              <a:t>se dignó para él desde el cielo y él será redimido. </a:t>
            </a:r>
            <a:endParaRPr lang="es-ES" sz="2400" dirty="0" smtClean="0"/>
          </a:p>
          <a:p>
            <a:r>
              <a:rPr lang="es-ES" sz="2400" dirty="0" smtClean="0"/>
              <a:t>Las letras </a:t>
            </a:r>
            <a:r>
              <a:rPr lang="he-IL" sz="2400" dirty="0" smtClean="0"/>
              <a:t>ח</a:t>
            </a:r>
            <a:r>
              <a:rPr lang="es-CO" sz="2400" dirty="0" smtClean="0"/>
              <a:t> </a:t>
            </a:r>
            <a:r>
              <a:rPr lang="es-ES" sz="2400" dirty="0" smtClean="0"/>
              <a:t> y </a:t>
            </a:r>
            <a:r>
              <a:rPr lang="he-IL" sz="2400" dirty="0" smtClean="0"/>
              <a:t>ה</a:t>
            </a:r>
            <a:r>
              <a:rPr lang="es-CO" sz="2400" dirty="0" smtClean="0"/>
              <a:t> </a:t>
            </a:r>
            <a:r>
              <a:rPr lang="es-ES" sz="2400" dirty="0" smtClean="0"/>
              <a:t>  tienen pronunciación similar y desde la exégesis se pueden intercambiar</a:t>
            </a:r>
            <a:endParaRPr lang="es-ES" sz="2400" dirty="0" smtClean="0"/>
          </a:p>
          <a:p>
            <a:r>
              <a:rPr lang="he-IL" sz="2400" dirty="0" smtClean="0"/>
              <a:t>הֶסְפֵּד</a:t>
            </a:r>
            <a:r>
              <a:rPr lang="es-CO" sz="2400" dirty="0" smtClean="0"/>
              <a:t> –</a:t>
            </a:r>
            <a:r>
              <a:rPr lang="es-CO" sz="2400" dirty="0" err="1" smtClean="0"/>
              <a:t>Hesped</a:t>
            </a:r>
            <a:r>
              <a:rPr lang="es-CO" sz="2400" dirty="0" smtClean="0"/>
              <a:t>-</a:t>
            </a:r>
            <a:r>
              <a:rPr lang="es-ES" sz="2400" dirty="0" smtClean="0"/>
              <a:t> </a:t>
            </a:r>
            <a:r>
              <a:rPr lang="es-ES" sz="2400" dirty="0" smtClean="0"/>
              <a:t>está aquí conectado </a:t>
            </a:r>
            <a:r>
              <a:rPr lang="es-ES" sz="2400" dirty="0" smtClean="0"/>
              <a:t>con </a:t>
            </a:r>
            <a:r>
              <a:rPr lang="he-IL" sz="2400" dirty="0" smtClean="0"/>
              <a:t>חוּס</a:t>
            </a:r>
            <a:r>
              <a:rPr lang="es-ES" sz="2400" dirty="0" smtClean="0"/>
              <a:t> </a:t>
            </a:r>
            <a:r>
              <a:rPr lang="es-ES" sz="2400" b="1" i="1" dirty="0" err="1" smtClean="0"/>
              <a:t>hus</a:t>
            </a:r>
            <a:r>
              <a:rPr lang="es-ES" sz="2400" dirty="0" smtClean="0"/>
              <a:t> "tener </a:t>
            </a:r>
            <a:r>
              <a:rPr lang="es-ES" sz="2400" dirty="0" smtClean="0"/>
              <a:t>piedad‘ y ‘</a:t>
            </a:r>
            <a:r>
              <a:rPr lang="es-ES" sz="2400" b="1" i="1" dirty="0" err="1" smtClean="0"/>
              <a:t>padah</a:t>
            </a:r>
            <a:r>
              <a:rPr lang="es-ES" sz="2400" dirty="0" smtClean="0"/>
              <a:t>‘ </a:t>
            </a:r>
            <a:r>
              <a:rPr lang="he-IL" sz="2400" dirty="0" smtClean="0"/>
              <a:t>פָּדָה</a:t>
            </a:r>
            <a:r>
              <a:rPr lang="es-CO" sz="2400" dirty="0" smtClean="0"/>
              <a:t> </a:t>
            </a:r>
            <a:r>
              <a:rPr lang="es-ES" sz="2400" dirty="0" smtClean="0"/>
              <a:t> redimir'. </a:t>
            </a:r>
            <a:endParaRPr lang="es-ES" sz="2400" dirty="0" smtClean="0"/>
          </a:p>
          <a:p>
            <a:r>
              <a:rPr lang="es-ES" sz="2400" dirty="0" smtClean="0"/>
              <a:t> Esto es sólo si ve la palabra escrita. Y </a:t>
            </a:r>
            <a:r>
              <a:rPr lang="es-ES" sz="2400" dirty="0" smtClean="0"/>
              <a:t>de </a:t>
            </a:r>
            <a:r>
              <a:rPr lang="es-ES" sz="2400" dirty="0" smtClean="0"/>
              <a:t>manera similar para los nombres señalados antes.</a:t>
            </a:r>
          </a:p>
          <a:p>
            <a:r>
              <a:rPr lang="es-ES" sz="2400" dirty="0" smtClean="0"/>
              <a:t> Si uno [en el sueño] responde, </a:t>
            </a:r>
            <a:r>
              <a:rPr lang="es-ES" sz="2400" i="1" dirty="0" smtClean="0"/>
              <a:t>'Que su gran nombre sea bendecido'</a:t>
            </a:r>
            <a:r>
              <a:rPr lang="es-ES" sz="2400" dirty="0" smtClean="0"/>
              <a:t>, puede estar seguro que él tiene una participación en el mundo del futuro.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966320" cy="4876796"/>
          </a:xfrm>
        </p:spPr>
        <p:txBody>
          <a:bodyPr/>
          <a:lstStyle/>
          <a:p>
            <a:r>
              <a:rPr lang="es-ES" sz="2400" dirty="0" smtClean="0"/>
              <a:t>Si uno sueña que está recitando el Shemá', él es digno que la Divina Presencia descansa sobre él, sólo su generación no es suficiente merecedora. </a:t>
            </a:r>
          </a:p>
          <a:p>
            <a:r>
              <a:rPr lang="es-ES" sz="2400" dirty="0" smtClean="0"/>
              <a:t>Si uno sueña que se está poniendo el tefilín, podemos mirar hacia adelante a la grandeza, porque dice: </a:t>
            </a:r>
          </a:p>
          <a:p>
            <a:r>
              <a:rPr lang="es-ES" sz="2400" dirty="0" smtClean="0"/>
              <a:t>“y verán todos los pueblos de la tierra que el nombre del Eterno es invocado sobre ti, y te temerán.” Deuteronomio 28:10</a:t>
            </a:r>
          </a:p>
        </p:txBody>
      </p:sp>
      <p:pic>
        <p:nvPicPr>
          <p:cNvPr id="4098" name="Picture 2" descr="http://i1.wp.com/www.jewishpress.com/wp-content/uploads/2014/07/Israelisoldierprayingshema.jpg.jpg?w=477"/>
          <p:cNvPicPr>
            <a:picLocks noChangeAspect="1" noChangeArrowheads="1"/>
          </p:cNvPicPr>
          <p:nvPr/>
        </p:nvPicPr>
        <p:blipFill>
          <a:blip r:embed="rId4" cstate="print"/>
          <a:srcRect/>
          <a:stretch>
            <a:fillRect/>
          </a:stretch>
        </p:blipFill>
        <p:spPr bwMode="auto">
          <a:xfrm>
            <a:off x="5724128" y="2492896"/>
            <a:ext cx="3005433" cy="2016224"/>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670176" cy="4876796"/>
          </a:xfrm>
        </p:spPr>
        <p:txBody>
          <a:bodyPr/>
          <a:lstStyle/>
          <a:p>
            <a:endParaRPr lang="es-ES" sz="2400" dirty="0" smtClean="0"/>
          </a:p>
          <a:p>
            <a:endParaRPr lang="es-ES" sz="2400" dirty="0" smtClean="0"/>
          </a:p>
          <a:p>
            <a:r>
              <a:rPr lang="es-ES" sz="2400" dirty="0" smtClean="0"/>
              <a:t>y se ha enseñado: R. Eliezer el Grande dice: esto se refiere a los tefilín de la cabeza. </a:t>
            </a:r>
          </a:p>
          <a:p>
            <a:r>
              <a:rPr lang="es-ES" sz="2400" dirty="0" smtClean="0"/>
              <a:t>Si uno sueña que está orando, es una buena señal, para él, así no complete el la oración. </a:t>
            </a:r>
            <a:endParaRPr lang="es-CO" sz="2400" dirty="0" smtClean="0"/>
          </a:p>
        </p:txBody>
      </p:sp>
      <p:pic>
        <p:nvPicPr>
          <p:cNvPr id="103426" name="Picture 2" descr="http://w3.chabad.org/media/images/700/mUio7002373.jpg"/>
          <p:cNvPicPr>
            <a:picLocks noChangeAspect="1" noChangeArrowheads="1"/>
          </p:cNvPicPr>
          <p:nvPr/>
        </p:nvPicPr>
        <p:blipFill>
          <a:blip r:embed="rId4" cstate="print"/>
          <a:srcRect/>
          <a:stretch>
            <a:fillRect/>
          </a:stretch>
        </p:blipFill>
        <p:spPr bwMode="auto">
          <a:xfrm>
            <a:off x="4499992" y="2564904"/>
            <a:ext cx="4107573" cy="2736304"/>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670176" cy="4876796"/>
          </a:xfrm>
        </p:spPr>
        <p:txBody>
          <a:bodyPr/>
          <a:lstStyle/>
          <a:p>
            <a:endParaRPr lang="es-ES" sz="2400" dirty="0" smtClean="0"/>
          </a:p>
          <a:p>
            <a:endParaRPr lang="es-ES" sz="2400" dirty="0" smtClean="0"/>
          </a:p>
          <a:p>
            <a:r>
              <a:rPr lang="es-ES" sz="2400" dirty="0" smtClean="0"/>
              <a:t>La Gemara también discute una serie de sueños en donde la persona se encuentra soñando con actos íntimos con varias personas. El significado del sueño cambia basado en la identidad de la pareja del sujeto.</a:t>
            </a:r>
            <a:endParaRPr lang="es-CO" sz="2400" dirty="0" smtClean="0"/>
          </a:p>
        </p:txBody>
      </p:sp>
      <p:pic>
        <p:nvPicPr>
          <p:cNvPr id="2050" name="Picture 2" descr="http://www.onmagazzine.com/images/aparicio/sonar-que-sueno.jpg"/>
          <p:cNvPicPr>
            <a:picLocks noChangeAspect="1" noChangeArrowheads="1"/>
          </p:cNvPicPr>
          <p:nvPr/>
        </p:nvPicPr>
        <p:blipFill>
          <a:blip r:embed="rId4" cstate="print"/>
          <a:srcRect/>
          <a:stretch>
            <a:fillRect/>
          </a:stretch>
        </p:blipFill>
        <p:spPr bwMode="auto">
          <a:xfrm>
            <a:off x="5004048" y="3140968"/>
            <a:ext cx="3329410" cy="2375673"/>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102224" cy="4876796"/>
          </a:xfrm>
        </p:spPr>
        <p:txBody>
          <a:bodyPr/>
          <a:lstStyle/>
          <a:p>
            <a:r>
              <a:rPr lang="es-ES" sz="2400" dirty="0" smtClean="0"/>
              <a:t>El que cohabita con su madre puede anticipar acercamiento al conocimiento, pues está escrito:</a:t>
            </a:r>
          </a:p>
          <a:p>
            <a:r>
              <a:rPr lang="es-ES" sz="2400" b="1" i="1" dirty="0" smtClean="0"/>
              <a:t>“Ki </a:t>
            </a:r>
            <a:r>
              <a:rPr lang="es-ES" sz="2400" b="1" i="1" dirty="0" err="1" smtClean="0"/>
              <a:t>im</a:t>
            </a:r>
            <a:r>
              <a:rPr lang="es-ES" sz="2400" b="1" i="1" dirty="0" smtClean="0"/>
              <a:t> </a:t>
            </a:r>
            <a:r>
              <a:rPr lang="es-ES" sz="2400" b="1" i="1" dirty="0" err="1" smtClean="0"/>
              <a:t>labináh</a:t>
            </a:r>
            <a:r>
              <a:rPr lang="es-ES" sz="2400" b="1" i="1" dirty="0" smtClean="0"/>
              <a:t> </a:t>
            </a:r>
            <a:r>
              <a:rPr lang="es-ES" sz="2400" b="1" i="1" dirty="0" err="1" smtClean="0"/>
              <a:t>tikrá</a:t>
            </a:r>
            <a:r>
              <a:rPr lang="es-ES" sz="2400" b="1" i="1" dirty="0" smtClean="0"/>
              <a:t> </a:t>
            </a:r>
            <a:r>
              <a:rPr lang="es-ES" sz="2400" b="1" i="1" dirty="0" err="1" smtClean="0"/>
              <a:t>latebuná</a:t>
            </a:r>
            <a:r>
              <a:rPr lang="es-ES" sz="2400" b="1" i="1" dirty="0" smtClean="0"/>
              <a:t> </a:t>
            </a:r>
            <a:r>
              <a:rPr lang="es-ES" sz="2400" b="1" i="1" dirty="0" err="1" smtClean="0"/>
              <a:t>titen</a:t>
            </a:r>
            <a:r>
              <a:rPr lang="es-ES" sz="2400" b="1" i="1" dirty="0" smtClean="0"/>
              <a:t> </a:t>
            </a:r>
            <a:r>
              <a:rPr lang="es-ES" sz="2400" b="1" i="1" dirty="0" err="1" smtClean="0"/>
              <a:t>koleja</a:t>
            </a:r>
            <a:r>
              <a:rPr lang="es-ES" sz="2400" b="1" i="1" dirty="0" smtClean="0"/>
              <a:t>”</a:t>
            </a:r>
          </a:p>
          <a:p>
            <a:r>
              <a:rPr lang="es-ES" sz="2400" dirty="0" smtClean="0"/>
              <a:t>“pues si al entendimiento llamarás, a la comprensión dieres tu voz” Prov. 2:3</a:t>
            </a:r>
          </a:p>
          <a:p>
            <a:r>
              <a:rPr lang="es-ES" sz="2400" dirty="0" smtClean="0"/>
              <a:t>La palabra </a:t>
            </a:r>
            <a:r>
              <a:rPr lang="es-ES" sz="2400" dirty="0" err="1" smtClean="0"/>
              <a:t>im</a:t>
            </a:r>
            <a:r>
              <a:rPr lang="es-ES" sz="2400" dirty="0" smtClean="0"/>
              <a:t> puede vocalizarse para “madre”</a:t>
            </a:r>
          </a:p>
        </p:txBody>
      </p:sp>
      <p:pic>
        <p:nvPicPr>
          <p:cNvPr id="70658" name="Picture 2" descr="https://yadbeyad.files.wordpress.com/2009/07/madre-judia.jpg"/>
          <p:cNvPicPr>
            <a:picLocks noChangeAspect="1" noChangeArrowheads="1"/>
          </p:cNvPicPr>
          <p:nvPr/>
        </p:nvPicPr>
        <p:blipFill>
          <a:blip r:embed="rId4" cstate="print"/>
          <a:srcRect/>
          <a:stretch>
            <a:fillRect/>
          </a:stretch>
        </p:blipFill>
        <p:spPr bwMode="auto">
          <a:xfrm>
            <a:off x="4788024" y="2132856"/>
            <a:ext cx="4229100" cy="3038476"/>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68610" name="Picture 2" descr="http://itongadol.com/data/img_cont/img_imagenes/img_gr/38877.jpg"/>
          <p:cNvPicPr>
            <a:picLocks noChangeAspect="1" noChangeArrowheads="1"/>
          </p:cNvPicPr>
          <p:nvPr/>
        </p:nvPicPr>
        <p:blipFill>
          <a:blip r:embed="rId4" cstate="print"/>
          <a:srcRect/>
          <a:stretch>
            <a:fillRect/>
          </a:stretch>
        </p:blipFill>
        <p:spPr bwMode="auto">
          <a:xfrm>
            <a:off x="5652120" y="2924944"/>
            <a:ext cx="3200355" cy="1800200"/>
          </a:xfrm>
          <a:prstGeom prst="rect">
            <a:avLst/>
          </a:prstGeom>
          <a:noFill/>
        </p:spPr>
      </p:pic>
      <p:sp>
        <p:nvSpPr>
          <p:cNvPr id="4" name="Content Placeholder 2"/>
          <p:cNvSpPr txBox="1">
            <a:spLocks noGrp="1"/>
          </p:cNvSpPr>
          <p:nvPr>
            <p:ph idx="1"/>
          </p:nvPr>
        </p:nvSpPr>
        <p:spPr>
          <a:xfrm>
            <a:off x="685800" y="1371600"/>
            <a:ext cx="5470376" cy="4876796"/>
          </a:xfrm>
        </p:spPr>
        <p:txBody>
          <a:bodyPr/>
          <a:lstStyle/>
          <a:p>
            <a:r>
              <a:rPr lang="es-ES" sz="2400" dirty="0" smtClean="0"/>
              <a:t>El que cohabita con una joven prometida –</a:t>
            </a:r>
            <a:r>
              <a:rPr lang="es-ES" sz="2400" dirty="0" err="1" smtClean="0"/>
              <a:t>naaráh</a:t>
            </a:r>
            <a:r>
              <a:rPr lang="es-ES" sz="2400" dirty="0" smtClean="0"/>
              <a:t>- puede anticipar alcanzar la Toráh, porque está escrito: </a:t>
            </a:r>
          </a:p>
          <a:p>
            <a:r>
              <a:rPr lang="es-ES" sz="2400" dirty="0" smtClean="0"/>
              <a:t>“</a:t>
            </a:r>
            <a:r>
              <a:rPr lang="es-ES" sz="2400" b="1" dirty="0" smtClean="0"/>
              <a:t>33:4</a:t>
            </a:r>
            <a:r>
              <a:rPr lang="es-ES" sz="2400" dirty="0" smtClean="0"/>
              <a:t>     La Ley que nos encargó Moisés, herencia es para la congregación de Jacob.</a:t>
            </a:r>
          </a:p>
          <a:p>
            <a:r>
              <a:rPr lang="es-ES" sz="2400" b="1" dirty="0" err="1" smtClean="0"/>
              <a:t>Torah</a:t>
            </a:r>
            <a:r>
              <a:rPr lang="es-ES" sz="2400" b="1" dirty="0" smtClean="0"/>
              <a:t> </a:t>
            </a:r>
            <a:r>
              <a:rPr lang="es-ES" sz="2400" b="1" dirty="0" err="1" smtClean="0"/>
              <a:t>tsivah-lanu</a:t>
            </a:r>
            <a:r>
              <a:rPr lang="es-ES" sz="2400" b="1" dirty="0" smtClean="0"/>
              <a:t> </a:t>
            </a:r>
            <a:r>
              <a:rPr lang="es-ES" sz="2400" b="1" dirty="0" err="1" smtClean="0"/>
              <a:t>Moshe</a:t>
            </a:r>
            <a:r>
              <a:rPr lang="es-ES" sz="2400" b="1" dirty="0" smtClean="0"/>
              <a:t> </a:t>
            </a:r>
            <a:r>
              <a:rPr lang="es-ES" sz="2400" b="1" dirty="0" err="1" smtClean="0"/>
              <a:t>morashah</a:t>
            </a:r>
            <a:r>
              <a:rPr lang="es-ES" sz="2400" b="1" dirty="0" smtClean="0"/>
              <a:t> </a:t>
            </a:r>
            <a:r>
              <a:rPr lang="es-ES" sz="2400" b="1" dirty="0" err="1" smtClean="0"/>
              <a:t>kehilat</a:t>
            </a:r>
            <a:r>
              <a:rPr lang="es-ES" sz="2400" b="1" dirty="0" smtClean="0"/>
              <a:t> </a:t>
            </a:r>
            <a:r>
              <a:rPr lang="es-ES" sz="2400" b="1" dirty="0" err="1" smtClean="0"/>
              <a:t>Ya'akov</a:t>
            </a:r>
            <a:r>
              <a:rPr lang="es-ES" sz="2400" b="1" dirty="0" smtClean="0"/>
              <a:t>.</a:t>
            </a:r>
          </a:p>
          <a:p>
            <a:r>
              <a:rPr lang="es-ES" sz="2400" b="1" i="1" dirty="0" smtClean="0"/>
              <a:t>Vale decir, la Toráh no es solo herencia de Israel, es también “prometida” que se casa con el Pueblo judío a través del yugo matrimonial.</a:t>
            </a:r>
            <a:endParaRPr lang="es-ES" sz="2400" i="1"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5470376" cy="4876796"/>
          </a:xfrm>
        </p:spPr>
        <p:txBody>
          <a:bodyPr/>
          <a:lstStyle/>
          <a:p>
            <a:r>
              <a:rPr lang="es-ES" sz="2400" dirty="0" smtClean="0"/>
              <a:t>El que cohabita con su hermana puede esperar atraer la sabiduría, porque esta escrito: </a:t>
            </a:r>
          </a:p>
          <a:p>
            <a:r>
              <a:rPr lang="es-ES" sz="2400" i="1" dirty="0" smtClean="0"/>
              <a:t>“Di a la sabiduría, mi hermana eres tú”</a:t>
            </a:r>
          </a:p>
          <a:p>
            <a:r>
              <a:rPr lang="es-ES" sz="2400" i="1" dirty="0" smtClean="0"/>
              <a:t>El que cohabita con una mujer casada puede asegurar que él esta destinado para el Olam </a:t>
            </a:r>
            <a:r>
              <a:rPr lang="es-ES" sz="2400" i="1" dirty="0" err="1" smtClean="0"/>
              <a:t>Habá</a:t>
            </a:r>
            <a:r>
              <a:rPr lang="es-ES" sz="2400" i="1" dirty="0" smtClean="0"/>
              <a:t>, pero esto aplica si el no la conoce y que no ha pensado en ella durante la noche, antes de irse a dormir.</a:t>
            </a:r>
          </a:p>
        </p:txBody>
      </p:sp>
      <p:pic>
        <p:nvPicPr>
          <p:cNvPr id="72706" name="Picture 2" descr="http://itongadol.com/data/img_cont/img_imagenes/img_gr/38878.jpg"/>
          <p:cNvPicPr>
            <a:picLocks noChangeAspect="1" noChangeArrowheads="1"/>
          </p:cNvPicPr>
          <p:nvPr/>
        </p:nvPicPr>
        <p:blipFill>
          <a:blip r:embed="rId4" cstate="print"/>
          <a:srcRect/>
          <a:stretch>
            <a:fillRect/>
          </a:stretch>
        </p:blipFill>
        <p:spPr bwMode="auto">
          <a:xfrm>
            <a:off x="6876256" y="2132856"/>
            <a:ext cx="1728192" cy="2592288"/>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304796"/>
            <a:ext cx="7772400" cy="1470026"/>
          </a:xfrm>
        </p:spPr>
        <p:txBody>
          <a:bodyPr/>
          <a:lstStyle/>
          <a:p>
            <a:endParaRPr lang="es-CO" dirty="0"/>
          </a:p>
        </p:txBody>
      </p:sp>
      <p:pic>
        <p:nvPicPr>
          <p:cNvPr id="3" name="Picture 2"/>
          <p:cNvPicPr>
            <a:picLocks noChangeAspect="1"/>
          </p:cNvPicPr>
          <p:nvPr/>
        </p:nvPicPr>
        <p:blipFill>
          <a:blip r:embed="rId2" cstate="print"/>
          <a:srcRect/>
          <a:stretch>
            <a:fillRect/>
          </a:stretch>
        </p:blipFill>
        <p:spPr>
          <a:xfrm>
            <a:off x="661989" y="1447796"/>
            <a:ext cx="7796210" cy="4757742"/>
          </a:xfrm>
          <a:prstGeom prst="rect">
            <a:avLst/>
          </a:prstGeom>
          <a:noFill/>
          <a:ln>
            <a:noFill/>
          </a:ln>
        </p:spPr>
      </p:pic>
      <p:pic>
        <p:nvPicPr>
          <p:cNvPr id="4" name="Picture 1"/>
          <p:cNvPicPr>
            <a:picLocks noChangeAspect="1"/>
          </p:cNvPicPr>
          <p:nvPr/>
        </p:nvPicPr>
        <p:blipFill>
          <a:blip r:embed="rId3" cstate="print"/>
          <a:srcRect/>
          <a:stretch>
            <a:fillRect/>
          </a:stretch>
        </p:blipFill>
        <p:spPr>
          <a:xfrm>
            <a:off x="2967035" y="457200"/>
            <a:ext cx="3209928" cy="1171575"/>
          </a:xfrm>
          <a:prstGeom prst="rect">
            <a:avLst/>
          </a:prstGeom>
          <a:noFill/>
          <a:ln>
            <a:noFill/>
          </a:ln>
        </p:spPr>
      </p:pic>
      <p:sp>
        <p:nvSpPr>
          <p:cNvPr id="5" name="Subtitle 2"/>
          <p:cNvSpPr txBox="1">
            <a:spLocks noGrp="1"/>
          </p:cNvSpPr>
          <p:nvPr>
            <p:ph type="subTitle" idx="1"/>
          </p:nvPr>
        </p:nvSpPr>
        <p:spPr>
          <a:xfrm>
            <a:off x="609603" y="1981203"/>
            <a:ext cx="7924803" cy="4419596"/>
          </a:xfrm>
          <a:ln w="9528">
            <a:solidFill>
              <a:srgbClr val="000000"/>
            </a:solidFill>
            <a:prstDash val="solid"/>
            <a:miter/>
          </a:ln>
        </p:spPr>
        <p:txBody>
          <a:bodyPr/>
          <a:lstStyle/>
          <a:p>
            <a:pPr lvl="0" hangingPunct="1">
              <a:lnSpc>
                <a:spcPct val="90000"/>
              </a:lnSpc>
              <a:spcBef>
                <a:spcPts val="500"/>
              </a:spcBef>
            </a:pPr>
            <a:r>
              <a:rPr lang="es-CO" sz="2000" dirty="0">
                <a:solidFill>
                  <a:srgbClr val="000000"/>
                </a:solidFill>
                <a:latin typeface="Calibri" pitchFamily="34"/>
              </a:rPr>
              <a:t>Fuentes: </a:t>
            </a:r>
            <a:r>
              <a:rPr lang="es-CO" sz="2000" dirty="0" err="1">
                <a:solidFill>
                  <a:srgbClr val="000000"/>
                </a:solidFill>
                <a:latin typeface="Calibri" pitchFamily="34"/>
              </a:rPr>
              <a:t>Torah</a:t>
            </a:r>
            <a:r>
              <a:rPr lang="es-CO" sz="2000" dirty="0">
                <a:solidFill>
                  <a:srgbClr val="000000"/>
                </a:solidFill>
                <a:latin typeface="Calibri" pitchFamily="34"/>
              </a:rPr>
              <a:t>, Talmud, Jewish Concepts, Wikipedia, Kabbalah Online, Zohar, Rambán, Rashí, Maimonides, Bereshit con Rashí, El </a:t>
            </a:r>
            <a:r>
              <a:rPr lang="es-CO" sz="2000" dirty="0" err="1">
                <a:solidFill>
                  <a:srgbClr val="000000"/>
                </a:solidFill>
                <a:latin typeface="Calibri" pitchFamily="34"/>
              </a:rPr>
              <a:t>Jumash</a:t>
            </a:r>
            <a:r>
              <a:rPr lang="es-CO" sz="2000" dirty="0">
                <a:solidFill>
                  <a:srgbClr val="000000"/>
                </a:solidFill>
                <a:latin typeface="Calibri" pitchFamily="34"/>
              </a:rPr>
              <a:t>, </a:t>
            </a:r>
            <a:endParaRPr lang="sv-SE" sz="2000" dirty="0">
              <a:solidFill>
                <a:srgbClr val="000000"/>
              </a:solidFill>
              <a:latin typeface="Calibri" pitchFamily="34"/>
            </a:endParaRPr>
          </a:p>
          <a:p>
            <a:pPr lvl="0" hangingPunct="1">
              <a:lnSpc>
                <a:spcPct val="90000"/>
              </a:lnSpc>
              <a:spcBef>
                <a:spcPts val="500"/>
              </a:spcBef>
            </a:pPr>
            <a:r>
              <a:rPr lang="es-CO" sz="2000" dirty="0">
                <a:solidFill>
                  <a:srgbClr val="000000"/>
                </a:solidFill>
                <a:latin typeface="Calibri" pitchFamily="34"/>
              </a:rPr>
              <a:t> </a:t>
            </a:r>
            <a:endParaRPr lang="es-CO" dirty="0">
              <a:latin typeface="Calibri" pitchFamily="34"/>
            </a:endParaRPr>
          </a:p>
          <a:p>
            <a:pPr lvl="0" hangingPunct="1">
              <a:lnSpc>
                <a:spcPct val="90000"/>
              </a:lnSpc>
            </a:pPr>
            <a:r>
              <a:rPr lang="es-CO" dirty="0">
                <a:latin typeface="Calibri" pitchFamily="34"/>
              </a:rPr>
              <a:t>Derechos Reservados Shalom Haverim Org</a:t>
            </a:r>
          </a:p>
          <a:p>
            <a:pPr lvl="0" hangingPunct="1">
              <a:lnSpc>
                <a:spcPct val="90000"/>
              </a:lnSpc>
            </a:pPr>
            <a:r>
              <a:rPr lang="es-CO" dirty="0">
                <a:latin typeface="Calibri" pitchFamily="34"/>
                <a:hlinkClick r:id="rId4"/>
              </a:rPr>
              <a:t>http://www.shalomhaverim.org</a:t>
            </a:r>
            <a:endParaRPr lang="es-CO" dirty="0">
              <a:latin typeface="Calibri" pitchFamily="34"/>
            </a:endParaRPr>
          </a:p>
          <a:p>
            <a:pPr lvl="0" hangingPunct="1">
              <a:lnSpc>
                <a:spcPct val="90000"/>
              </a:lnSpc>
            </a:pPr>
            <a:r>
              <a:rPr lang="es-CO" dirty="0">
                <a:latin typeface="Calibri" pitchFamily="34"/>
              </a:rPr>
              <a:t>Director: -</a:t>
            </a:r>
          </a:p>
          <a:p>
            <a:pPr lvl="0" hangingPunct="1">
              <a:lnSpc>
                <a:spcPct val="90000"/>
              </a:lnSpc>
            </a:pPr>
            <a:r>
              <a:rPr lang="es-CO" dirty="0">
                <a:latin typeface="Calibri" pitchFamily="34"/>
              </a:rPr>
              <a:t>ELIYAHU BAYONA BEN YOSEF</a:t>
            </a:r>
          </a:p>
          <a:p>
            <a:pPr lvl="0" hangingPunct="1">
              <a:lnSpc>
                <a:spcPct val="90000"/>
              </a:lnSpc>
              <a:spcBef>
                <a:spcPts val="400"/>
              </a:spcBef>
            </a:pPr>
            <a:r>
              <a:rPr lang="es-CO" sz="1800" dirty="0" smtClean="0">
                <a:latin typeface="Calibri" pitchFamily="34"/>
              </a:rPr>
              <a:t>8 de Tevet 5776 </a:t>
            </a:r>
            <a:r>
              <a:rPr lang="es-CO" sz="1800" dirty="0">
                <a:latin typeface="Calibri" pitchFamily="34"/>
              </a:rPr>
              <a:t>– </a:t>
            </a:r>
            <a:r>
              <a:rPr lang="es-CO" sz="1800" dirty="0" smtClean="0">
                <a:latin typeface="Calibri" pitchFamily="34"/>
              </a:rPr>
              <a:t>20 Diciembre, </a:t>
            </a:r>
            <a:r>
              <a:rPr lang="es-CO" sz="1800" dirty="0">
                <a:latin typeface="Calibri" pitchFamily="34"/>
              </a:rPr>
              <a:t>2015- Monsey New </a:t>
            </a:r>
            <a:r>
              <a:rPr lang="es-CO" sz="1800" dirty="0" smtClean="0">
                <a:latin typeface="Calibri" pitchFamily="34"/>
              </a:rPr>
              <a:t>York</a:t>
            </a:r>
          </a:p>
          <a:p>
            <a:pPr lvl="0" hangingPunct="1">
              <a:lnSpc>
                <a:spcPct val="90000"/>
              </a:lnSpc>
              <a:spcBef>
                <a:spcPts val="400"/>
              </a:spcBef>
            </a:pPr>
            <a:endParaRPr lang="es-CO" sz="1800" dirty="0" smtClean="0">
              <a:latin typeface="Calibri" pitchFamily="34"/>
            </a:endParaRPr>
          </a:p>
          <a:p>
            <a:pPr lvl="0" hangingPunct="1">
              <a:lnSpc>
                <a:spcPct val="90000"/>
              </a:lnSpc>
              <a:spcBef>
                <a:spcPts val="400"/>
              </a:spcBef>
            </a:pPr>
            <a:endParaRPr lang="en-US" sz="1800" dirty="0">
              <a:latin typeface="Calibri" pitchFamily="34"/>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97053</TotalTime>
  <Words>1623</Words>
  <Application>Microsoft Office PowerPoint</Application>
  <PresentationFormat>Presentación en pantalla (4:3)</PresentationFormat>
  <Paragraphs>160</Paragraphs>
  <Slides>30</Slides>
  <Notes>28</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Office Theme</vt:lpstr>
      <vt:lpstr>Diapositiva 1</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3152</cp:revision>
  <dcterms:created xsi:type="dcterms:W3CDTF">2013-10-13T19:31:46Z</dcterms:created>
  <dcterms:modified xsi:type="dcterms:W3CDTF">2015-12-21T16:31:59Z</dcterms:modified>
</cp:coreProperties>
</file>