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09" r:id="rId3"/>
    <p:sldId id="310" r:id="rId4"/>
    <p:sldId id="311" r:id="rId5"/>
    <p:sldId id="312" r:id="rId6"/>
    <p:sldId id="314" r:id="rId7"/>
    <p:sldId id="315" r:id="rId8"/>
    <p:sldId id="317" r:id="rId9"/>
    <p:sldId id="318" r:id="rId10"/>
    <p:sldId id="313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9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FA9B7E1-BCDB-4C29-8F49-0FED6E511747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CD3CBB4C-8332-4793-8DE2-2BBF7EEEF385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A3DD84-3AF9-4023-AD28-862F0B281C05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48E6B8-5F83-431E-84E2-D69185D517F9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37E1F8-20AF-4B9E-9996-E520E38C4D29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09DDBD-CBCD-49D8-8B59-E383DC9E3779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483393-5255-4AFC-AFEB-8B6B739D37F7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E4AEFA6-9198-4DCB-A241-F6411C4EF9AB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B75AB1-1EF2-454D-8E5B-187CBCAC199D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3B307E9-B354-4D2A-AD61-BE17EE72B923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8826A5-403E-4233-9458-EADDF3109141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F02040-AD2A-46E9-B88A-2C96B4EC7399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115CA4-5387-4007-838D-A4CC8C1A1533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ED1F7A-697F-4A27-B706-BE8F7C30F067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0C8858-18E1-4FF7-9594-679BD338E02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3572CF-D765-4061-90A8-41F999E5607E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02D127-D157-4D25-ADAC-2FA4628E5A76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5824AF-3837-4C30-B703-53A66C70A65C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A9E155-0B4A-4B45-B51F-60FBF7A0A106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BF0FE2-21FF-41D3-8021-9A9D86742B6C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70772A-40AA-4E66-B312-842AF1CBDF9E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021C15-0650-42C1-9F50-3EF4D5826771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13CD03-DE87-43EB-BDFF-3DC305214EAC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8BC904-7F1B-45FC-8BE4-DFA1DBD0D033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4E070-B545-4C01-A1AA-DD5C1AF31FB8}" type="slidenum">
              <a:rPr/>
              <a:pPr lvl="0"/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C68D380D-56B8-45F6-8AB0-E5A8811FA0B2}" type="datetime1">
              <a:rPr lang="en-US"/>
              <a:pPr lvl="0"/>
              <a:t>12/17/2015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B9127AB-26B7-46BC-9F91-6B07347F97D8}" type="slidenum">
              <a:rPr/>
              <a:pPr lvl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hangingPunct="1"/>
            <a:endParaRPr lang="es-CO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447796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/>
          <p:nvPr/>
        </p:nvSpPr>
        <p:spPr>
          <a:xfrm>
            <a:off x="685800" y="2339977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41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CURSO DE TORÁ</a:t>
            </a: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Clase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# 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87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Interpretación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de los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Sueños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</a:t>
            </a:r>
            <a:endParaRPr lang="en-US" sz="2400" b="0" i="0" u="none" strike="noStrike" kern="1200" cap="none" spc="0" baseline="0" dirty="0" smtClean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-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Plegaria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por</a:t>
            </a:r>
            <a:r>
              <a:rPr lang="en-US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 los </a:t>
            </a:r>
            <a:r>
              <a:rPr lang="en-US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Sueños</a:t>
            </a:r>
            <a:r>
              <a:rPr lang="en-US" sz="2400" b="0" i="0" u="none" strike="noStrike" kern="1200" cap="none" spc="0" baseline="0" smtClean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-</a:t>
            </a:r>
            <a:endParaRPr lang="en-US" sz="2400" b="0" i="0" u="none" strike="noStrike" kern="1200" cap="none" spc="0" baseline="0" dirty="0" smtClean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 smtClean="0">
                <a:solidFill>
                  <a:srgbClr val="000000"/>
                </a:solidFill>
                <a:latin typeface="Calibri" pitchFamily="34"/>
                <a:cs typeface="Arial"/>
              </a:rPr>
              <a:t>SERIE 3</a:t>
            </a:r>
            <a:endParaRPr lang="es-CO" sz="30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Por: Eliyahu BaYonah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Director Shalom Haverim Org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3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rPr>
              <a:t>New York</a:t>
            </a: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0" i="0" u="none" strike="noStrike" kern="1200" cap="none" spc="0" baseline="0">
              <a:solidFill>
                <a:srgbClr val="898989"/>
              </a:solidFill>
              <a:uFillTx/>
              <a:latin typeface="Calibri" pitchFamily="34"/>
              <a:cs typeface="Arial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990596"/>
            <a:ext cx="3209928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72400" y="6096003"/>
            <a:ext cx="1219196" cy="619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000" dirty="0" smtClean="0"/>
              <a:t>Dice la Gemará en Berajot 55b</a:t>
            </a:r>
            <a:endParaRPr lang="en-US" sz="2000" dirty="0" smtClean="0"/>
          </a:p>
          <a:p>
            <a:r>
              <a:rPr lang="es-CO" sz="2000" dirty="0" smtClean="0"/>
              <a:t>Amemar, Mar Zutra y R. Ashi una vez estaban sentados juntos. Ellos dijeron: Que cada uno de nosotros digamos algo que los otros no lo hayan oído.</a:t>
            </a:r>
            <a:endParaRPr lang="en-US" sz="2000" dirty="0" smtClean="0"/>
          </a:p>
          <a:p>
            <a:r>
              <a:rPr lang="es-CO" sz="2000" dirty="0" smtClean="0"/>
              <a:t>Uno de ellos comenzó: Si uno ha visto un sueño y no recuerda lo que vio, se ponga de pie delante de los sacerdotes en el momento en que extienden sus manos, -para decir la Birjat Hakohenim- y digan como sigue:</a:t>
            </a:r>
            <a:endParaRPr lang="en-US" sz="2000" dirty="0" smtClean="0"/>
          </a:p>
          <a:p>
            <a:r>
              <a:rPr lang="es-CO" sz="2000" dirty="0" smtClean="0"/>
              <a:t>Señor del Universo. Yo soy tuyo y mis sueños son tuyos. Yo he soñado un sueño pero yo no sé lo que ello significa. </a:t>
            </a:r>
          </a:p>
          <a:p>
            <a:r>
              <a:rPr lang="es-CO" sz="2000" dirty="0" smtClean="0"/>
              <a:t>Que sea Tu voluntad, Hashem, mi Dios y Dios de mis ancestros, que todos mis sueños relacionados conmigo y relacionados con todo Israel sean para bien; aquellos que he soñado acerca de mi y aquellos que he soñado acerca de otros y aquellos que otros han soñado acerca de mi: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dirty="0" smtClean="0"/>
              <a:t>Si ellos son buenos, fortalécelos, fortifícalos, haz que perduren en mi y en ellos como los sueños del Justo José.</a:t>
            </a:r>
          </a:p>
          <a:p>
            <a:r>
              <a:rPr lang="es-CO" sz="2400" dirty="0" smtClean="0"/>
              <a:t> Pero si se requiere sanidad, sánalos como a Zedequías de su enfermedad; como a Miriam la profetisa de su tzaraat; como a Naamán de su tzaraat; como a las aguas de Mará a través de la mano de Moisés nuestro Maestro; y como las aguas de Jericó a través de la mano de Eliseo.</a:t>
            </a:r>
            <a:endParaRPr lang="en-US" sz="2400" dirty="0" smtClean="0"/>
          </a:p>
          <a:p>
            <a:r>
              <a:rPr lang="es-CO" sz="2400" dirty="0" smtClean="0"/>
              <a:t>Y así como Tú cambiaste la maldición de Balaam por una bendición, que puedas Tu cambiar todos mis sueños y los sueños de todo Israel para bondad. </a:t>
            </a:r>
          </a:p>
          <a:p>
            <a:r>
              <a:rPr lang="es-CO" sz="2400" dirty="0" smtClean="0"/>
              <a:t>Que Tú me protejas, que Tú me des gracia y que Tú me aceptes. Amén.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200" dirty="0" smtClean="0"/>
              <a:t>(Esta es la bendición que decimos cuando los Kohanim suben al Duján y proclaman la Bendición mientras el Jazán los va dirigiendo palabra por palabra y el Pueblo en señal de rendición se cubre también con el Talit, no mira a los sacerdotes y declara dicha bendición, dos de las tres porciones en que se divide la Bendición) </a:t>
            </a:r>
            <a:endParaRPr lang="en-US" sz="2200" dirty="0" smtClean="0"/>
          </a:p>
          <a:p>
            <a:r>
              <a:rPr lang="es-CO" sz="2200" dirty="0" smtClean="0"/>
              <a:t>Él debe concluir su oración junto con los sacerdotes, para que la congregación pueda responder, ¡Amén! Si él no puede manejar esto, (cuando los sacerdotes terminan y se voltean dando cara hacia el Arca) debe decir: Tú que eres majestuoso en lo alto, que permanecerás en fuerza, Tú que eres paz y tu nombre es paz. Que sea tu voluntad de otorgar paz sobre nosotros.</a:t>
            </a:r>
            <a:endParaRPr lang="en-US" sz="2200" dirty="0" smtClean="0"/>
          </a:p>
          <a:p>
            <a:pPr lvl="1"/>
            <a:r>
              <a:rPr lang="en-US" sz="2000" dirty="0" smtClean="0"/>
              <a:t>http://www.shalomhaverim.org/plegaria_por_los_suenos.htm</a:t>
            </a:r>
            <a:endParaRPr lang="en-US" sz="2000" dirty="0"/>
          </a:p>
          <a:p>
            <a:pPr lvl="0">
              <a:buNone/>
            </a:pPr>
            <a:endParaRPr lang="es-E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pPr algn="ctr"/>
            <a:r>
              <a:rPr lang="es-CO" sz="1800" dirty="0" smtClean="0"/>
              <a:t>Amemar, Mar Zutra y R. Ashi</a:t>
            </a:r>
            <a:endParaRPr lang="es-ES" sz="1800" dirty="0" smtClean="0"/>
          </a:p>
          <a:p>
            <a:r>
              <a:rPr lang="es-ES" sz="2400" dirty="0" smtClean="0"/>
              <a:t>El segundo comenzó y dijo: </a:t>
            </a:r>
          </a:p>
          <a:p>
            <a:r>
              <a:rPr lang="es-ES" sz="2400" dirty="0" smtClean="0"/>
              <a:t>Si un hombre al entrar en un pueblo tiene miedo del mal de ojo, que tome del pulgar de su mano derecha en la mano izquierda y el pulgar de su mano izquierda con la mano derecha, y diga: </a:t>
            </a:r>
          </a:p>
          <a:p>
            <a:r>
              <a:rPr lang="es-ES" sz="2400" dirty="0" smtClean="0"/>
              <a:t>Yo, fulano de tal, soy de la semilla de José sobre la que el mal de ojo no tiene poder, como está dicho: </a:t>
            </a:r>
          </a:p>
          <a:p>
            <a:r>
              <a:rPr lang="es-ES" sz="2400" dirty="0" smtClean="0"/>
              <a:t>“Aní, Ploni bar Ploni, </a:t>
            </a:r>
            <a:r>
              <a:rPr lang="es-ES" sz="2400" dirty="0" err="1" smtClean="0"/>
              <a:t>mazerá</a:t>
            </a:r>
            <a:r>
              <a:rPr lang="es-ES" sz="2400" dirty="0" smtClean="0"/>
              <a:t> </a:t>
            </a:r>
            <a:r>
              <a:rPr lang="es-ES" sz="2400" dirty="0" err="1" smtClean="0"/>
              <a:t>d’Yosef</a:t>
            </a:r>
            <a:r>
              <a:rPr lang="es-ES" sz="2400" dirty="0" smtClean="0"/>
              <a:t> ben </a:t>
            </a:r>
            <a:r>
              <a:rPr lang="es-ES" sz="2400" dirty="0" err="1" smtClean="0"/>
              <a:t>porat</a:t>
            </a:r>
            <a:r>
              <a:rPr lang="es-ES" sz="2400" dirty="0" smtClean="0"/>
              <a:t> </a:t>
            </a:r>
            <a:r>
              <a:rPr lang="es-ES" sz="2400" dirty="0" err="1" smtClean="0"/>
              <a:t>alei</a:t>
            </a:r>
            <a:r>
              <a:rPr lang="es-ES" sz="2400" dirty="0" smtClean="0"/>
              <a:t> </a:t>
            </a:r>
            <a:r>
              <a:rPr lang="es-ES" sz="2400" dirty="0" err="1" smtClean="0"/>
              <a:t>ayin</a:t>
            </a:r>
            <a:r>
              <a:rPr lang="es-ES" sz="2400" dirty="0" smtClean="0"/>
              <a:t>”</a:t>
            </a:r>
          </a:p>
          <a:p>
            <a:r>
              <a:rPr lang="es-ES" sz="2400" dirty="0" smtClean="0"/>
              <a:t>  </a:t>
            </a:r>
            <a:r>
              <a:rPr lang="he-IL" sz="2400" dirty="0" smtClean="0"/>
              <a:t>בן פורת יוסף בן פורת עלי עין וגו</a:t>
            </a:r>
            <a:r>
              <a:rPr lang="es-CO" sz="2400" dirty="0" smtClean="0"/>
              <a:t> </a:t>
            </a:r>
            <a:r>
              <a:rPr lang="he-IL" sz="2400" dirty="0" smtClean="0"/>
              <a:t>אנא פלוני בר פלוני מזרעא </a:t>
            </a:r>
            <a:r>
              <a:rPr lang="es-CO" sz="2400" dirty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MX" sz="2400" b="1" i="1" dirty="0" smtClean="0"/>
              <a:t>Génesis 49:22  </a:t>
            </a:r>
            <a:r>
              <a:rPr lang="es-MX" sz="2400" dirty="0" smtClean="0"/>
              <a:t>Hijo de ramo fructífero es José, hijo de ramo fructífero cerca de una fuente; doncellas caminarán sobre la muralla para verle.</a:t>
            </a:r>
          </a:p>
          <a:p>
            <a:r>
              <a:rPr lang="es-MX" sz="2400" b="1" dirty="0" smtClean="0"/>
              <a:t>Ben </a:t>
            </a:r>
            <a:r>
              <a:rPr lang="es-MX" sz="2400" b="1" dirty="0" err="1" smtClean="0"/>
              <a:t>porat</a:t>
            </a:r>
            <a:r>
              <a:rPr lang="es-MX" sz="2400" b="1" dirty="0" smtClean="0"/>
              <a:t> Yosef ben </a:t>
            </a:r>
            <a:r>
              <a:rPr lang="es-MX" sz="2400" b="1" dirty="0" err="1" smtClean="0"/>
              <a:t>porat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aley-ayin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banot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tsa'adah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aley-shur</a:t>
            </a:r>
            <a:r>
              <a:rPr lang="es-MX" sz="2400" b="1" dirty="0" smtClean="0"/>
              <a:t>.</a:t>
            </a:r>
          </a:p>
          <a:p>
            <a:r>
              <a:rPr lang="es-ES" sz="2400" dirty="0" smtClean="0"/>
              <a:t>José es una vid fecunda, una vid fecunda junto a una fuente. </a:t>
            </a:r>
          </a:p>
          <a:p>
            <a:pPr algn="r"/>
            <a:r>
              <a:rPr lang="he-IL" sz="2400" dirty="0" smtClean="0"/>
              <a:t>אנא פלוני בר פלוני מזרעא דיוסף קאתינא דלא שלטא ביה עינא בישא שנאמר (בראשית מט, כב) בן פורת יוסף בן פורת עלי עין וגו' אל תקרי </a:t>
            </a:r>
            <a:r>
              <a:rPr lang="he-IL" sz="2400" i="1" dirty="0" smtClean="0">
                <a:solidFill>
                  <a:srgbClr val="FF0000"/>
                </a:solidFill>
              </a:rPr>
              <a:t>עלי עין </a:t>
            </a:r>
            <a:r>
              <a:rPr lang="he-IL" sz="2400" dirty="0" smtClean="0"/>
              <a:t>אלא </a:t>
            </a:r>
            <a:r>
              <a:rPr lang="he-I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עולי עין</a:t>
            </a:r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dirty="0" smtClean="0"/>
              <a:t>Pero nuestros Rabinos dicen: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No lea </a:t>
            </a:r>
            <a:r>
              <a:rPr lang="es-ES" sz="2400" dirty="0" smtClean="0">
                <a:solidFill>
                  <a:srgbClr val="FF0000"/>
                </a:solidFill>
              </a:rPr>
              <a:t>‘ale ‘</a:t>
            </a:r>
            <a:r>
              <a:rPr lang="es-ES" sz="2400" dirty="0" err="1" smtClean="0">
                <a:solidFill>
                  <a:srgbClr val="FF0000"/>
                </a:solidFill>
              </a:rPr>
              <a:t>ayin</a:t>
            </a:r>
            <a:r>
              <a:rPr lang="es-ES" sz="2400" dirty="0" smtClean="0">
                <a:solidFill>
                  <a:srgbClr val="FF0000"/>
                </a:solidFill>
              </a:rPr>
              <a:t>  </a:t>
            </a:r>
            <a:r>
              <a:rPr lang="es-ES" sz="2400" dirty="0" smtClean="0"/>
              <a:t>[junto a una fuente] sino </a:t>
            </a:r>
            <a:r>
              <a:rPr lang="es-E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'ole '</a:t>
            </a:r>
            <a:r>
              <a:rPr lang="es-E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ayin</a:t>
            </a:r>
            <a:r>
              <a:rPr lang="es-E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smtClean="0"/>
              <a:t>[supera el mal de ojo]. </a:t>
            </a:r>
            <a:r>
              <a:rPr lang="he-IL" sz="2400" i="1" dirty="0" smtClean="0">
                <a:solidFill>
                  <a:srgbClr val="FF0000"/>
                </a:solidFill>
              </a:rPr>
              <a:t>עלי עין </a:t>
            </a:r>
            <a:r>
              <a:rPr lang="he-IL" sz="2400" dirty="0" smtClean="0"/>
              <a:t>אלא </a:t>
            </a:r>
            <a:r>
              <a:rPr lang="he-I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עולי עין</a:t>
            </a:r>
            <a:endParaRPr lang="es-ES" sz="2400" dirty="0" smtClean="0"/>
          </a:p>
          <a:p>
            <a:r>
              <a:rPr lang="es-ES" sz="2400" dirty="0" smtClean="0"/>
              <a:t>R. </a:t>
            </a:r>
            <a:r>
              <a:rPr lang="es-ES" sz="2400" dirty="0" err="1" smtClean="0"/>
              <a:t>Jose</a:t>
            </a:r>
            <a:r>
              <a:rPr lang="es-ES" sz="2400" dirty="0" smtClean="0"/>
              <a:t> b. R. </a:t>
            </a:r>
            <a:r>
              <a:rPr lang="es-ES" sz="2400" dirty="0" err="1" smtClean="0"/>
              <a:t>Hanina</a:t>
            </a:r>
            <a:r>
              <a:rPr lang="es-ES" sz="2400" dirty="0" smtClean="0"/>
              <a:t> lo deriva de aquí, </a:t>
            </a:r>
          </a:p>
          <a:p>
            <a:r>
              <a:rPr lang="es-ES" sz="2400" dirty="0" smtClean="0"/>
              <a:t>“y que se conviertan en una multitud [</a:t>
            </a:r>
            <a:r>
              <a:rPr lang="es-ES" sz="2400" dirty="0" err="1" smtClean="0">
                <a:solidFill>
                  <a:srgbClr val="FF0000"/>
                </a:solidFill>
              </a:rPr>
              <a:t>veyidgu</a:t>
            </a:r>
            <a:r>
              <a:rPr lang="es-ES" sz="2400" dirty="0" smtClean="0"/>
              <a:t>] en medio de la tierra; </a:t>
            </a:r>
          </a:p>
          <a:p>
            <a:r>
              <a:rPr lang="es-MX" sz="2400" b="1" i="1" dirty="0" err="1" smtClean="0"/>
              <a:t>Genesis</a:t>
            </a:r>
            <a:r>
              <a:rPr lang="es-MX" sz="2400" b="1" i="1" dirty="0" smtClean="0"/>
              <a:t> 48:16  </a:t>
            </a:r>
            <a:r>
              <a:rPr lang="es-MX" sz="2400" dirty="0" smtClean="0"/>
              <a:t>el ángel que me rescató de todo mal, bendiga a los muchachos; y que sea puesto en ellos mi nombre, y el nombre de mis padres, Abraham e Isaac, y </a:t>
            </a:r>
            <a:r>
              <a:rPr lang="es-MX" sz="2400" dirty="0" smtClean="0">
                <a:solidFill>
                  <a:srgbClr val="FF0000"/>
                </a:solidFill>
              </a:rPr>
              <a:t>que se multipliquen </a:t>
            </a:r>
            <a:r>
              <a:rPr lang="es-MX" sz="2400" dirty="0" smtClean="0"/>
              <a:t>como los peces, en medio de la tierra.</a:t>
            </a:r>
          </a:p>
          <a:p>
            <a:r>
              <a:rPr lang="es-MX" sz="2400" b="1" dirty="0" err="1" smtClean="0"/>
              <a:t>Hamal'aj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hago'el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oti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mikol-ra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yevarej</a:t>
            </a:r>
            <a:r>
              <a:rPr lang="es-MX" sz="2400" b="1" dirty="0" smtClean="0"/>
              <a:t> et-</a:t>
            </a:r>
            <a:r>
              <a:rPr lang="es-MX" sz="2400" b="1" dirty="0" err="1" smtClean="0"/>
              <a:t>hane'arim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veyikare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vahem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shemi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veshem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avotay</a:t>
            </a:r>
            <a:r>
              <a:rPr lang="es-MX" sz="2400" b="1" dirty="0" smtClean="0"/>
              <a:t> Avraham </a:t>
            </a:r>
            <a:r>
              <a:rPr lang="es-MX" sz="2400" b="1" dirty="0" err="1" smtClean="0"/>
              <a:t>veYitsjak</a:t>
            </a:r>
            <a:r>
              <a:rPr lang="es-MX" sz="2400" b="1" dirty="0" smtClean="0"/>
              <a:t> </a:t>
            </a:r>
            <a:r>
              <a:rPr lang="es-MX" sz="2400" b="1" dirty="0" err="1" smtClean="0">
                <a:solidFill>
                  <a:srgbClr val="FF0000"/>
                </a:solidFill>
              </a:rPr>
              <a:t>veyidgu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larov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bekerev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ha'arets</a:t>
            </a:r>
            <a:r>
              <a:rPr lang="es-MX" sz="2400" b="1" dirty="0" smtClean="0"/>
              <a:t>.</a:t>
            </a:r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pPr algn="ctr"/>
            <a:r>
              <a:rPr lang="es-CO" sz="1800" dirty="0" smtClean="0"/>
              <a:t>Amemar, Mar Zutra y R. Ashi</a:t>
            </a:r>
            <a:endParaRPr lang="es-ES" sz="1800" dirty="0" smtClean="0"/>
          </a:p>
          <a:p>
            <a:r>
              <a:rPr lang="es-ES" sz="2400" dirty="0" smtClean="0"/>
              <a:t>Al igual que los peces [</a:t>
            </a:r>
            <a:r>
              <a:rPr lang="es-ES" sz="2400" dirty="0" err="1" smtClean="0"/>
              <a:t>Dagim</a:t>
            </a:r>
            <a:r>
              <a:rPr lang="es-ES" sz="2400" dirty="0" smtClean="0"/>
              <a:t>] en el mar están cubiertos por las aguas y el mal de ojo no tiene poder sobre ellos y así mismo, el mal de ojo no tiene poder sobre la semilla de José. Si tiene miedo de su propio mal de ojo, debe mirar a un lado de la fosa nasal izquierda.</a:t>
            </a:r>
          </a:p>
          <a:p>
            <a:r>
              <a:rPr lang="es-ES" sz="2400" dirty="0" smtClean="0"/>
              <a:t>El tercero comenzó y dijo: </a:t>
            </a:r>
          </a:p>
          <a:p>
            <a:r>
              <a:rPr lang="es-ES" sz="2400" dirty="0" smtClean="0"/>
              <a:t>Si un hombre cae enfermo, el primer día no se lo debe decir a nadie, así él no tendrá mala suerte; pero después él lo puede decir. </a:t>
            </a:r>
          </a:p>
          <a:p>
            <a:r>
              <a:rPr lang="es-ES" sz="2400" dirty="0" smtClean="0"/>
              <a:t>Así que cuando Raba cayó enfermo, el primer día no le dijo a nadie, pero después él le dijo a su ayudante: Ve y anuncia que Raba está enfermo.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El que lo ame, que rece por él, y el que le odia, que se le permita regocijarse sobre él; porque está escrito: </a:t>
            </a:r>
          </a:p>
          <a:p>
            <a:r>
              <a:rPr lang="es-ES" sz="2400" dirty="0" smtClean="0"/>
              <a:t>No te alegres cuando cayere tu enemigo, y no dejes que tu corazón se alegre cuando tropieza, no sea que el Señor lo vea y le desagrade, y Él aparte Su ira de él. </a:t>
            </a:r>
          </a:p>
          <a:p>
            <a:r>
              <a:rPr lang="es-ES" sz="2400" b="1" baseline="30000" dirty="0" smtClean="0"/>
              <a:t>PROVERBIOS 24: 17 </a:t>
            </a:r>
            <a:r>
              <a:rPr lang="es-ES" sz="2400" dirty="0" smtClean="0"/>
              <a:t>Cuando cayere tu enemigo, no te regocijes; Y cuando tropiece, que no se alegre tu corazón:</a:t>
            </a:r>
          </a:p>
          <a:p>
            <a:r>
              <a:rPr lang="es-ES" sz="2400" b="1" baseline="30000" dirty="0" smtClean="0"/>
              <a:t>18 </a:t>
            </a:r>
            <a:r>
              <a:rPr lang="es-ES" sz="2400" dirty="0" smtClean="0"/>
              <a:t>No sea que viere el Eterno, y le desagrade a sus ojos, Y haga volver de sobre él su enojo (hacia ti). </a:t>
            </a:r>
            <a:r>
              <a:rPr lang="es-ES" sz="1600" dirty="0" smtClean="0"/>
              <a:t>Mishlé</a:t>
            </a:r>
            <a:endParaRPr lang="es-ES" sz="2400" dirty="0" smtClean="0"/>
          </a:p>
          <a:p>
            <a:endParaRPr lang="es-ES" sz="2400" dirty="0" smtClean="0"/>
          </a:p>
          <a:p>
            <a:endParaRPr lang="es-MX" sz="2400" b="1" dirty="0" smtClean="0"/>
          </a:p>
          <a:p>
            <a:endParaRPr lang="es-MX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Cuando Samuel tenía un mal sueño, él solía decir: </a:t>
            </a:r>
          </a:p>
          <a:p>
            <a:r>
              <a:rPr lang="es-ES" sz="2400" dirty="0" smtClean="0"/>
              <a:t>Los sueños hablan falsamente. </a:t>
            </a:r>
          </a:p>
          <a:p>
            <a:r>
              <a:rPr lang="es-ES" sz="2400" b="1" baseline="30000" dirty="0" smtClean="0"/>
              <a:t>ZAKARIAS 10:2 </a:t>
            </a:r>
            <a:r>
              <a:rPr lang="es-ES" sz="2400" dirty="0" smtClean="0"/>
              <a:t>Porque las imágenes han hablado vanidad, y los adivinos han visto mentira, y han hablado sueños vanos, en vano consuelan: por lo cual se fueron ellos como ovejas, fueron humillados porque no tuvieron pastor.</a:t>
            </a:r>
          </a:p>
          <a:p>
            <a:r>
              <a:rPr lang="es-ES" sz="2400" dirty="0" smtClean="0"/>
              <a:t>Cuando él tenía un buen sueño, él solía decir: </a:t>
            </a:r>
          </a:p>
          <a:p>
            <a:r>
              <a:rPr lang="es-ES" sz="2400" dirty="0" smtClean="0"/>
              <a:t>¿Los sueños hablan falsamente, siendo que está escrito, que ‘Yo [Dios] hablo con él en un sueño’?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b="1" dirty="0" smtClean="0"/>
              <a:t>NÚMEROS 12:6     </a:t>
            </a:r>
            <a:r>
              <a:rPr lang="es-CO" sz="2400" i="1" dirty="0" smtClean="0"/>
              <a:t>Y dijo: Escuchad, os ruego, mis palabras. Si hubiese profeta entre vosotros, Yo, el Eterno, me daría a conocer a él en visión, o en sueños le hablaría.</a:t>
            </a:r>
          </a:p>
          <a:p>
            <a:r>
              <a:rPr lang="es-CO" sz="2400" b="1" dirty="0" err="1" smtClean="0"/>
              <a:t>Vayomer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shim'u-na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devaray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im-yihyeh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nevi'ajem</a:t>
            </a:r>
            <a:r>
              <a:rPr lang="es-CO" sz="2400" b="1" dirty="0" smtClean="0"/>
              <a:t> Adonay </a:t>
            </a:r>
            <a:r>
              <a:rPr lang="es-CO" sz="2400" b="1" dirty="0" err="1" smtClean="0"/>
              <a:t>bamar'ah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elav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etvada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bajalom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adaber-bo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endParaRPr lang="es-ES" sz="2400" dirty="0" smtClean="0"/>
          </a:p>
          <a:p>
            <a:r>
              <a:rPr lang="es-ES" sz="2400" dirty="0" smtClean="0"/>
              <a:t>Raba señaló una contradicción. </a:t>
            </a:r>
          </a:p>
          <a:p>
            <a:r>
              <a:rPr lang="es-ES" sz="2400" dirty="0" smtClean="0"/>
              <a:t>Está escrito, "Yo hablo con él en un sueño", y está escrito, "los sueños hablan falsamente '. - No hay ninguna contradicción; en el primer caso es a través de un ángel, en el otro a través de un demonio. [un ángel con espíritu de mentira]</a:t>
            </a:r>
            <a:endParaRPr lang="es-E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R. Bizna b. </a:t>
            </a:r>
            <a:r>
              <a:rPr lang="es-ES" sz="2400" dirty="0" err="1" smtClean="0"/>
              <a:t>Zabda</a:t>
            </a:r>
            <a:r>
              <a:rPr lang="es-ES" sz="2400" dirty="0" smtClean="0"/>
              <a:t> dijo en nombre de R. </a:t>
            </a:r>
            <a:r>
              <a:rPr lang="es-ES" sz="2400" dirty="0" err="1" smtClean="0"/>
              <a:t>Akiba</a:t>
            </a:r>
            <a:r>
              <a:rPr lang="es-ES" sz="2400" dirty="0" smtClean="0"/>
              <a:t> que lo escuchó de R. Panda que lo escuchó de R. </a:t>
            </a:r>
            <a:r>
              <a:rPr lang="es-ES" sz="2400" dirty="0" err="1" smtClean="0"/>
              <a:t>Nahum</a:t>
            </a:r>
            <a:r>
              <a:rPr lang="es-ES" sz="2400" dirty="0" smtClean="0"/>
              <a:t>, que lo escuchó de R. </a:t>
            </a:r>
            <a:r>
              <a:rPr lang="es-ES" sz="2400" dirty="0" err="1" smtClean="0"/>
              <a:t>Biryam</a:t>
            </a:r>
            <a:r>
              <a:rPr lang="es-ES" sz="2400" dirty="0" smtClean="0"/>
              <a:t> informó de cierto anciano - y quién fue este? </a:t>
            </a:r>
          </a:p>
          <a:p>
            <a:r>
              <a:rPr lang="es-ES" sz="2400" dirty="0" smtClean="0"/>
              <a:t>R. </a:t>
            </a:r>
            <a:r>
              <a:rPr lang="es-ES" sz="2400" dirty="0" err="1" smtClean="0"/>
              <a:t>Bana'ah</a:t>
            </a:r>
            <a:r>
              <a:rPr lang="es-ES" sz="2400" dirty="0" smtClean="0"/>
              <a:t>: Había veinticuatro intérpretes de sueños en Jerusalén. Una vez soñé un sueño y me di una vuelta consultando a todos ellos y todos ellos dieron diferentes interpretaciones, y todas se cumplieron, lo que confirma lo que se dice: Todos los sueños siguen la boca. </a:t>
            </a:r>
          </a:p>
          <a:p>
            <a:r>
              <a:rPr lang="es-ES" sz="2400" dirty="0" smtClean="0"/>
              <a:t>La “boca” aquí luce como la responsable de la interpretación.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Es la afirmación de que todos los sueños siguen la boca de las Escrituras? </a:t>
            </a:r>
          </a:p>
          <a:p>
            <a:r>
              <a:rPr lang="es-ES" sz="2400" dirty="0" smtClean="0"/>
              <a:t>Sí, según lo declarado por R. Eleazar. Porque R. Eleazar dijo:</a:t>
            </a:r>
          </a:p>
          <a:p>
            <a:r>
              <a:rPr lang="es-ES" sz="2400" dirty="0" smtClean="0"/>
              <a:t>¿De dónde sabemos que todos los sueños siguen la boca? Porque dice, y aconteció que como él lo interpretó a nosotros, así sucedió. Génesis 41:13</a:t>
            </a:r>
          </a:p>
          <a:p>
            <a:r>
              <a:rPr lang="es-ES" sz="2400" dirty="0" smtClean="0"/>
              <a:t>Raba dijo: Esto es sólo si la interpretación se corresponde con el contenido del sueño; porque dice, a cada uno conforme a su sueño así interpretó. Génesis 41:12</a:t>
            </a:r>
          </a:p>
          <a:p>
            <a:r>
              <a:rPr lang="es-ES" sz="2400" dirty="0" smtClean="0"/>
              <a:t>Cuando el jefe de los panaderos vio que había interpretado bien. ¿Cómo sabía esto?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300" dirty="0" smtClean="0"/>
              <a:t>R. Eleazar dice: Esto nos dice que a cada uno de ellos se le mostró su propio sueño y la interpretación del sueño del otro. </a:t>
            </a:r>
          </a:p>
          <a:p>
            <a:r>
              <a:rPr lang="es-ES" sz="2300" dirty="0" smtClean="0"/>
              <a:t>R. </a:t>
            </a:r>
            <a:r>
              <a:rPr lang="es-ES" sz="2300" dirty="0" err="1" smtClean="0"/>
              <a:t>Yohanan</a:t>
            </a:r>
            <a:r>
              <a:rPr lang="es-ES" sz="2300" dirty="0" smtClean="0"/>
              <a:t> dijo: Si uno se levanta temprano y un versículo bíblico viene a la boca, [esto es, si espontáneamente le llega a su boca o lo escucha de un niño que lo repite] esto es una especie de profecía menor. </a:t>
            </a:r>
          </a:p>
          <a:p>
            <a:r>
              <a:rPr lang="es-ES" sz="2300" dirty="0" smtClean="0"/>
              <a:t>R. </a:t>
            </a:r>
            <a:r>
              <a:rPr lang="es-ES" sz="2300" dirty="0" err="1" smtClean="0"/>
              <a:t>Yohanan</a:t>
            </a:r>
            <a:r>
              <a:rPr lang="es-ES" sz="2300" dirty="0" smtClean="0"/>
              <a:t> dijo también: Tres tipos de sueño se cumplen: un sueño por la mañana temprano, un sueño que un amigo tiene acerca de uno, y un sueño que es interpretado en medio de un sueño. Algunos añaden también, un sueño que se repite, como se dice, y por ello el sueño a Faraón se repitió dos veces, etc. - Génesis 41:32</a:t>
            </a:r>
            <a:endParaRPr lang="es-ES" sz="23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R. Samuel b. Nahmani dijo en nombre de R. </a:t>
            </a:r>
            <a:r>
              <a:rPr lang="es-ES" sz="2400" dirty="0" err="1" smtClean="0"/>
              <a:t>Yonathan</a:t>
            </a:r>
            <a:r>
              <a:rPr lang="es-ES" sz="2400" dirty="0" smtClean="0"/>
              <a:t>: </a:t>
            </a:r>
          </a:p>
          <a:p>
            <a:r>
              <a:rPr lang="es-ES" sz="2400" dirty="0" smtClean="0"/>
              <a:t>Un hombre se muestra en un sueño sólo lo que se sugirió por sus propios pensamientos, como se dice, “En cuanto a ti, oh rey, tus pensamientos entraron en tu mente sobre tu cama”. Daniel 2:30  </a:t>
            </a:r>
            <a:r>
              <a:rPr lang="es-ES" sz="1600" dirty="0" smtClean="0"/>
              <a:t>(RV D. 2:29) </a:t>
            </a:r>
            <a:endParaRPr lang="es-ES" sz="2400" dirty="0" smtClean="0"/>
          </a:p>
          <a:p>
            <a:r>
              <a:rPr lang="es-ES" sz="2400" dirty="0" smtClean="0"/>
              <a:t>O si lo deseas, puedo sacarlo de aquí: “para que entiendas los pensamientos del corazón”. </a:t>
            </a:r>
          </a:p>
          <a:p>
            <a:r>
              <a:rPr lang="es-ES" sz="2400" b="1" baseline="30000" dirty="0" smtClean="0"/>
              <a:t>DANIEL 2:30 </a:t>
            </a:r>
            <a:r>
              <a:rPr lang="es-ES" sz="2400" dirty="0" smtClean="0"/>
              <a:t>Pero yo, no por mas sabiduría que en mí haya, más que en todos los vivientes, este secreto me fue revelado, sino para que yo notifique al rey la explicación, y que entendieses los pensamientos de tu corazón.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Raba dijo: Esto se demuestra por el hecho de que a un hombre nunca se le muestra en un sueño una palma de dátiles de oro, o un elefante pasando por el ojo de una aguja. [Esto es, porque él nunca piensa en una cosa semejante]</a:t>
            </a:r>
          </a:p>
          <a:p>
            <a:r>
              <a:rPr lang="es-ES" sz="2400" dirty="0" smtClean="0"/>
              <a:t>El emperador [de Roma] dijo a R. Joshua b. R. </a:t>
            </a:r>
            <a:r>
              <a:rPr lang="es-ES" sz="2400" dirty="0" err="1" smtClean="0"/>
              <a:t>Hananyah</a:t>
            </a:r>
            <a:r>
              <a:rPr lang="es-ES" sz="2400" dirty="0" smtClean="0"/>
              <a:t>: Ustedes [Judíos] profesan ser muy inteligentes. Dime qué he de ver en mi sueño.</a:t>
            </a:r>
          </a:p>
          <a:p>
            <a:r>
              <a:rPr lang="es-ES" sz="2400" dirty="0" smtClean="0"/>
              <a:t>[Probablemente este emperador fue Trajano quien pasó por la Palestina de camino hacia Persia.]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Él le dijo: Usted verá a los persas haciendo con usted trabajos forzados y haciendo que usted alimente a los animales inmundos con un cayado de oro. </a:t>
            </a:r>
          </a:p>
          <a:p>
            <a:r>
              <a:rPr lang="es-ES" sz="2400" dirty="0" smtClean="0"/>
              <a:t>Pensó en ello todo el día y en la noche lo vio en su sueño. </a:t>
            </a:r>
          </a:p>
          <a:p>
            <a:r>
              <a:rPr lang="es-ES" sz="2400" dirty="0" smtClean="0"/>
              <a:t>[Trajano fue vencido por los Partos en el 116 e.c.]</a:t>
            </a:r>
          </a:p>
          <a:p>
            <a:r>
              <a:rPr lang="es-ES" sz="2400" dirty="0" smtClean="0"/>
              <a:t>El Rey </a:t>
            </a:r>
            <a:r>
              <a:rPr lang="es-ES" sz="2400" dirty="0" err="1" smtClean="0"/>
              <a:t>Shapor</a:t>
            </a:r>
            <a:r>
              <a:rPr lang="es-ES" sz="2400" dirty="0" smtClean="0"/>
              <a:t> [I] una vez le dijo a Samuel: Ustedes [Judíos] profesan ser muy inteligentes. Dime qué he de ver en mi sueño. Él le dijo: Usted verá a los romanos que vienen y que le llevarán cautivo y le harán moler dátiles de piedras en un molino de oro. Pensó en ello todo el día y en la noche eso vio en sus sueños.</a:t>
            </a:r>
            <a:endParaRPr lang="es-E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Bar Hedía era un intérprete de sueños. </a:t>
            </a:r>
          </a:p>
          <a:p>
            <a:r>
              <a:rPr lang="es-ES" sz="2400" dirty="0" smtClean="0"/>
              <a:t>A quien le pagara él solía dar una interpretación favorable y a uno que no le pagara él le daba una interpretación desfavorable. </a:t>
            </a:r>
          </a:p>
          <a:p>
            <a:r>
              <a:rPr lang="es-ES" sz="2400" dirty="0" smtClean="0"/>
              <a:t>Abayé y Raba cada uno tuvieron un sueño. </a:t>
            </a:r>
          </a:p>
          <a:p>
            <a:r>
              <a:rPr lang="es-ES" sz="2400" dirty="0" smtClean="0"/>
              <a:t>Abayé le dio un zuz y Rab no le dio nada, ellos le dijeron:</a:t>
            </a:r>
          </a:p>
          <a:p>
            <a:r>
              <a:rPr lang="es-ES" sz="2400" dirty="0" smtClean="0"/>
              <a:t>En nuestro sueño teníamos que leer el verso, Tu buey será matado delante de tus ojos, etc.</a:t>
            </a:r>
          </a:p>
          <a:p>
            <a:r>
              <a:rPr lang="es-ES" sz="2400" dirty="0" smtClean="0"/>
              <a:t>Esto en una referencia al Libro de Devarim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CO" sz="2400" b="1" dirty="0" smtClean="0"/>
              <a:t>DEVARIM 28:31   </a:t>
            </a:r>
            <a:r>
              <a:rPr lang="es-CO" sz="2400" dirty="0" smtClean="0"/>
              <a:t>Tu buey será degollado ante tus ojos, mas tú no comerás de él; tu asno será arrebatado en tu misma presencia y no volverá a ser tuyo; tus rebaños serán entregados a tus enemigos, y no habrá quien los libre.</a:t>
            </a:r>
          </a:p>
          <a:p>
            <a:r>
              <a:rPr lang="es-CO" sz="2400" b="1" dirty="0" err="1" smtClean="0"/>
              <a:t>Shoreja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tavuaj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le'eyneyja</a:t>
            </a:r>
            <a:r>
              <a:rPr lang="es-CO" sz="2400" b="1" dirty="0" smtClean="0"/>
              <a:t> velo tojal </a:t>
            </a:r>
            <a:r>
              <a:rPr lang="es-CO" sz="2400" b="1" dirty="0" err="1" smtClean="0"/>
              <a:t>mimenu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jamoreja</a:t>
            </a:r>
            <a:r>
              <a:rPr lang="es-CO" sz="2400" b="1" dirty="0" smtClean="0"/>
              <a:t> gazul </a:t>
            </a:r>
            <a:r>
              <a:rPr lang="es-CO" sz="2400" b="1" dirty="0" err="1" smtClean="0"/>
              <a:t>milefaneyja</a:t>
            </a:r>
            <a:r>
              <a:rPr lang="es-CO" sz="2400" b="1" dirty="0" smtClean="0"/>
              <a:t> velo </a:t>
            </a:r>
            <a:r>
              <a:rPr lang="es-CO" sz="2400" b="1" dirty="0" err="1" smtClean="0"/>
              <a:t>yashuv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laj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tsonja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netunot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le'oyeveyja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ve'eyn</a:t>
            </a:r>
            <a:r>
              <a:rPr lang="es-CO" sz="2400" b="1" dirty="0" smtClean="0"/>
              <a:t> leja </a:t>
            </a:r>
            <a:r>
              <a:rPr lang="es-CO" sz="2400" b="1" dirty="0" err="1" smtClean="0"/>
              <a:t>moshia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endParaRPr lang="es-ES" sz="2400" dirty="0" smtClean="0"/>
          </a:p>
          <a:p>
            <a:r>
              <a:rPr lang="es-ES" sz="2400" dirty="0" smtClean="0"/>
              <a:t>Para Raba dijo: Su negocio será un fracaso, y usted estará tan afligido que no va a tener ningún apetito para comer 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Para Abayé dijo: Su negocio prosperará, y usted no será capaz de comer de pura alegría. </a:t>
            </a:r>
          </a:p>
          <a:p>
            <a:r>
              <a:rPr lang="es-ES" sz="2400" dirty="0" smtClean="0"/>
              <a:t>Luego le dijeron: Hemos tenido que leer en nuestro sueño el verso, “habrás engendrado hijos e hijas, pero no serán tuyos, … </a:t>
            </a:r>
          </a:p>
          <a:p>
            <a:r>
              <a:rPr lang="es-CO" sz="2400" b="1" dirty="0" smtClean="0"/>
              <a:t>DEVARIM 28:41   </a:t>
            </a:r>
            <a:r>
              <a:rPr lang="es-CO" sz="2400" dirty="0" smtClean="0"/>
              <a:t>Hijos e hijas engendrarás, mas no serán para ti, porque irán en cautiverio.</a:t>
            </a:r>
          </a:p>
          <a:p>
            <a:r>
              <a:rPr lang="es-CO" sz="2400" b="1" dirty="0" err="1" smtClean="0"/>
              <a:t>Banim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uvanot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tolid</a:t>
            </a:r>
            <a:r>
              <a:rPr lang="es-CO" sz="2400" b="1" dirty="0" smtClean="0"/>
              <a:t> velo-</a:t>
            </a:r>
            <a:r>
              <a:rPr lang="es-CO" sz="2400" b="1" dirty="0" err="1" smtClean="0"/>
              <a:t>yiheyu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laj</a:t>
            </a:r>
            <a:r>
              <a:rPr lang="es-CO" sz="2400" b="1" dirty="0" smtClean="0"/>
              <a:t> ki </a:t>
            </a:r>
            <a:r>
              <a:rPr lang="es-CO" sz="2400" b="1" dirty="0" err="1" smtClean="0"/>
              <a:t>yelju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bashevi</a:t>
            </a:r>
            <a:r>
              <a:rPr lang="es-CO" sz="2400" b="1" dirty="0" smtClean="0"/>
              <a:t>.</a:t>
            </a:r>
            <a:endParaRPr lang="es-CO" sz="2400" dirty="0" smtClean="0"/>
          </a:p>
          <a:p>
            <a:endParaRPr lang="es-E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200" dirty="0" smtClean="0"/>
              <a:t>Para Raba interpretó en su [literal] sentido desfavorable. </a:t>
            </a:r>
          </a:p>
          <a:p>
            <a:r>
              <a:rPr lang="es-ES" sz="2200" dirty="0" smtClean="0"/>
              <a:t>Para Abayé dijo: Usted tiene numerosos hijos e hijas, y sus hijas se casarán y se marcharán, y te parecerá como si ellas se hubieran ido al cautiverio. </a:t>
            </a:r>
          </a:p>
          <a:p>
            <a:r>
              <a:rPr lang="es-ES" sz="2200" dirty="0" smtClean="0"/>
              <a:t>[Ellos le dijeron:] Nos hicieron leer el versículo: Tus hijos y tus hijas serán entregados a otro pueblo. </a:t>
            </a:r>
          </a:p>
          <a:p>
            <a:r>
              <a:rPr lang="es-CO" sz="2200" b="1" dirty="0" smtClean="0"/>
              <a:t>DEVARIM 28:32   </a:t>
            </a:r>
            <a:r>
              <a:rPr lang="es-CO" sz="2200" dirty="0" smtClean="0"/>
              <a:t>Tus hijos y tus hijas serán dados a otro pueblo, y tus ojos mirarán y desfallecerán por ellos todo el día, sin que tu mano pueda hacer nada.</a:t>
            </a:r>
          </a:p>
          <a:p>
            <a:r>
              <a:rPr lang="es-CO" sz="2200" b="1" dirty="0" err="1" smtClean="0"/>
              <a:t>Baneyja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uvnoteyja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netunim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le'am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ajer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ve'eyneyja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ro'ot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vejalot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aleyhem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kol-hayom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ve'eyn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le'el</a:t>
            </a:r>
            <a:r>
              <a:rPr lang="es-CO" sz="2200" b="1" dirty="0" smtClean="0"/>
              <a:t> </a:t>
            </a:r>
            <a:r>
              <a:rPr lang="es-CO" sz="2200" b="1" dirty="0" err="1" smtClean="0"/>
              <a:t>yadeja</a:t>
            </a:r>
            <a:r>
              <a:rPr lang="es-CO" sz="2200" b="1" dirty="0" smtClean="0"/>
              <a:t>.</a:t>
            </a:r>
          </a:p>
          <a:p>
            <a:r>
              <a:rPr lang="es-CO" sz="2200" i="1" dirty="0" smtClean="0"/>
              <a:t>Bar Hedía siguió dando las interpretaciones en el mismo sentido</a:t>
            </a:r>
          </a:p>
          <a:p>
            <a:endParaRPr lang="es-E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Posteriormente Raba fue por él y le dijo: soñé que la puerta exterior se cayó. </a:t>
            </a:r>
          </a:p>
          <a:p>
            <a:r>
              <a:rPr lang="es-ES" sz="2400" dirty="0" smtClean="0"/>
              <a:t>Él le dijo: Tu mujer va a morir. </a:t>
            </a:r>
          </a:p>
          <a:p>
            <a:r>
              <a:rPr lang="es-ES" sz="2400" dirty="0" smtClean="0"/>
              <a:t>Él le dijo: soñé que mis dientes delanteros y traseros se cayeron. </a:t>
            </a:r>
          </a:p>
          <a:p>
            <a:r>
              <a:rPr lang="es-ES" sz="2400" dirty="0" smtClean="0"/>
              <a:t>Él le dijo: Tus hijos y tus hijas morirán. </a:t>
            </a:r>
          </a:p>
          <a:p>
            <a:r>
              <a:rPr lang="es-ES" sz="2400" dirty="0" smtClean="0"/>
              <a:t>Él dijo: Vi dos palomas volando. </a:t>
            </a:r>
          </a:p>
          <a:p>
            <a:r>
              <a:rPr lang="es-ES" sz="2400" dirty="0" smtClean="0"/>
              <a:t>Respondió:</a:t>
            </a:r>
          </a:p>
          <a:p>
            <a:r>
              <a:rPr lang="es-ES" sz="2400" dirty="0" smtClean="0"/>
              <a:t>Vas a divorciarte de tus dos esposas. </a:t>
            </a:r>
          </a:p>
          <a:p>
            <a:r>
              <a:rPr lang="es-ES" sz="2400" i="1" dirty="0" smtClean="0"/>
              <a:t>Una esposa es comparada a una paloma en Cantar de Cantares 5:2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400" dirty="0" smtClean="0"/>
              <a:t>Él le dijo: Vi a dos puntas de nabos. [Parecían como dos palos]</a:t>
            </a:r>
          </a:p>
          <a:p>
            <a:r>
              <a:rPr lang="es-ES" sz="2400" dirty="0" smtClean="0"/>
              <a:t>Él respondió: Tu recibirás dos golpes con un garrote. </a:t>
            </a:r>
          </a:p>
          <a:p>
            <a:r>
              <a:rPr lang="es-ES" sz="2400" dirty="0" smtClean="0"/>
              <a:t>Ese día Raba fue a sentarse todo el día en el Beth ha-Midrash. Encontró dos ciegos peleándose entre sí. Raba fue a separarlos y le dio dos golpes. Querían darle otro golpe, pero él dijo: ¡Basta! Vi en mi sueño sólo dos.</a:t>
            </a:r>
          </a:p>
          <a:p>
            <a:r>
              <a:rPr lang="es-ES" sz="2400" dirty="0" smtClean="0"/>
              <a:t> Finalmente Raba fue y le dio un dinero. Él le dijo: Yo vi un muro que se caía. </a:t>
            </a:r>
          </a:p>
          <a:p>
            <a:r>
              <a:rPr lang="es-ES" sz="2400" dirty="0" smtClean="0"/>
              <a:t>Él respondió: Tu vas a adquirir riquezas sin fin.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200" dirty="0" smtClean="0"/>
              <a:t>Él dijo: soñé que la villa de Abayé se cayó y el polvo de ella me cubría. </a:t>
            </a:r>
          </a:p>
          <a:p>
            <a:r>
              <a:rPr lang="es-ES" sz="2200" dirty="0" smtClean="0"/>
              <a:t>Él le respondió: Abayé morirá y [la presidencia] de su Yeshiva se te ofrecerá a ti. </a:t>
            </a:r>
          </a:p>
          <a:p>
            <a:r>
              <a:rPr lang="es-ES" sz="2200" dirty="0" smtClean="0"/>
              <a:t>Él le dijo: Vi a mi propia villa cayendo, y todo el mundo vino, y tomó un ladrillo. </a:t>
            </a:r>
          </a:p>
          <a:p>
            <a:r>
              <a:rPr lang="es-ES" sz="2200" dirty="0" smtClean="0"/>
              <a:t>Él le dijo: Sus enseñanzas se difundirán en todo el mundo.</a:t>
            </a:r>
          </a:p>
          <a:p>
            <a:r>
              <a:rPr lang="es-ES" sz="2200" dirty="0" smtClean="0"/>
              <a:t> Él le dijo: soñé que mi cabeza estaba abierta y mi cerebro se derramó. </a:t>
            </a:r>
          </a:p>
          <a:p>
            <a:r>
              <a:rPr lang="es-ES" sz="2200" dirty="0" smtClean="0"/>
              <a:t>Él respondió: El relleno se caerá de su almohada. </a:t>
            </a:r>
          </a:p>
          <a:p>
            <a:r>
              <a:rPr lang="es-ES" sz="2200" dirty="0" smtClean="0"/>
              <a:t>Él le dijo: En mi sueño me hicieron leer el Halel de Egipto. </a:t>
            </a:r>
          </a:p>
          <a:p>
            <a:r>
              <a:rPr lang="es-ES" sz="2200" dirty="0" smtClean="0"/>
              <a:t>Él respondió: Milagros te van a pasar. (Se recita en Seder Pesaj)</a:t>
            </a:r>
            <a:endParaRPr lang="es-ES" sz="2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200" dirty="0" smtClean="0"/>
              <a:t>Bar Hedía una vez viajaba con Raba en un barco. Se dijo a sí mismo: ¿Por qué debo acompañar a un hombre a quien un milagro va a suceder? </a:t>
            </a:r>
          </a:p>
          <a:p>
            <a:r>
              <a:rPr lang="es-ES" sz="2200" dirty="0" smtClean="0"/>
              <a:t>[Por mucho que decir, será salvo, pero no lo haré.]</a:t>
            </a:r>
          </a:p>
          <a:p>
            <a:r>
              <a:rPr lang="es-ES" sz="2200" dirty="0" smtClean="0"/>
              <a:t>Cuando estaba desembarcando, dejó caer un libro. </a:t>
            </a:r>
          </a:p>
          <a:p>
            <a:r>
              <a:rPr lang="es-ES" sz="2200" dirty="0" smtClean="0"/>
              <a:t>Raba encontró y vio escrito en el: Todos los sueños siguen la boca. Él exclamó: ¡Miserable! Todo dependía de usted y usted me dio todo este dolor! Te perdono todo excepto [lo que dijiste sobre] la hija de R. Hisda. </a:t>
            </a:r>
          </a:p>
          <a:p>
            <a:r>
              <a:rPr lang="es-ES" sz="2200" dirty="0" smtClean="0"/>
              <a:t>[La esposa de Raba, cuya muerte Bar Hedía había predicho.]</a:t>
            </a:r>
          </a:p>
          <a:p>
            <a:r>
              <a:rPr lang="es-ES" sz="2200" dirty="0" smtClean="0"/>
              <a:t>Que sea la voluntad de Dios que este hombre sea entregado al Gobierno, y que no tengan piedad de él!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200" dirty="0" smtClean="0"/>
              <a:t>Bar Hedía se dijo a sí mismo: ¿Qué voy a hacer? Se nos ha enseñado que una maldición pronunciada por un sabio, incluso cuando es inmerecida, llega a pasar; cuánto más esta de Raba, que me merecía! </a:t>
            </a:r>
          </a:p>
          <a:p>
            <a:r>
              <a:rPr lang="es-ES" sz="2200" dirty="0" smtClean="0"/>
              <a:t>Él se dijo: yo me levantaré e iré al exilio. Porque un Maestro ha dicho: El Exilio hará expiación de la iniquidad. </a:t>
            </a:r>
          </a:p>
          <a:p>
            <a:r>
              <a:rPr lang="es-ES" sz="2200" dirty="0" smtClean="0"/>
              <a:t>Él se levantó y huyó a los romanos. Entró y se sentó en la puerta del jefe de vestuario del Rey. El encargado del vestuario tuvo un sueño, y le dijo: soñé que una aguja perforaba mi dedo.</a:t>
            </a:r>
          </a:p>
          <a:p>
            <a:r>
              <a:rPr lang="es-ES" sz="2200" dirty="0" smtClean="0"/>
              <a:t>Él le dijo: Dame un zuz! </a:t>
            </a:r>
          </a:p>
          <a:p>
            <a:r>
              <a:rPr lang="es-ES" sz="2200" dirty="0" smtClean="0"/>
              <a:t>Él se negó a darle uno, y él no le dijo una palabra para él.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200" dirty="0" smtClean="0"/>
              <a:t>Dijo de nuevo: soñé que un gusano cayó entre dos de mis dedos.</a:t>
            </a:r>
          </a:p>
          <a:p>
            <a:r>
              <a:rPr lang="es-ES" sz="2200" dirty="0" smtClean="0"/>
              <a:t>Él le dijo: Dame un zuz.</a:t>
            </a:r>
          </a:p>
          <a:p>
            <a:r>
              <a:rPr lang="es-ES" sz="2200" dirty="0" smtClean="0"/>
              <a:t>Él se negó a darle uno, y él no dijo una palabra para él. </a:t>
            </a:r>
          </a:p>
          <a:p>
            <a:r>
              <a:rPr lang="es-ES" sz="2200" dirty="0" smtClean="0"/>
              <a:t>Soñé que un gusano llenó toda mi mano. </a:t>
            </a:r>
          </a:p>
          <a:p>
            <a:r>
              <a:rPr lang="es-ES" sz="2200" dirty="0" smtClean="0"/>
              <a:t>Él le dijo: Los gusanos han echando a perder todas las prendas de seda.</a:t>
            </a:r>
          </a:p>
          <a:p>
            <a:r>
              <a:rPr lang="es-ES" sz="2200" dirty="0" smtClean="0"/>
              <a:t>Esto se dio a conocer en el palacio, y trajeron al guarda de las vestiduras con el fin de darle muerte.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396" y="2057400"/>
            <a:ext cx="7297734" cy="44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CO" dirty="0">
                <a:latin typeface="Calibri" pitchFamily="34"/>
              </a:rPr>
              <a:t>BERESHIT-  </a:t>
            </a:r>
            <a:r>
              <a:rPr lang="he-IL">
                <a:latin typeface="Calibri" pitchFamily="34"/>
              </a:rPr>
              <a:t>ספר בראשית</a:t>
            </a:r>
            <a:endParaRPr lang="en-US" dirty="0">
              <a:latin typeface="Calibri" pitchFamily="34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685800" y="1371600"/>
            <a:ext cx="7772400" cy="4876796"/>
          </a:xfrm>
        </p:spPr>
        <p:txBody>
          <a:bodyPr/>
          <a:lstStyle/>
          <a:p>
            <a:r>
              <a:rPr lang="es-ES" sz="2200" dirty="0" smtClean="0"/>
              <a:t>El les dijo: ¿Por qué me han de ejecutar? Traigan al hombre que sabía y no quiso decirme. </a:t>
            </a:r>
          </a:p>
          <a:p>
            <a:r>
              <a:rPr lang="es-ES" sz="2200" dirty="0" smtClean="0"/>
              <a:t>Así que trajeron a Bar Hedía, y le dijeron: A causa de tu zuz, las prendas de seda del rey han sido arruinadas.</a:t>
            </a:r>
          </a:p>
          <a:p>
            <a:r>
              <a:rPr lang="es-ES" sz="2200" dirty="0" smtClean="0"/>
              <a:t>Ataron dos cedros juntos con una cuerda, ataron una pierna a uno de los cedros y el otro a la otra pierna, y liberaron la cuerda, de manera que se partió incluso la cabeza. </a:t>
            </a:r>
          </a:p>
          <a:p>
            <a:r>
              <a:rPr lang="es-ES" sz="2200" dirty="0" smtClean="0"/>
              <a:t>Cada árbol volvió a su lugar y fue decapitado y su cuerpo se partió en dos.</a:t>
            </a:r>
            <a:endParaRPr lang="es-ES" sz="2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304796"/>
            <a:ext cx="7772400" cy="1470026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1989" y="1447796"/>
            <a:ext cx="7796210" cy="47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67035" y="457200"/>
            <a:ext cx="3209928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609603" y="1981203"/>
            <a:ext cx="7924803" cy="4419596"/>
          </a:xfrm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Torah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Talmud, Jewish Concepts, Wikipedia, Kabbalah Online, Zohar, Rambán, Rashí, Maimonides, Bereshit con Rashí, El </a:t>
            </a:r>
            <a:r>
              <a:rPr lang="es-CO" sz="2000" dirty="0" err="1">
                <a:solidFill>
                  <a:srgbClr val="000000"/>
                </a:solidFill>
                <a:latin typeface="Calibri" pitchFamily="34"/>
              </a:rPr>
              <a:t>Jumash</a:t>
            </a: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, </a:t>
            </a:r>
            <a:endParaRPr lang="sv-SE" sz="2000" dirty="0">
              <a:solidFill>
                <a:srgbClr val="000000"/>
              </a:solidFill>
              <a:latin typeface="Calibri" pitchFamily="34"/>
            </a:endParaRPr>
          </a:p>
          <a:p>
            <a:pPr lvl="0" hangingPunct="1">
              <a:lnSpc>
                <a:spcPct val="90000"/>
              </a:lnSpc>
              <a:spcBef>
                <a:spcPts val="500"/>
              </a:spcBef>
            </a:pPr>
            <a:r>
              <a:rPr lang="es-CO" sz="2000" dirty="0">
                <a:solidFill>
                  <a:srgbClr val="000000"/>
                </a:solidFill>
                <a:latin typeface="Calibri" pitchFamily="34"/>
              </a:rPr>
              <a:t> 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Derechos Reservados Shalom Haverim Org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  <a:hlinkClick r:id="rId4"/>
              </a:rPr>
              <a:t>http://www.shalomhaverim.org</a:t>
            </a:r>
            <a:endParaRPr lang="es-CO" dirty="0">
              <a:latin typeface="Calibri" pitchFamily="34"/>
            </a:endParaRP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Director: -</a:t>
            </a:r>
          </a:p>
          <a:p>
            <a:pPr lvl="0" hangingPunct="1">
              <a:lnSpc>
                <a:spcPct val="90000"/>
              </a:lnSpc>
            </a:pPr>
            <a:r>
              <a:rPr lang="es-CO" dirty="0">
                <a:latin typeface="Calibri" pitchFamily="34"/>
              </a:rPr>
              <a:t>ELIYAHU BAYONA BEN YOSEF</a:t>
            </a:r>
          </a:p>
          <a:p>
            <a:pPr lvl="0" hangingPunct="1">
              <a:lnSpc>
                <a:spcPct val="90000"/>
              </a:lnSpc>
              <a:spcBef>
                <a:spcPts val="400"/>
              </a:spcBef>
            </a:pPr>
            <a:r>
              <a:rPr lang="es-CO" sz="1800" dirty="0" smtClean="0">
                <a:latin typeface="Calibri" pitchFamily="34"/>
              </a:rPr>
              <a:t>17 de Kislev 5776 </a:t>
            </a:r>
            <a:r>
              <a:rPr lang="es-CO" sz="1800" dirty="0">
                <a:latin typeface="Calibri" pitchFamily="34"/>
              </a:rPr>
              <a:t>– </a:t>
            </a:r>
            <a:r>
              <a:rPr lang="es-CO" sz="1800" dirty="0" smtClean="0">
                <a:latin typeface="Calibri" pitchFamily="34"/>
              </a:rPr>
              <a:t>29 de </a:t>
            </a:r>
            <a:r>
              <a:rPr lang="es-CO" sz="1800" dirty="0">
                <a:latin typeface="Calibri" pitchFamily="34"/>
              </a:rPr>
              <a:t>Noviembre, 2015- Monsey New York</a:t>
            </a:r>
            <a:endParaRPr lang="en-US" sz="1800" dirty="0">
              <a:latin typeface="Calibri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93368</TotalTime>
  <Words>2846</Words>
  <Application>Microsoft Office PowerPoint</Application>
  <PresentationFormat>Presentación en pantalla (4:3)</PresentationFormat>
  <Paragraphs>200</Paragraphs>
  <Slides>29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Office Theme</vt:lpstr>
      <vt:lpstr>Diapositiva 1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BERESHIT-  ספר בראשית</vt:lpstr>
      <vt:lpstr>Diapositiva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ELIAS</dc:creator>
  <cp:lastModifiedBy>ELIAS</cp:lastModifiedBy>
  <cp:revision>3138</cp:revision>
  <dcterms:created xsi:type="dcterms:W3CDTF">2013-10-13T19:31:46Z</dcterms:created>
  <dcterms:modified xsi:type="dcterms:W3CDTF">2015-12-17T17:39:47Z</dcterms:modified>
</cp:coreProperties>
</file>