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95" r:id="rId5"/>
    <p:sldId id="296" r:id="rId6"/>
    <p:sldId id="297" r:id="rId7"/>
    <p:sldId id="298" r:id="rId8"/>
    <p:sldId id="299" r:id="rId9"/>
    <p:sldId id="259" r:id="rId10"/>
    <p:sldId id="300" r:id="rId11"/>
    <p:sldId id="260" r:id="rId12"/>
    <p:sldId id="301" r:id="rId13"/>
    <p:sldId id="302" r:id="rId14"/>
    <p:sldId id="303" r:id="rId15"/>
    <p:sldId id="261" r:id="rId16"/>
    <p:sldId id="304" r:id="rId17"/>
    <p:sldId id="305" r:id="rId18"/>
    <p:sldId id="286" r:id="rId19"/>
    <p:sldId id="306" r:id="rId20"/>
    <p:sldId id="262" r:id="rId21"/>
    <p:sldId id="307" r:id="rId22"/>
    <p:sldId id="287" r:id="rId23"/>
    <p:sldId id="308" r:id="rId24"/>
    <p:sldId id="309" r:id="rId25"/>
    <p:sldId id="310" r:id="rId26"/>
    <p:sldId id="311" r:id="rId27"/>
    <p:sldId id="28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998"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EFA9B7E1-BCDB-4C29-8F49-0FED6E511747}" type="datetime1">
              <a:rPr lang="en-US"/>
              <a:pPr lvl="0"/>
              <a:t>12/17/2015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CD3CBB4C-8332-4793-8DE2-2BBF7EEEF385}"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F65585C-DF10-44B0-897F-1E9A3F341F67}"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102B02E-2948-4620-8AD6-79B15A20783D}"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102B02E-2948-4620-8AD6-79B15A20783D}"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102B02E-2948-4620-8AD6-79B15A20783D}"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102B02E-2948-4620-8AD6-79B15A20783D}"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102B02E-2948-4620-8AD6-79B15A20783D}"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102B02E-2948-4620-8AD6-79B15A20783D}"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B241403-8A27-4D39-9523-FCD60AAAF1EB}"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B241403-8A27-4D39-9523-FCD60AAAF1EB}"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0CE59E2-831F-4B94-AEED-F3D057373CE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0CE59E2-831F-4B94-AEED-F3D057373CE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0CE59E2-831F-4B94-AEED-F3D057373CE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0CE59E2-831F-4B94-AEED-F3D057373CE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7761A4-E2B6-489D-8639-57ACB831003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7761A4-E2B6-489D-8639-57ACB831003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7761A4-E2B6-489D-8639-57ACB831003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7761A4-E2B6-489D-8639-57ACB831003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7761A4-E2B6-489D-8639-57ACB831003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6048E6B8-5F83-431E-84E2-D69185D517F9}" type="datetime1">
              <a:rPr lang="en-US"/>
              <a:pPr lvl="0"/>
              <a:t>12/17/2015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337E1F8-20AF-4B9E-9996-E520E38C4D29}"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2709DDBD-CBCD-49D8-8B59-E383DC9E3779}" type="datetime1">
              <a:rPr lang="en-US"/>
              <a:pPr lvl="0"/>
              <a:t>12/17/2015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71483393-5255-4AFC-AFEB-8B6B739D37F7}"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1E4AEFA6-9198-4DCB-A241-F6411C4EF9AB}" type="datetime1">
              <a:rPr lang="en-US"/>
              <a:pPr lvl="0"/>
              <a:t>12/17/2015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1BB75AB1-1EF2-454D-8E5B-187CBCAC199D}"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73B307E9-B354-4D2A-AD61-BE17EE72B923}" type="datetime1">
              <a:rPr lang="en-US"/>
              <a:pPr lvl="0"/>
              <a:t>12/17/2015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4E8826A5-403E-4233-9458-EADDF3109141}"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EDF02040-AD2A-46E9-B88A-2C96B4EC7399}" type="datetime1">
              <a:rPr lang="en-US"/>
              <a:pPr lvl="0"/>
              <a:t>12/17/2015</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72115CA4-5387-4007-838D-A4CC8C1A1533}"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8ED1F7A-697F-4A27-B706-BE8F7C30F067}" type="datetime1">
              <a:rPr lang="en-US"/>
              <a:pPr lvl="0"/>
              <a:t>12/17/2015</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120C8858-18E1-4FF7-9594-679BD338E02E}"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A73572CF-D765-4061-90A8-41F999E5607E}" type="datetime1">
              <a:rPr lang="en-US"/>
              <a:pPr lvl="0"/>
              <a:t>12/17/2015</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BE02D127-D157-4D25-ADAC-2FA4628E5A76}"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75824AF-3837-4C30-B703-53A66C70A65C}" type="datetime1">
              <a:rPr lang="en-US"/>
              <a:pPr lvl="0"/>
              <a:t>12/17/2015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ACA9E155-0B4A-4B45-B51F-60FBF7A0A106}"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70BF0FE2-21FF-41D3-8021-9A9D86742B6C}" type="datetime1">
              <a:rPr lang="en-US"/>
              <a:pPr lvl="0"/>
              <a:t>12/17/2015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8D70772A-40AA-4E66-B312-842AF1CBDF9E}"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52021C15-0650-42C1-9F50-3EF4D5826771}" type="datetime1">
              <a:rPr lang="en-US"/>
              <a:pPr lvl="0"/>
              <a:t>12/17/2015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F013CD03-DE87-43EB-BDFF-3DC305214EAC}"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BD8BC904-7F1B-45FC-8BE4-DFA1DBD0D033}" type="datetime1">
              <a:rPr lang="en-US"/>
              <a:pPr lvl="0"/>
              <a:t>12/17/2015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5AF4E070-B545-4C01-A1AA-DD5C1AF31FB8}"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C68D380D-56B8-45F6-8AB0-E5A8811FA0B2}" type="datetime1">
              <a:rPr lang="en-US"/>
              <a:pPr lvl="0"/>
              <a:t>12/17/2015</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B9127AB-26B7-46BC-9F91-6B07347F97D8}"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dirty="0"/>
          </a:p>
        </p:txBody>
      </p:sp>
      <p:sp>
        <p:nvSpPr>
          <p:cNvPr id="3" name="Subtitle 2"/>
          <p:cNvSpPr txBox="1">
            <a:spLocks noGrp="1"/>
          </p:cNvSpPr>
          <p:nvPr>
            <p:ph type="subTitle" idx="1"/>
          </p:nvPr>
        </p:nvSpPr>
        <p:spPr/>
        <p:txBody>
          <a:bodyPr/>
          <a:lstStyle/>
          <a:p>
            <a:endParaRPr lang="es-CO" dirty="0"/>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86 </a:t>
            </a:r>
            <a:r>
              <a:rPr lang="en-US" sz="2400" b="0" i="0" u="none" strike="noStrike" kern="1200" cap="none" spc="0" baseline="0" dirty="0" err="1" smtClean="0">
                <a:solidFill>
                  <a:srgbClr val="000000"/>
                </a:solidFill>
                <a:uFillTx/>
                <a:latin typeface="Calibri" pitchFamily="34"/>
                <a:cs typeface="Arial"/>
              </a:rPr>
              <a:t>Interpretación</a:t>
            </a:r>
            <a:r>
              <a:rPr lang="en-US" sz="2400" b="0" i="0" u="none" strike="noStrike" kern="1200" cap="none" spc="0" baseline="0" dirty="0" smtClean="0">
                <a:solidFill>
                  <a:srgbClr val="000000"/>
                </a:solidFill>
                <a:uFillTx/>
                <a:latin typeface="Calibri" pitchFamily="34"/>
                <a:cs typeface="Arial"/>
              </a:rPr>
              <a:t> de los </a:t>
            </a:r>
            <a:r>
              <a:rPr lang="en-US" sz="2400" b="0" i="0" u="none" strike="noStrike" kern="1200" cap="none" spc="0" baseline="0" dirty="0" err="1" smtClean="0">
                <a:solidFill>
                  <a:srgbClr val="000000"/>
                </a:solidFill>
                <a:uFillTx/>
                <a:latin typeface="Calibri" pitchFamily="34"/>
                <a:cs typeface="Arial"/>
              </a:rPr>
              <a:t>Sueños</a:t>
            </a:r>
            <a:r>
              <a:rPr lang="en-US" sz="2400" b="0" i="0" u="none" strike="noStrike" kern="1200" cap="none" spc="0" baseline="0" dirty="0" smtClean="0">
                <a:solidFill>
                  <a:srgbClr val="000000"/>
                </a:solidFill>
                <a:uFillTx/>
                <a:latin typeface="Calibri" pitchFamily="34"/>
                <a:cs typeface="Arial"/>
              </a:rPr>
              <a:t> </a:t>
            </a:r>
            <a:endParaRPr lang="en-US" sz="2400" b="0" i="0" u="none" strike="noStrike" kern="1200" cap="none" spc="0" baseline="0" dirty="0" smtClean="0">
              <a:solidFill>
                <a:srgbClr val="000000"/>
              </a:solidFill>
              <a:uFillTx/>
              <a:latin typeface="Calibri" pitchFamily="34"/>
              <a:cs typeface="Arial"/>
            </a:endParaRP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smtClean="0">
                <a:solidFill>
                  <a:srgbClr val="000000"/>
                </a:solidFill>
                <a:uFillTx/>
                <a:latin typeface="Calibri" pitchFamily="34"/>
                <a:cs typeface="Arial"/>
              </a:rPr>
              <a:t>-Un </a:t>
            </a:r>
            <a:r>
              <a:rPr lang="en-US" sz="2400" b="0" i="0" u="none" strike="noStrike" kern="1200" cap="none" spc="0" baseline="0" dirty="0" err="1" smtClean="0">
                <a:solidFill>
                  <a:srgbClr val="000000"/>
                </a:solidFill>
                <a:uFillTx/>
                <a:latin typeface="Calibri" pitchFamily="34"/>
                <a:cs typeface="Arial"/>
              </a:rPr>
              <a:t>sueño</a:t>
            </a:r>
            <a:r>
              <a:rPr lang="en-US" sz="2400" b="0" i="0" u="none" strike="noStrike" kern="1200" cap="none" spc="0" baseline="0" dirty="0" smtClean="0">
                <a:solidFill>
                  <a:srgbClr val="000000"/>
                </a:solidFill>
                <a:uFillTx/>
                <a:latin typeface="Calibri" pitchFamily="34"/>
                <a:cs typeface="Arial"/>
              </a:rPr>
              <a:t> sigue a </a:t>
            </a:r>
            <a:r>
              <a:rPr lang="en-US" sz="2400" b="0" i="0" u="none" strike="noStrike" kern="1200" cap="none" spc="0" baseline="0" dirty="0" err="1" smtClean="0">
                <a:solidFill>
                  <a:srgbClr val="000000"/>
                </a:solidFill>
                <a:uFillTx/>
                <a:latin typeface="Calibri" pitchFamily="34"/>
                <a:cs typeface="Arial"/>
              </a:rPr>
              <a:t>su</a:t>
            </a:r>
            <a:r>
              <a:rPr lang="en-US" sz="2400" b="0" i="0" u="none" strike="noStrike" kern="1200" cap="none" spc="0" baseline="0" dirty="0" smtClean="0">
                <a:solidFill>
                  <a:srgbClr val="000000"/>
                </a:solidFill>
                <a:uFillTx/>
                <a:latin typeface="Calibri" pitchFamily="34"/>
                <a:cs typeface="Arial"/>
              </a:rPr>
              <a:t> </a:t>
            </a:r>
            <a:r>
              <a:rPr lang="en-US" sz="2400" b="0" i="0" u="none" strike="noStrike" kern="1200" cap="none" spc="0" baseline="0" dirty="0" err="1" smtClean="0">
                <a:solidFill>
                  <a:srgbClr val="000000"/>
                </a:solidFill>
                <a:uFillTx/>
                <a:latin typeface="Calibri" pitchFamily="34"/>
                <a:cs typeface="Arial"/>
              </a:rPr>
              <a:t>interpretación</a:t>
            </a:r>
            <a:r>
              <a:rPr lang="en-US" sz="2400" b="0" i="0" u="none" strike="noStrike" kern="1200" cap="none" spc="0" baseline="0" smtClean="0">
                <a:solidFill>
                  <a:srgbClr val="000000"/>
                </a:solidFill>
                <a:uFillTx/>
                <a:latin typeface="Calibri" pitchFamily="34"/>
                <a:cs typeface="Arial"/>
              </a:rPr>
              <a:t>-</a:t>
            </a:r>
            <a:endParaRPr lang="en-US" sz="2400" b="0" i="0" u="none" strike="noStrike" kern="1200" cap="none" spc="0" baseline="0" dirty="0" smtClean="0">
              <a:solidFill>
                <a:srgbClr val="000000"/>
              </a:solidFill>
              <a:uFillTx/>
              <a:latin typeface="Calibri" pitchFamily="34"/>
              <a:cs typeface="Arial"/>
            </a:endParaRP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kern="0" dirty="0" smtClean="0">
                <a:solidFill>
                  <a:srgbClr val="000000"/>
                </a:solidFill>
                <a:latin typeface="Calibri" pitchFamily="34"/>
                <a:cs typeface="Arial"/>
              </a:rPr>
              <a:t>SERIE 2</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New York</a:t>
            </a:r>
            <a:endParaRPr lang="en-US" sz="3200" b="0" i="0" u="none" strike="noStrike" kern="1200" cap="none" spc="0" baseline="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1060">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b="1" dirty="0"/>
              <a:t>Interpretación de los Sueños</a:t>
            </a:r>
            <a:endParaRPr lang="en-US" sz="2400" b="1" dirty="0"/>
          </a:p>
          <a:p>
            <a:r>
              <a:rPr lang="es-CO" sz="2400" dirty="0" smtClean="0"/>
              <a:t>Qué nos dice el la Gemará sobre los sueños?</a:t>
            </a:r>
          </a:p>
          <a:p>
            <a:r>
              <a:rPr lang="es-CO" sz="2400" dirty="0" smtClean="0"/>
              <a:t>R. Samuel b. Nahmani dijo en nombre de R. </a:t>
            </a:r>
            <a:r>
              <a:rPr lang="es-CO" sz="2400" dirty="0" err="1" smtClean="0"/>
              <a:t>Johanan</a:t>
            </a:r>
            <a:r>
              <a:rPr lang="es-CO" sz="2400" dirty="0" smtClean="0"/>
              <a:t>: </a:t>
            </a:r>
          </a:p>
          <a:p>
            <a:r>
              <a:rPr lang="es-CO" sz="2400" dirty="0" smtClean="0"/>
              <a:t>Bezalel fue llamado a causa de su sabiduría. </a:t>
            </a:r>
          </a:p>
          <a:p>
            <a:r>
              <a:rPr lang="es-CO" sz="2400" dirty="0" smtClean="0"/>
              <a:t>En el momento en que el Santo, bendito sea, le dijo a Moisés; ve y dile a Bezalel que me haga un tabernáculo, el arca y las vasijas, (Éxodo 31:7) Moisés fue y revocó la orden, diciendo: Haz un arca y las vasijas y un tabernáculo. Bezalel le dijo: Moisés, nuestro Maestro, por regla general un hombre construye primero una casa y luego trae vasijas en ella; pero usted dice, Hágame un arca y las vasijas y un tabernáculo.</a:t>
            </a:r>
            <a:endParaRPr lang="en-US" sz="2400" dirty="0" smtClean="0"/>
          </a:p>
          <a:p>
            <a:endParaRPr lang="en-US" sz="2400" dirty="0"/>
          </a:p>
          <a:p>
            <a:pPr lvl="0"/>
            <a:endParaRPr lang="en-US" sz="2400" b="1" dirty="0">
              <a:latin typeface="Calibri" pitchFamily="34"/>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1083">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¿Dónde debo poner los vasos que estoy por hacer? ¿Puede ser que el Santo, bendito sea, le dijo a usted, Hágame un tabernáculo, el arca y las vasijas? </a:t>
            </a:r>
          </a:p>
          <a:p>
            <a:r>
              <a:rPr lang="es-CO" sz="2400" dirty="0" smtClean="0"/>
              <a:t>Moisés respondió: Tal vez tu estabas </a:t>
            </a:r>
            <a:r>
              <a:rPr lang="es-CO" sz="2400" dirty="0" smtClean="0">
                <a:solidFill>
                  <a:srgbClr val="FF0000"/>
                </a:solidFill>
              </a:rPr>
              <a:t>a la sombra de Dios </a:t>
            </a:r>
            <a:r>
              <a:rPr lang="es-CO" sz="2400" dirty="0" smtClean="0"/>
              <a:t>(en hebreo: </a:t>
            </a:r>
            <a:r>
              <a:rPr lang="es-CO" sz="2400" dirty="0" err="1" smtClean="0">
                <a:solidFill>
                  <a:srgbClr val="FF0000"/>
                </a:solidFill>
              </a:rPr>
              <a:t>Bezel</a:t>
            </a:r>
            <a:r>
              <a:rPr lang="es-CO" sz="2400" dirty="0" smtClean="0">
                <a:solidFill>
                  <a:srgbClr val="FF0000"/>
                </a:solidFill>
              </a:rPr>
              <a:t> El</a:t>
            </a:r>
            <a:r>
              <a:rPr lang="es-CO" sz="2400" dirty="0" smtClean="0"/>
              <a:t>)  y sabías!</a:t>
            </a:r>
            <a:endParaRPr lang="en-US" sz="2400" dirty="0" smtClean="0"/>
          </a:p>
          <a:p>
            <a:r>
              <a:rPr lang="es-CO" sz="2400" dirty="0" smtClean="0"/>
              <a:t>Rab </a:t>
            </a:r>
            <a:r>
              <a:rPr lang="es-CO" sz="2400" dirty="0" err="1" smtClean="0"/>
              <a:t>Yehudáh</a:t>
            </a:r>
            <a:r>
              <a:rPr lang="es-CO" sz="2400" dirty="0" smtClean="0"/>
              <a:t> dijo en nombre de Rab: Bezalel sabía cómo combinar las letras por las que se crearon los cielos y la tierra. </a:t>
            </a:r>
          </a:p>
          <a:p>
            <a:r>
              <a:rPr lang="es-CO" sz="2400" dirty="0" smtClean="0"/>
              <a:t>(La </a:t>
            </a:r>
            <a:r>
              <a:rPr lang="es-CO" sz="2400" dirty="0" err="1" smtClean="0"/>
              <a:t>Kabalá</a:t>
            </a:r>
            <a:r>
              <a:rPr lang="es-CO" sz="2400" dirty="0" smtClean="0"/>
              <a:t> le asigna poderes místicos a cada una de las letras del Alfabeto Hebreo).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Está escrito aquí, y Él lo ha llenado del espíritu de Dios, en sabiduría y en inteligencia, y en ciencia, (Éxodo 35:31)  </a:t>
            </a:r>
          </a:p>
          <a:p>
            <a:r>
              <a:rPr lang="es-CO" sz="2400" dirty="0" smtClean="0"/>
              <a:t>y está escrito en otro lugar, El Eterno con Sabiduría fundó la tierra; con Comprensión  afirmó los cielos, (Proverbios 3:19) </a:t>
            </a:r>
          </a:p>
          <a:p>
            <a:r>
              <a:rPr lang="es-CO" sz="2400" dirty="0" smtClean="0"/>
              <a:t>y también está escrito, con su conocimiento los abismos fueron divididos. (Proverbios 3:20)</a:t>
            </a:r>
          </a:p>
          <a:p>
            <a:r>
              <a:rPr lang="es-CO" sz="2400" dirty="0" smtClean="0"/>
              <a:t>R. Yohanán dijo: El Santo, bendito sea, da la sabiduría sólo para uno que ya tiene sabiduría, como dice, Él da la sabiduría a los sabios, y la ciencia a los entendidos. (Daniel 2:21)</a:t>
            </a:r>
            <a:endParaRPr lang="en-US" sz="24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R. Tahlifa de Occidente (de Israel, en ese entonces llamada La Palestina) escuchó y repitió delante de R. Abbahu. </a:t>
            </a:r>
          </a:p>
          <a:p>
            <a:r>
              <a:rPr lang="es-CO" sz="2400" dirty="0" smtClean="0"/>
              <a:t>Él le dijo: Tu aprendes de ahí, pero nosotros aprendemos  de este texto, es decir, en los corazones de todos los que son sabios de corazón he puesto sabiduría. (Éxodo 31:6 – Es decir, es preferible aprender del pentateuco directamente)</a:t>
            </a:r>
          </a:p>
          <a:p>
            <a:r>
              <a:rPr lang="es-CO" sz="2400" dirty="0" smtClean="0"/>
              <a:t>Rav Hisda dijo: Que uno sueñe cualquier sueño, pero un sueño ayunando. </a:t>
            </a:r>
            <a:endParaRPr lang="en-US" sz="2400" dirty="0" smtClean="0"/>
          </a:p>
          <a:p>
            <a:r>
              <a:rPr lang="es-CO" sz="2400" dirty="0" smtClean="0"/>
              <a:t>Quiere decir esto que un sueño que se relacione con ayuno representa un mal presagio, de acuerdo a Rashí.</a:t>
            </a:r>
            <a:endParaRPr lang="en-US"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El Aruj ( Rabí Natán ben Jeiel de Roma (1035 – 1106)  explica esto en el sentido de que “cada sueño tiene algo en su significado, pero no este, mientras se está ayunando, ya que lo que se vea en el sueño puede ser atribuido al stress que causa el propio ayuno. El sueño no debe tomarse como un presagio del futuro.</a:t>
            </a:r>
          </a:p>
          <a:p>
            <a:r>
              <a:rPr lang="es-CO" sz="2400" dirty="0" smtClean="0"/>
              <a:t>Dijo el Rav Hisda: Un sueño que no ha sido interpretado es como una carta que no ha sido leída.</a:t>
            </a:r>
            <a:endParaRPr lang="en-US" sz="2400" dirty="0" smtClean="0"/>
          </a:p>
          <a:p>
            <a:r>
              <a:rPr lang="es-CO" sz="2400" dirty="0" smtClean="0"/>
              <a:t>Es decir que si no ha sido interpretado, el sueño no presagia ni bueno ni malo (Rashí). </a:t>
            </a:r>
          </a:p>
          <a:p>
            <a:r>
              <a:rPr lang="es-CO" sz="2400" dirty="0" smtClean="0"/>
              <a:t>Lo que también es, ‘Cada sueño sigue a su interpretación’. </a:t>
            </a:r>
            <a:endParaRPr lang="en-US" sz="2400" dirty="0" smtClean="0"/>
          </a:p>
          <a:p>
            <a:endParaRPr lang="en-US" sz="2400" dirty="0" smtClean="0"/>
          </a:p>
          <a:p>
            <a:endParaRPr lang="en-US" sz="24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200" dirty="0" smtClean="0"/>
              <a:t>Este estamento es basado en el dictado de la Gemará, que dice, “todos los sueños siguen a la boca”, es decir, que el significado y el presagio de un sueño es influenciado por la interpretación adscrita a ese sueño (Rashí).</a:t>
            </a:r>
          </a:p>
          <a:p>
            <a:r>
              <a:rPr lang="es-CO" sz="2200" dirty="0" smtClean="0"/>
              <a:t>R. Hisda dijo: Cualquier sueño en lugar de uno que sea de ayuno. </a:t>
            </a:r>
            <a:endParaRPr lang="es-CO" sz="2200" smtClean="0"/>
          </a:p>
          <a:p>
            <a:r>
              <a:rPr lang="es-CO" sz="2200" smtClean="0"/>
              <a:t>R</a:t>
            </a:r>
            <a:r>
              <a:rPr lang="es-CO" sz="2200" dirty="0" smtClean="0"/>
              <a:t>. Hisda También dijo: Un sueño que no se interpreta es como una carta que no se lee. (Un sueño sigue a su interpretación)</a:t>
            </a:r>
          </a:p>
          <a:p>
            <a:r>
              <a:rPr lang="es-CO" sz="2200" dirty="0" smtClean="0"/>
              <a:t> R. Hisda también dijo: Ni un buen sueño, ni un mal sueño nunca están enteramente cumplidos.</a:t>
            </a:r>
            <a:endParaRPr lang="en-US" sz="2200" dirty="0" smtClean="0"/>
          </a:p>
          <a:p>
            <a:r>
              <a:rPr lang="es-CO" sz="2200" dirty="0" smtClean="0"/>
              <a:t> R. Hisda También dijo: Un mal sueño es mejor que un buen sueño. (Porque ello lo incita a uno a hacer Teshuvá, al arrepentimiento. Rashí)</a:t>
            </a:r>
            <a:endParaRPr lang="en-US" sz="22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R. Hisda también dijo: La tristeza causada por un mal sueño es suficiente para ello y la alegría que le da un buen sueño es suficiente para ello. (Es decir, no hay necesidad de que se cumplan)</a:t>
            </a:r>
            <a:endParaRPr lang="en-US" sz="2400" dirty="0" smtClean="0"/>
          </a:p>
          <a:p>
            <a:r>
              <a:rPr lang="es-CO" sz="2400" dirty="0" smtClean="0"/>
              <a:t>Esto quiere decir, que la tristeza causada por un mal sueño sirve como expiación para el soñador y niega la necesidad de que el sueño sea cumplido. Rashí. </a:t>
            </a:r>
          </a:p>
          <a:p>
            <a:r>
              <a:rPr lang="es-CO" sz="2400" dirty="0" smtClean="0"/>
              <a:t>De manera contraria, el gozo experimentado por un buen sueño constituye una recompensa por sí mismo y de esa manera el soñador no va a esperar alguna recompensa adicional predicha en el sueño.</a:t>
            </a:r>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1084">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El </a:t>
            </a:r>
            <a:r>
              <a:rPr lang="es-CO" sz="2400" dirty="0" err="1" smtClean="0"/>
              <a:t>Maharshá</a:t>
            </a:r>
            <a:r>
              <a:rPr lang="es-CO" sz="2400" dirty="0" smtClean="0"/>
              <a:t> ofrece una explicación diferente, cuando afirma que la triste experiencia de un soñador es en sí mismo un cumplimiento de los malos presagios del sueño, de la misma manera que el gozo experimentado por un sueño agradable es por sí mismo la recompensa predicha en la visión de esa persona.</a:t>
            </a:r>
            <a:endParaRPr lang="en-US" sz="2400" dirty="0" smtClean="0"/>
          </a:p>
          <a:p>
            <a:r>
              <a:rPr lang="es-CO" sz="2400" dirty="0" smtClean="0"/>
              <a:t>R. Joseph dijo: Incluso para mí (Rabí José era ciego y por lo tanto no esperaba recibir mucho placer de sus sueños, aunque vivió su vida con mucha moderación. Rashí)  la alegría causada por un buen sueño lo anula. </a:t>
            </a:r>
            <a:endParaRPr lang="en-US"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Eitz Yosef (</a:t>
            </a:r>
            <a:r>
              <a:rPr lang="es-CO" sz="2400" b="1" dirty="0" smtClean="0"/>
              <a:t>Enoch Zundel ben Joseph</a:t>
            </a:r>
            <a:r>
              <a:rPr lang="es-CO" sz="2400" dirty="0" smtClean="0"/>
              <a:t> –Murió 1867 de origen ruso) señala que la escasa cantidad de alegría que sentiría de un sueño agradable es suficiente para negar la recompensa predicha en su visión.</a:t>
            </a:r>
            <a:endParaRPr lang="en-US" sz="2400" dirty="0" smtClean="0"/>
          </a:p>
          <a:p>
            <a:r>
              <a:rPr lang="es-CO" sz="2400" dirty="0" smtClean="0"/>
              <a:t>R. Hisda También dijo: Un mal sueño es peor que la flagelación, ya que dice, Dios ha hecho que los hombres teman delante de él, (Eclesiastés 3:14) </a:t>
            </a:r>
          </a:p>
          <a:p>
            <a:r>
              <a:rPr lang="es-CO" sz="2400" dirty="0" smtClean="0"/>
              <a:t>y Rabá bar Bar Hannah dijo en nombre de R. Yohanán: Se refiere a un mal sueño. </a:t>
            </a:r>
            <a:endParaRPr lang="en-US" sz="24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1055">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Que quiere decir esto? Que la angustia mental causada por el susto de una persona debido a un sueño siniestro es más perjudicial a su salud que los latigazos de una flagelación.</a:t>
            </a:r>
            <a:endParaRPr lang="en-US" sz="2400" dirty="0" smtClean="0"/>
          </a:p>
          <a:p>
            <a:r>
              <a:rPr lang="es-CO" sz="2400" b="1" i="1" dirty="0" smtClean="0"/>
              <a:t>¿Cuál es el propósito de un mal sueño?</a:t>
            </a:r>
            <a:endParaRPr lang="en-US" sz="2400" b="1" i="1" dirty="0" smtClean="0"/>
          </a:p>
          <a:p>
            <a:r>
              <a:rPr lang="es-CO" sz="2400" dirty="0" smtClean="0"/>
              <a:t>Es asustar al soñador para llevarlo al arrepentimiento. Es decir, Dios actúa de esta manera para que el hombre se mantenga en su temor hacia El. Rashí.</a:t>
            </a:r>
            <a:endParaRPr lang="en-US" sz="2400" dirty="0" smtClean="0"/>
          </a:p>
          <a:p>
            <a:r>
              <a:rPr lang="es-CO" sz="2400" dirty="0" smtClean="0"/>
              <a:t>Un profeta que tenga un sueño cuenta el sueño; y el que tiene Mi palabra que hable Mi palabra fielmente. ¿Cómo puede  la paja compararse con el trigo?, dice el Señor. (Yirmiyahu 23:28).</a:t>
            </a:r>
            <a:endParaRPr lang="en-US"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El contexto de esta cita es la referencia de Jeremías con los falsos profetas, todos aquellos que les gusta ofrecer palabras vacías para darles tranquilidad a la gente, ya que habían muchos en ese entonces que profetizaban que Dios no destruiría a Jerusalén.</a:t>
            </a:r>
          </a:p>
          <a:p>
            <a:r>
              <a:rPr lang="es-CO" sz="2400" dirty="0" smtClean="0"/>
              <a:t>¿Cuál es la conexión de la paja y el trigo con un sueño? La verdad es, dijo R. Yohanán en el nombre de R. Simeón bar Yohai, que al igual que el trigo no puede estar mezclado sin la paja, por lo que no puede haber  un sueño sin alguna tontería. </a:t>
            </a:r>
            <a:endParaRPr lang="en-US"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R. Berequías dijo: Si bien una parte de un sueño se cumple la totalidad de él nunca se cumplirá.</a:t>
            </a:r>
            <a:endParaRPr lang="en-US" sz="2400" dirty="0" smtClean="0"/>
          </a:p>
          <a:p>
            <a:r>
              <a:rPr lang="es-CO" sz="2400" dirty="0" smtClean="0"/>
              <a:t>La Gemará entonces nos entrega la fuente de esto.</a:t>
            </a:r>
            <a:endParaRPr lang="en-US" sz="2400" dirty="0" smtClean="0"/>
          </a:p>
          <a:p>
            <a:r>
              <a:rPr lang="es-CO" sz="2400" dirty="0" smtClean="0"/>
              <a:t>¿De dónde sabemos esto? De José, como está escrito, y he aquí que el sol y la luna [y once estrellas se inclinaban a mí,] (Bereshit 37:9) y en ese momento su madre no estaba viviendo. </a:t>
            </a:r>
            <a:endParaRPr lang="en-US" sz="2400" dirty="0" smtClean="0"/>
          </a:p>
          <a:p>
            <a:r>
              <a:rPr lang="es-CO" sz="2400" dirty="0" smtClean="0"/>
              <a:t>Y de hecho aconteció que el padre de Yosef y sus hermanos se postraron delante de él cuando el se convirtió en el virrey de Egipto, pero la madre de Yosef, Rajel, había ya muerto muchos años atrás, cuando ella estaba dando a luz a Binyamin.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De esa manera vemos que un sueño que presagia eventos hacia el futuro, también trae elementos que al final no se cumplen.</a:t>
            </a:r>
            <a:endParaRPr lang="en-US" sz="2400" dirty="0" smtClean="0"/>
          </a:p>
          <a:p>
            <a:r>
              <a:rPr lang="es-CO" sz="2400" dirty="0" smtClean="0"/>
              <a:t>Hay una referencia en el Midrash que dice que la Luna que se presenta en el sueño de Yosef no corresponde a su madre biológica, sino a </a:t>
            </a:r>
            <a:r>
              <a:rPr lang="es-CO" sz="2400" dirty="0" err="1" smtClean="0"/>
              <a:t>Bilha</a:t>
            </a:r>
            <a:r>
              <a:rPr lang="es-CO" sz="2400" dirty="0" smtClean="0"/>
              <a:t>, la criada de Rajel, quien fue la encargada de amamantar y levantar a Yosef y a Binyamin como si fueran sus propios hijos.</a:t>
            </a:r>
          </a:p>
          <a:p>
            <a:pPr lvl="1"/>
            <a:r>
              <a:rPr lang="es-CO" sz="1800" dirty="0" smtClean="0"/>
              <a:t>37:10 Y lo contó a su padre y a sus hermanos; y su padre le reprendió y le dijo: ¿Qué sueño es éste que has soñado ¿Hemos de venir, yo y tu madre y tus hermanos, a postramos en tierra delante de ti?</a:t>
            </a:r>
            <a:endParaRPr lang="en-US" sz="1800" dirty="0" smtClean="0"/>
          </a:p>
          <a:p>
            <a:pPr lvl="1"/>
            <a:r>
              <a:rPr lang="es-CO" sz="1800" b="1" dirty="0" err="1" smtClean="0"/>
              <a:t>Vayesaper</a:t>
            </a:r>
            <a:r>
              <a:rPr lang="es-CO" sz="1800" b="1" dirty="0" smtClean="0"/>
              <a:t> el-</a:t>
            </a:r>
            <a:r>
              <a:rPr lang="es-CO" sz="1800" b="1" dirty="0" err="1" smtClean="0"/>
              <a:t>aviv</a:t>
            </a:r>
            <a:r>
              <a:rPr lang="es-CO" sz="1800" b="1" dirty="0" smtClean="0"/>
              <a:t> </a:t>
            </a:r>
            <a:r>
              <a:rPr lang="es-CO" sz="1800" b="1" dirty="0" err="1" smtClean="0"/>
              <a:t>ve'el-ejav</a:t>
            </a:r>
            <a:r>
              <a:rPr lang="es-CO" sz="1800" b="1" dirty="0" smtClean="0"/>
              <a:t> </a:t>
            </a:r>
            <a:r>
              <a:rPr lang="es-CO" sz="1800" b="1" dirty="0" err="1" smtClean="0"/>
              <a:t>vayig'ar-bo</a:t>
            </a:r>
            <a:r>
              <a:rPr lang="es-CO" sz="1800" b="1" dirty="0" smtClean="0"/>
              <a:t> </a:t>
            </a:r>
            <a:r>
              <a:rPr lang="es-CO" sz="1800" b="1" dirty="0" err="1" smtClean="0"/>
              <a:t>aviv</a:t>
            </a:r>
            <a:r>
              <a:rPr lang="es-CO" sz="1800" b="1" dirty="0" smtClean="0"/>
              <a:t> </a:t>
            </a:r>
            <a:r>
              <a:rPr lang="es-CO" sz="1800" b="1" dirty="0" err="1" smtClean="0"/>
              <a:t>vayomer</a:t>
            </a:r>
            <a:r>
              <a:rPr lang="es-CO" sz="1800" b="1" dirty="0" smtClean="0"/>
              <a:t> lo </a:t>
            </a:r>
            <a:r>
              <a:rPr lang="es-CO" sz="1800" b="1" dirty="0" err="1" smtClean="0"/>
              <a:t>mah</a:t>
            </a:r>
            <a:r>
              <a:rPr lang="es-CO" sz="1800" b="1" dirty="0" smtClean="0"/>
              <a:t> </a:t>
            </a:r>
            <a:r>
              <a:rPr lang="es-CO" sz="1800" b="1" dirty="0" err="1" smtClean="0"/>
              <a:t>hajalom</a:t>
            </a:r>
            <a:r>
              <a:rPr lang="es-CO" sz="1800" b="1" dirty="0" smtClean="0"/>
              <a:t> </a:t>
            </a:r>
            <a:r>
              <a:rPr lang="es-CO" sz="1800" b="1" dirty="0" err="1" smtClean="0"/>
              <a:t>hazeh</a:t>
            </a:r>
            <a:r>
              <a:rPr lang="es-CO" sz="1800" b="1" dirty="0" smtClean="0"/>
              <a:t> asher </a:t>
            </a:r>
            <a:r>
              <a:rPr lang="es-CO" sz="1800" b="1" dirty="0" err="1" smtClean="0"/>
              <a:t>jalamta</a:t>
            </a:r>
            <a:r>
              <a:rPr lang="es-CO" sz="1800" b="1" dirty="0" smtClean="0"/>
              <a:t> </a:t>
            </a:r>
            <a:r>
              <a:rPr lang="es-CO" sz="1800" b="1" dirty="0" err="1" smtClean="0"/>
              <a:t>havo</a:t>
            </a:r>
            <a:r>
              <a:rPr lang="es-CO" sz="1800" b="1" dirty="0" smtClean="0"/>
              <a:t> </a:t>
            </a:r>
            <a:r>
              <a:rPr lang="es-CO" sz="1800" b="1" dirty="0" err="1" smtClean="0"/>
              <a:t>navo</a:t>
            </a:r>
            <a:r>
              <a:rPr lang="es-CO" sz="1800" b="1" dirty="0" smtClean="0"/>
              <a:t> </a:t>
            </a:r>
            <a:r>
              <a:rPr lang="es-CO" sz="1800" b="1" dirty="0" err="1" smtClean="0"/>
              <a:t>ani</a:t>
            </a:r>
            <a:r>
              <a:rPr lang="es-CO" sz="1800" b="1" dirty="0" smtClean="0"/>
              <a:t> </a:t>
            </a:r>
            <a:r>
              <a:rPr lang="es-CO" sz="1800" b="1" dirty="0" err="1" smtClean="0"/>
              <a:t>ve'imja</a:t>
            </a:r>
            <a:r>
              <a:rPr lang="es-CO" sz="1800" b="1" dirty="0" smtClean="0"/>
              <a:t> </a:t>
            </a:r>
            <a:r>
              <a:rPr lang="es-CO" sz="1800" b="1" dirty="0" err="1" smtClean="0"/>
              <a:t>ve'ajeyja</a:t>
            </a:r>
            <a:r>
              <a:rPr lang="es-CO" sz="1800" b="1" dirty="0" smtClean="0"/>
              <a:t> </a:t>
            </a:r>
            <a:r>
              <a:rPr lang="es-CO" sz="1800" b="1" dirty="0" err="1" smtClean="0"/>
              <a:t>lehishtajavot</a:t>
            </a:r>
            <a:r>
              <a:rPr lang="es-CO" sz="1800" b="1" dirty="0" smtClean="0"/>
              <a:t> leja </a:t>
            </a:r>
            <a:r>
              <a:rPr lang="es-CO" sz="1800" b="1" dirty="0" err="1" smtClean="0"/>
              <a:t>artsah</a:t>
            </a:r>
            <a:r>
              <a:rPr lang="es-CO" sz="1800" b="1" dirty="0" smtClean="0"/>
              <a:t>.</a:t>
            </a:r>
            <a:endParaRPr lang="en-US" sz="1800" dirty="0" smtClean="0"/>
          </a:p>
          <a:p>
            <a:endParaRPr lang="en-US" sz="2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1062">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Dice Rashí: ¿Acaso tu madre no está muerta ya?  Pero Yacov no sabía que se refería a Bilhá quien lo había criado como si fuera su madre. Pero nuestros maestros aprendieron de aquí que no existe ningún sueño carente de aspectos absurdos. Y Yacov tenía el propósito de hacer que sus hijos olvidaran el asunto para que no lo envidiaran. Por eso le dijo: ¿Acaso vendremos…? Así como es imposible con respecto a tu madre, así también el resto del sueño es absurdo.</a:t>
            </a:r>
            <a:endParaRPr lang="en-US" sz="2400" dirty="0" smtClean="0"/>
          </a:p>
          <a:p>
            <a:r>
              <a:rPr lang="es-CO" sz="2400" dirty="0" smtClean="0"/>
              <a:t>La Gemará aparentemente rechaza esta interpretación porque parece que Bilhá también murió antes de que Yacov se encontrara de nuevo con Yosef en Egipto. </a:t>
            </a:r>
            <a:endParaRPr lang="en-US"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R. </a:t>
            </a:r>
            <a:r>
              <a:rPr lang="es-CO" sz="2400" dirty="0" err="1" smtClean="0"/>
              <a:t>Levi</a:t>
            </a:r>
            <a:r>
              <a:rPr lang="es-CO" sz="2400" dirty="0" smtClean="0"/>
              <a:t> dijo: Un hombre debe esperar el cumplimiento de un buen sueño por hasta veintidós años.</a:t>
            </a:r>
            <a:endParaRPr lang="en-US" sz="2400" dirty="0" smtClean="0"/>
          </a:p>
          <a:p>
            <a:r>
              <a:rPr lang="es-CO" sz="2400" dirty="0" smtClean="0"/>
              <a:t> ¿De dónde sabemos esto? De José. Porque está escrito: Estas son las generaciones de Jacob. José tenía diecisiete años de edad, etc...; (Bereshit 37:2) </a:t>
            </a:r>
            <a:endParaRPr lang="en-US" sz="2400" dirty="0" smtClean="0"/>
          </a:p>
          <a:p>
            <a:pPr lvl="1"/>
            <a:r>
              <a:rPr lang="es-CO" sz="2000" dirty="0" smtClean="0"/>
              <a:t>37:2 Estas son las generaciones de Jacob. José, teniendo la edad de diecisiete años, estaba apacentando el ganado con sus hermanos; y estaba, como muchacho, con los hijos de Bilhá y con los hijos de Zilpá, mujeres de su padre; y llevaba José noticia de la mala</a:t>
            </a:r>
            <a:endParaRPr lang="en-US" sz="2000" dirty="0" smtClean="0"/>
          </a:p>
          <a:p>
            <a:pPr lvl="1"/>
            <a:r>
              <a:rPr lang="es-CO" sz="2000" b="1" dirty="0" smtClean="0"/>
              <a:t>Eleh </a:t>
            </a:r>
            <a:r>
              <a:rPr lang="es-CO" sz="2000" b="1" dirty="0" err="1" smtClean="0"/>
              <a:t>toldot</a:t>
            </a:r>
            <a:r>
              <a:rPr lang="es-CO" sz="2000" b="1" dirty="0" smtClean="0"/>
              <a:t> </a:t>
            </a:r>
            <a:r>
              <a:rPr lang="es-CO" sz="2000" b="1" dirty="0" err="1" smtClean="0"/>
              <a:t>Ya'akov</a:t>
            </a:r>
            <a:r>
              <a:rPr lang="es-CO" sz="2000" b="1" dirty="0" smtClean="0"/>
              <a:t> Yosef ben-</a:t>
            </a:r>
            <a:r>
              <a:rPr lang="es-CO" sz="2000" b="1" dirty="0" err="1" smtClean="0"/>
              <a:t>shva</a:t>
            </a:r>
            <a:r>
              <a:rPr lang="es-CO" sz="2000" b="1" dirty="0" smtClean="0"/>
              <a:t>-</a:t>
            </a:r>
            <a:r>
              <a:rPr lang="es-CO" sz="2000" b="1" dirty="0" err="1" smtClean="0"/>
              <a:t>esreh</a:t>
            </a:r>
            <a:r>
              <a:rPr lang="es-CO" sz="2000" b="1" dirty="0" smtClean="0"/>
              <a:t> </a:t>
            </a:r>
            <a:r>
              <a:rPr lang="es-CO" sz="2000" b="1" dirty="0" err="1" smtClean="0"/>
              <a:t>shanah</a:t>
            </a:r>
            <a:r>
              <a:rPr lang="es-CO" sz="2000" b="1" dirty="0" smtClean="0"/>
              <a:t> </a:t>
            </a:r>
            <a:r>
              <a:rPr lang="es-CO" sz="2000" b="1" dirty="0" err="1" smtClean="0"/>
              <a:t>hayah</a:t>
            </a:r>
            <a:r>
              <a:rPr lang="es-CO" sz="2000" b="1" dirty="0" smtClean="0"/>
              <a:t> </a:t>
            </a:r>
            <a:r>
              <a:rPr lang="es-CO" sz="2000" b="1" dirty="0" err="1" smtClean="0"/>
              <a:t>ro'eh</a:t>
            </a:r>
            <a:r>
              <a:rPr lang="es-CO" sz="2000" b="1" dirty="0" smtClean="0"/>
              <a:t> et-</a:t>
            </a:r>
            <a:r>
              <a:rPr lang="es-CO" sz="2000" b="1" dirty="0" err="1" smtClean="0"/>
              <a:t>ejav</a:t>
            </a:r>
            <a:r>
              <a:rPr lang="es-CO" sz="2000" b="1" dirty="0" smtClean="0"/>
              <a:t> </a:t>
            </a:r>
            <a:r>
              <a:rPr lang="es-CO" sz="2000" b="1" dirty="0" err="1" smtClean="0"/>
              <a:t>batson</a:t>
            </a:r>
            <a:r>
              <a:rPr lang="es-CO" sz="2000" b="1" dirty="0" smtClean="0"/>
              <a:t> </a:t>
            </a:r>
            <a:r>
              <a:rPr lang="es-CO" sz="2000" b="1" dirty="0" err="1" smtClean="0"/>
              <a:t>vehu</a:t>
            </a:r>
            <a:r>
              <a:rPr lang="es-CO" sz="2000" b="1" dirty="0" smtClean="0"/>
              <a:t> </a:t>
            </a:r>
            <a:r>
              <a:rPr lang="es-CO" sz="2000" b="1" dirty="0" err="1" smtClean="0"/>
              <a:t>na'ar</a:t>
            </a:r>
            <a:r>
              <a:rPr lang="es-CO" sz="2000" b="1" dirty="0" smtClean="0"/>
              <a:t> et-</a:t>
            </a:r>
            <a:r>
              <a:rPr lang="es-CO" sz="2000" b="1" dirty="0" err="1" smtClean="0"/>
              <a:t>beney</a:t>
            </a:r>
            <a:r>
              <a:rPr lang="es-CO" sz="2000" b="1" dirty="0" smtClean="0"/>
              <a:t> </a:t>
            </a:r>
            <a:r>
              <a:rPr lang="es-CO" sz="2000" b="1" dirty="0" err="1" smtClean="0"/>
              <a:t>Vilhah</a:t>
            </a:r>
            <a:r>
              <a:rPr lang="es-CO" sz="2000" b="1" dirty="0" smtClean="0"/>
              <a:t> ve'et-</a:t>
            </a:r>
            <a:r>
              <a:rPr lang="es-CO" sz="2000" b="1" dirty="0" err="1" smtClean="0"/>
              <a:t>beney</a:t>
            </a:r>
            <a:r>
              <a:rPr lang="es-CO" sz="2000" b="1" dirty="0" smtClean="0"/>
              <a:t> </a:t>
            </a:r>
            <a:r>
              <a:rPr lang="es-CO" sz="2000" b="1" dirty="0" err="1" smtClean="0"/>
              <a:t>Zilpah</a:t>
            </a:r>
            <a:r>
              <a:rPr lang="es-CO" sz="2000" b="1" dirty="0" smtClean="0"/>
              <a:t> </a:t>
            </a:r>
            <a:r>
              <a:rPr lang="es-CO" sz="2000" b="1" dirty="0" err="1" smtClean="0"/>
              <a:t>neshey</a:t>
            </a:r>
            <a:r>
              <a:rPr lang="es-CO" sz="2000" b="1" dirty="0" smtClean="0"/>
              <a:t> </a:t>
            </a:r>
            <a:r>
              <a:rPr lang="es-CO" sz="2000" b="1" dirty="0" err="1" smtClean="0"/>
              <a:t>aviv</a:t>
            </a:r>
            <a:r>
              <a:rPr lang="es-CO" sz="2000" b="1" dirty="0" smtClean="0"/>
              <a:t> </a:t>
            </a:r>
            <a:r>
              <a:rPr lang="es-CO" sz="2000" b="1" dirty="0" err="1" smtClean="0"/>
              <a:t>vayave</a:t>
            </a:r>
            <a:r>
              <a:rPr lang="es-CO" sz="2000" b="1" dirty="0" smtClean="0"/>
              <a:t> Yosef </a:t>
            </a:r>
            <a:r>
              <a:rPr lang="es-CO" sz="2000" b="1" dirty="0" err="1" smtClean="0"/>
              <a:t>etdibatam</a:t>
            </a:r>
            <a:r>
              <a:rPr lang="es-CO" sz="2000" b="1" dirty="0" smtClean="0"/>
              <a:t> </a:t>
            </a:r>
            <a:r>
              <a:rPr lang="es-CO" sz="2000" b="1" dirty="0" err="1" smtClean="0"/>
              <a:t>ra'ah</a:t>
            </a:r>
            <a:r>
              <a:rPr lang="es-CO" sz="2000" b="1" dirty="0" smtClean="0"/>
              <a:t> el-</a:t>
            </a:r>
            <a:r>
              <a:rPr lang="es-CO" sz="2000" b="1" dirty="0" err="1" smtClean="0"/>
              <a:t>avihem</a:t>
            </a:r>
            <a:r>
              <a:rPr lang="es-CO" sz="2000" b="1" dirty="0" smtClean="0"/>
              <a:t>.</a:t>
            </a:r>
            <a:endParaRPr lang="en-US" sz="20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y está escrito aún, Y José tenía treinta años cuando se presentó ante Faraón. (Bereshit 41:46) </a:t>
            </a:r>
            <a:endParaRPr lang="en-US" sz="2400" dirty="0" smtClean="0"/>
          </a:p>
          <a:p>
            <a:pPr lvl="1"/>
            <a:r>
              <a:rPr lang="es-MX" sz="2000" dirty="0" smtClean="0"/>
              <a:t>41:46 Y José era de edad de treinta años cuando se presentó delante del Faraón, rey de Egipto, y recorrió toda la tierra de Egipto.</a:t>
            </a:r>
            <a:endParaRPr lang="en-US" sz="2000" dirty="0" smtClean="0"/>
          </a:p>
          <a:p>
            <a:pPr lvl="1"/>
            <a:r>
              <a:rPr lang="es-MX" sz="2000" b="1" dirty="0" err="1" smtClean="0"/>
              <a:t>VeYosef</a:t>
            </a:r>
            <a:r>
              <a:rPr lang="es-MX" sz="2000" b="1" dirty="0" smtClean="0"/>
              <a:t> ben-</a:t>
            </a:r>
            <a:r>
              <a:rPr lang="es-MX" sz="2000" b="1" dirty="0" err="1" smtClean="0"/>
              <a:t>shloshim</a:t>
            </a:r>
            <a:r>
              <a:rPr lang="es-MX" sz="2000" b="1" dirty="0" smtClean="0"/>
              <a:t> </a:t>
            </a:r>
            <a:r>
              <a:rPr lang="es-MX" sz="2000" b="1" dirty="0" err="1" smtClean="0"/>
              <a:t>shanah</a:t>
            </a:r>
            <a:r>
              <a:rPr lang="es-MX" sz="2000" b="1" dirty="0" smtClean="0"/>
              <a:t> </a:t>
            </a:r>
            <a:r>
              <a:rPr lang="es-MX" sz="2000" b="1" dirty="0" err="1" smtClean="0"/>
              <a:t>be'omdo</a:t>
            </a:r>
            <a:r>
              <a:rPr lang="es-MX" sz="2000" b="1" dirty="0" smtClean="0"/>
              <a:t> </a:t>
            </a:r>
            <a:r>
              <a:rPr lang="es-MX" sz="2000" b="1" dirty="0" err="1" smtClean="0"/>
              <a:t>lifney</a:t>
            </a:r>
            <a:r>
              <a:rPr lang="es-MX" sz="2000" b="1" dirty="0" smtClean="0"/>
              <a:t> </a:t>
            </a:r>
            <a:r>
              <a:rPr lang="es-MX" sz="2000" b="1" dirty="0" err="1" smtClean="0"/>
              <a:t>Par'oh</a:t>
            </a:r>
            <a:r>
              <a:rPr lang="es-MX" sz="2000" b="1" dirty="0" smtClean="0"/>
              <a:t> </a:t>
            </a:r>
            <a:r>
              <a:rPr lang="es-MX" sz="2000" b="1" dirty="0" err="1" smtClean="0"/>
              <a:t>melej-Mitsrayim</a:t>
            </a:r>
            <a:r>
              <a:rPr lang="es-MX" sz="2000" b="1" dirty="0" smtClean="0"/>
              <a:t> </a:t>
            </a:r>
            <a:r>
              <a:rPr lang="es-MX" sz="2000" b="1" dirty="0" err="1" smtClean="0"/>
              <a:t>vayetse</a:t>
            </a:r>
            <a:r>
              <a:rPr lang="es-MX" sz="2000" b="1" dirty="0" smtClean="0"/>
              <a:t> Yosef </a:t>
            </a:r>
            <a:r>
              <a:rPr lang="es-MX" sz="2000" b="1" dirty="0" err="1" smtClean="0"/>
              <a:t>milifney</a:t>
            </a:r>
            <a:r>
              <a:rPr lang="es-MX" sz="2000" b="1" dirty="0" smtClean="0"/>
              <a:t> </a:t>
            </a:r>
            <a:r>
              <a:rPr lang="es-MX" sz="2000" b="1" dirty="0" err="1" smtClean="0"/>
              <a:t>Far'oh</a:t>
            </a:r>
            <a:r>
              <a:rPr lang="es-MX" sz="2000" b="1" dirty="0" smtClean="0"/>
              <a:t> </a:t>
            </a:r>
            <a:r>
              <a:rPr lang="es-MX" sz="2000" b="1" dirty="0" err="1" smtClean="0"/>
              <a:t>vaya'avor</a:t>
            </a:r>
            <a:r>
              <a:rPr lang="es-MX" sz="2000" b="1" dirty="0" smtClean="0"/>
              <a:t> </a:t>
            </a:r>
            <a:r>
              <a:rPr lang="es-MX" sz="2000" b="1" dirty="0" err="1" smtClean="0"/>
              <a:t>bejol</a:t>
            </a:r>
            <a:r>
              <a:rPr lang="es-MX" sz="2000" b="1" dirty="0" smtClean="0"/>
              <a:t> </a:t>
            </a:r>
            <a:r>
              <a:rPr lang="es-MX" sz="2000" b="1" dirty="0" err="1" smtClean="0"/>
              <a:t>erets</a:t>
            </a:r>
            <a:r>
              <a:rPr lang="es-MX" sz="2000" b="1" dirty="0" smtClean="0"/>
              <a:t> </a:t>
            </a:r>
            <a:r>
              <a:rPr lang="es-MX" sz="2000" b="1" dirty="0" err="1" smtClean="0"/>
              <a:t>Mitsrayim</a:t>
            </a:r>
            <a:r>
              <a:rPr lang="es-MX" sz="2000" b="1" dirty="0" smtClean="0"/>
              <a:t>.</a:t>
            </a:r>
            <a:endParaRPr lang="en-US" sz="2000" dirty="0" smtClean="0"/>
          </a:p>
          <a:p>
            <a:r>
              <a:rPr lang="es-CO" sz="2400" dirty="0" smtClean="0"/>
              <a:t> ¿Cuántos años es diecisiete hasta treinta? Trece. Añade los siete años de abundancia y dos de la hambruna, (después de que José  vio a sus hermanos)  y tienes veintidós años.</a:t>
            </a:r>
            <a:endParaRPr lang="en-US" sz="24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CRONOLOGÍA</a:t>
            </a:r>
            <a:endParaRPr lang="en-US" sz="2400" dirty="0" smtClean="0"/>
          </a:p>
          <a:p>
            <a:pPr lvl="1"/>
            <a:r>
              <a:rPr lang="es-CO" sz="2400" dirty="0" smtClean="0"/>
              <a:t>Yosef nace en 2199 [1562]</a:t>
            </a:r>
            <a:endParaRPr lang="en-US" sz="2400" dirty="0" smtClean="0"/>
          </a:p>
          <a:p>
            <a:pPr lvl="1"/>
            <a:r>
              <a:rPr lang="es-CO" sz="2400" dirty="0" smtClean="0"/>
              <a:t>Yosef es vendido por sus hermanos  2216 [1546] –a los 17 años</a:t>
            </a:r>
            <a:endParaRPr lang="en-US" sz="2400" dirty="0" smtClean="0"/>
          </a:p>
          <a:p>
            <a:pPr lvl="1"/>
            <a:r>
              <a:rPr lang="es-CO" sz="2400" dirty="0" smtClean="0"/>
              <a:t>Yosef es nombrado Virrey de Egipto 2229 [1532] – a 13 años</a:t>
            </a:r>
            <a:endParaRPr lang="en-US" sz="2400" dirty="0" smtClean="0"/>
          </a:p>
          <a:p>
            <a:pPr lvl="1"/>
            <a:r>
              <a:rPr lang="es-CO" sz="2400" dirty="0" smtClean="0"/>
              <a:t>Yacov y familia se trasladan a Egipto 2238 [1523] – a 9 años de ser Virrey Yosef </a:t>
            </a:r>
            <a:endParaRPr lang="en-US" sz="2400" dirty="0" smtClean="0"/>
          </a:p>
          <a:p>
            <a:pPr lvl="1"/>
            <a:r>
              <a:rPr lang="es-CO" sz="2400" dirty="0" smtClean="0"/>
              <a:t>Yacov muere en Egipto 2255 [1523] – Después de vivir 17 años con Yosef en Egipto</a:t>
            </a:r>
            <a:endParaRPr lang="en-US" sz="2400" dirty="0" smtClean="0"/>
          </a:p>
          <a:p>
            <a:pPr lvl="1"/>
            <a:r>
              <a:rPr lang="es-CO" sz="2400" dirty="0" smtClean="0"/>
              <a:t>Yosef muere en Egipto 2309 [1452] – Yosef gobierna por 80 años en Egipto</a:t>
            </a:r>
            <a:endParaRPr lang="en-US"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La Toráh relata que cuando Yosef reveló su verdadera identidad a su familia, que corresponde al momento cuando todos sus hermanos se postraron ante él, Yosef informa que dos años han ocurrido de hambruna y todavía quedan cinco años por venir de hambre sobre la tierra (Bereshit 45:6)  esto muestra que han pasado 9 años desde que Yosef se presentó delante de Faraón. </a:t>
            </a:r>
          </a:p>
          <a:p>
            <a:r>
              <a:rPr lang="es-CO" sz="2400" dirty="0" smtClean="0"/>
              <a:t>Han pasado los siete años de abundancia anunciados y dos iniciados de la hambruna. La Toráh no especifica claramente que Yacov se hubiera postrado delante de Yosef cuando se encontraron por primera vez en Egipto. La Gemará presume que sí lo hizo en algún momento, como lo hizo al momento del juramento, próximo a morir.</a:t>
            </a:r>
            <a:endParaRPr lang="en-US" sz="2400" dirty="0" smtClean="0"/>
          </a:p>
          <a:p>
            <a:endParaRPr lang="en-US" sz="24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1063">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pPr lvl="1"/>
            <a:r>
              <a:rPr lang="es-MX" sz="2400" dirty="0" smtClean="0"/>
              <a:t>47:31 Y él dijo: ¡Júramelo! Y se lo juró; e Israel se postró sobre la cabecera de su cama.</a:t>
            </a:r>
            <a:endParaRPr lang="en-US" sz="2400" dirty="0" smtClean="0"/>
          </a:p>
          <a:p>
            <a:pPr lvl="1"/>
            <a:r>
              <a:rPr lang="es-MX" sz="2400" b="1" dirty="0" err="1" smtClean="0"/>
              <a:t>Vayomer</a:t>
            </a:r>
            <a:r>
              <a:rPr lang="es-MX" sz="2400" b="1" dirty="0" smtClean="0"/>
              <a:t> </a:t>
            </a:r>
            <a:r>
              <a:rPr lang="es-MX" sz="2400" b="1" dirty="0" err="1" smtClean="0"/>
              <a:t>hishave'ah</a:t>
            </a:r>
            <a:r>
              <a:rPr lang="es-MX" sz="2400" b="1" dirty="0" smtClean="0"/>
              <a:t> </a:t>
            </a:r>
            <a:r>
              <a:rPr lang="es-MX" sz="2400" b="1" dirty="0" err="1" smtClean="0"/>
              <a:t>li</a:t>
            </a:r>
            <a:r>
              <a:rPr lang="es-MX" sz="2400" b="1" dirty="0" smtClean="0"/>
              <a:t> </a:t>
            </a:r>
            <a:r>
              <a:rPr lang="es-MX" sz="2400" b="1" dirty="0" err="1" smtClean="0"/>
              <a:t>vayishava</a:t>
            </a:r>
            <a:r>
              <a:rPr lang="es-MX" sz="2400" b="1" dirty="0" smtClean="0"/>
              <a:t> lo </a:t>
            </a:r>
            <a:r>
              <a:rPr lang="es-MX" sz="2400" b="1" dirty="0" err="1" smtClean="0"/>
              <a:t>vayishtaju</a:t>
            </a:r>
            <a:r>
              <a:rPr lang="es-MX" sz="2400" b="1" dirty="0" smtClean="0"/>
              <a:t> </a:t>
            </a:r>
            <a:r>
              <a:rPr lang="es-MX" sz="2400" b="1" dirty="0" err="1" smtClean="0"/>
              <a:t>Yisra'el</a:t>
            </a:r>
            <a:r>
              <a:rPr lang="es-MX" sz="2400" b="1" dirty="0" smtClean="0"/>
              <a:t> al-</a:t>
            </a:r>
            <a:r>
              <a:rPr lang="es-MX" sz="2400" b="1" dirty="0" err="1" smtClean="0"/>
              <a:t>rosh</a:t>
            </a:r>
            <a:r>
              <a:rPr lang="es-MX" sz="2400" b="1" dirty="0" smtClean="0"/>
              <a:t> </a:t>
            </a:r>
            <a:r>
              <a:rPr lang="es-MX" sz="2400" b="1" dirty="0" err="1" smtClean="0"/>
              <a:t>hamitah</a:t>
            </a:r>
            <a:r>
              <a:rPr lang="es-MX" sz="2400" b="1" dirty="0" smtClean="0"/>
              <a:t>.</a:t>
            </a:r>
            <a:endParaRPr lang="en-US" sz="2400" dirty="0" smtClean="0"/>
          </a:p>
          <a:p>
            <a:r>
              <a:rPr lang="es-CO" sz="2400" dirty="0" smtClean="0"/>
              <a:t> Estos nueve años agregados a los Trece años nos suman un total de veintidós años que son los años que han transcurrido antes de que el sueño fuera llevado a la realidad. Rashí.</a:t>
            </a:r>
            <a:endParaRPr lang="en-US" sz="2400" dirty="0" smtClean="0"/>
          </a:p>
          <a:p>
            <a:r>
              <a:rPr lang="es-CO" sz="2400" dirty="0" smtClean="0"/>
              <a:t>R. Huna dijo: A un buen hombre no se le muestra un buen sueño, y a un hombre malo no se le muestra un mal sueño.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Rashi dice: A un buen hombre se le muestra un mal sueño y a un mal hombre se le muestra un buen sueño. </a:t>
            </a:r>
          </a:p>
          <a:p>
            <a:r>
              <a:rPr lang="es-CO" sz="2400" dirty="0" smtClean="0"/>
              <a:t>El objetivo es convertir al buen hombre al arrepentimiento y para dar al hombre malo su recompensa en este mundo.</a:t>
            </a:r>
            <a:endParaRPr lang="en-US" sz="2400" dirty="0" smtClean="0"/>
          </a:p>
          <a:p>
            <a:r>
              <a:rPr lang="es-CO" sz="2400" dirty="0" smtClean="0"/>
              <a:t> Se ha enseñado de manera similar; David, durante toda su vida, nunca vio un buen sueño y Ahitofel, durante toda su vida, nunca vio un mal sueño.</a:t>
            </a:r>
            <a:endParaRPr lang="en-US" sz="2400" dirty="0" smtClean="0"/>
          </a:p>
          <a:p>
            <a:r>
              <a:rPr lang="es-CO" sz="2400" dirty="0" smtClean="0"/>
              <a:t>Porque está escrito, Ninguna adversidad te sobrevendrá, (Salmo 91:10) </a:t>
            </a:r>
            <a:endParaRPr lang="en-US" sz="2400" dirty="0" smtClean="0"/>
          </a:p>
          <a:p>
            <a:pPr lvl="1"/>
            <a:r>
              <a:rPr lang="es-CO" sz="2400" dirty="0" smtClean="0"/>
              <a:t>10  No te sobrevendrá mal, Ni la plaga tocará tu vivienda. </a:t>
            </a:r>
            <a:endParaRPr lang="en-US" sz="2400" dirty="0" smtClean="0"/>
          </a:p>
          <a:p>
            <a:pPr lvl="1"/>
            <a:r>
              <a:rPr lang="es-CO" sz="2400" b="1" dirty="0" smtClean="0"/>
              <a:t>Lo </a:t>
            </a:r>
            <a:r>
              <a:rPr lang="es-CO" sz="2400" b="1" dirty="0" err="1" smtClean="0"/>
              <a:t>se'une</a:t>
            </a:r>
            <a:r>
              <a:rPr lang="es-CO" sz="2400" b="1" dirty="0" smtClean="0"/>
              <a:t> eleja </a:t>
            </a:r>
            <a:r>
              <a:rPr lang="es-CO" sz="2400" b="1" dirty="0" err="1" smtClean="0"/>
              <a:t>ro'o</a:t>
            </a:r>
            <a:r>
              <a:rPr lang="es-CO" sz="2400" b="1" dirty="0" smtClean="0"/>
              <a:t>, </a:t>
            </a:r>
            <a:r>
              <a:rPr lang="es-CO" sz="2400" b="1" dirty="0" err="1" smtClean="0"/>
              <a:t>ve'nega</a:t>
            </a:r>
            <a:r>
              <a:rPr lang="es-CO" sz="2400" b="1" dirty="0" smtClean="0"/>
              <a:t> lo </a:t>
            </a:r>
            <a:r>
              <a:rPr lang="es-CO" sz="2400" b="1" dirty="0" err="1" smtClean="0"/>
              <a:t>yikrav</a:t>
            </a:r>
            <a:r>
              <a:rPr lang="es-CO" sz="2400" b="1" dirty="0" smtClean="0"/>
              <a:t> </a:t>
            </a:r>
            <a:r>
              <a:rPr lang="es-CO" sz="2400" b="1" dirty="0" err="1" smtClean="0"/>
              <a:t>be'ahaleja</a:t>
            </a:r>
            <a:endParaRPr lang="en-US" sz="2400" b="1" dirty="0" smtClean="0"/>
          </a:p>
          <a:p>
            <a:endParaRPr lang="es-CO"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Y Rabí Hisda dijo, en nombre de R. Jeremías: esto significa que usted no será perturbado, ya sea por malos sueños o por los malos pensamientos, ni ninguna plaga se acercará a tu tienda de campaña  ... es decir, no ha de encontrar a su esposa dubitativamente menstruosa cuando se regrese de su camino? </a:t>
            </a:r>
          </a:p>
          <a:p>
            <a:r>
              <a:rPr lang="es-CO" sz="2400" dirty="0" smtClean="0"/>
              <a:t>- A pesar de que no ve un mal sueño, otros ven uno solo sobre él. Pero si él no ve uno, es esto considerado una ventaja?  No ha de serlo, R. Ze'ira dijo: Si un hombre pasa siete días sin un sueño se le llama malo, ya que dice, Él morará satisfecho, no podrá ser visitado por el mal? (Proverbios 19:23)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 No leas </a:t>
            </a:r>
            <a:r>
              <a:rPr lang="es-CO" sz="2400" b="1" i="1" dirty="0" err="1" smtClean="0"/>
              <a:t>sabe'a</a:t>
            </a:r>
            <a:r>
              <a:rPr lang="es-CO" sz="2400" dirty="0" smtClean="0"/>
              <a:t> [satisfecho], sino [siete] </a:t>
            </a:r>
            <a:r>
              <a:rPr lang="es-CO" sz="2400" b="1" i="1" dirty="0" smtClean="0"/>
              <a:t>seba</a:t>
            </a:r>
            <a:r>
              <a:rPr lang="es-CO" sz="2400" dirty="0" smtClean="0"/>
              <a:t> '. 7</a:t>
            </a:r>
            <a:endParaRPr lang="en-US" sz="2400" dirty="0" smtClean="0"/>
          </a:p>
          <a:p>
            <a:pPr lvl="1"/>
            <a:r>
              <a:rPr lang="es-CO" sz="2000" b="1" dirty="0" smtClean="0"/>
              <a:t> 19:23 El temor de Hashem es para vida, Y con él vivirá lleno de reposo el hombre;  No será visitado por el mal.</a:t>
            </a:r>
            <a:endParaRPr lang="en-US" sz="2000" dirty="0" smtClean="0"/>
          </a:p>
          <a:p>
            <a:pPr lvl="1"/>
            <a:r>
              <a:rPr lang="es-CO" sz="2000" b="1" dirty="0" err="1" smtClean="0"/>
              <a:t>Yirat</a:t>
            </a:r>
            <a:r>
              <a:rPr lang="es-CO" sz="2000" b="1" dirty="0" smtClean="0"/>
              <a:t> Adonay </a:t>
            </a:r>
            <a:r>
              <a:rPr lang="es-CO" sz="2000" b="1" dirty="0" err="1" smtClean="0"/>
              <a:t>lejayim</a:t>
            </a:r>
            <a:r>
              <a:rPr lang="es-CO" sz="2000" b="1" dirty="0" smtClean="0"/>
              <a:t> </a:t>
            </a:r>
            <a:r>
              <a:rPr lang="es-CO" sz="2000" b="1" dirty="0" err="1" smtClean="0">
                <a:solidFill>
                  <a:srgbClr val="FF0000"/>
                </a:solidFill>
              </a:rPr>
              <a:t>be’sabe’a</a:t>
            </a:r>
            <a:r>
              <a:rPr lang="es-CO" sz="2000" b="1" dirty="0" smtClean="0"/>
              <a:t> </a:t>
            </a:r>
            <a:r>
              <a:rPr lang="es-CO" sz="2000" b="1" dirty="0" err="1" smtClean="0"/>
              <a:t>yalin</a:t>
            </a:r>
            <a:r>
              <a:rPr lang="es-CO" sz="2000" b="1" dirty="0" smtClean="0"/>
              <a:t> </a:t>
            </a:r>
            <a:r>
              <a:rPr lang="es-CO" sz="2000" b="1" dirty="0" err="1" smtClean="0"/>
              <a:t>bal</a:t>
            </a:r>
            <a:r>
              <a:rPr lang="es-CO" sz="2000" b="1" dirty="0" smtClean="0"/>
              <a:t> </a:t>
            </a:r>
            <a:r>
              <a:rPr lang="es-CO" sz="2000" b="1" dirty="0" err="1" smtClean="0"/>
              <a:t>yipaqued</a:t>
            </a:r>
            <a:r>
              <a:rPr lang="es-CO" sz="2000" b="1" dirty="0" smtClean="0"/>
              <a:t> </a:t>
            </a:r>
            <a:r>
              <a:rPr lang="es-CO" sz="2000" b="1" dirty="0" err="1" smtClean="0"/>
              <a:t>ra</a:t>
            </a:r>
            <a:r>
              <a:rPr lang="es-CO" sz="2000" b="1" dirty="0" smtClean="0"/>
              <a:t>.</a:t>
            </a:r>
            <a:endParaRPr lang="en-US" sz="2000" dirty="0" smtClean="0"/>
          </a:p>
          <a:p>
            <a:pPr lvl="1" algn="r"/>
            <a:r>
              <a:rPr lang="he-IL" sz="2000" dirty="0" smtClean="0"/>
              <a:t>יִרְאַ֣ת יְהוָ֣ה לְחַיִּ֑ים </a:t>
            </a:r>
            <a:r>
              <a:rPr lang="he-IL" sz="2000" dirty="0" smtClean="0">
                <a:solidFill>
                  <a:srgbClr val="FF0000"/>
                </a:solidFill>
              </a:rPr>
              <a:t>וְשָׂבֵ֥עַ</a:t>
            </a:r>
            <a:r>
              <a:rPr lang="he-IL" sz="2000" dirty="0" smtClean="0"/>
              <a:t> יָ֝לִ֗ין בַּל־יִפָּ֥קֶד רָֽע </a:t>
            </a:r>
            <a:endParaRPr lang="en-US" sz="2000" dirty="0" smtClean="0"/>
          </a:p>
          <a:p>
            <a:r>
              <a:rPr lang="es-CO" sz="2400" dirty="0" smtClean="0"/>
              <a:t> ”…y vivirá siete (días) sin ser visitado por el mal”</a:t>
            </a:r>
            <a:endParaRPr lang="en-US" sz="2400" dirty="0" smtClean="0"/>
          </a:p>
          <a:p>
            <a:r>
              <a:rPr lang="es-CO" sz="2400" dirty="0" smtClean="0"/>
              <a:t> Lo que quiere decir es esto: Él ve, pero que no recuerda lo que ha visto.</a:t>
            </a:r>
            <a:endParaRPr lang="en-US" sz="2400" dirty="0" smtClean="0"/>
          </a:p>
          <a:p>
            <a:r>
              <a:rPr lang="es-CO" sz="2400" dirty="0" smtClean="0"/>
              <a:t>Dice la Gemará en Berajot 55b</a:t>
            </a:r>
            <a:endParaRPr lang="en-US" sz="2400" dirty="0" smtClean="0"/>
          </a:p>
          <a:p>
            <a:r>
              <a:rPr lang="es-CO" sz="2400" dirty="0" smtClean="0"/>
              <a:t>Amemar, Mar Zutra y R. Ashi una vez estaban sentados juntos. Ellos dijeron: Que cada uno de nosotros digamos algo que los otros no lo hayan oído.</a:t>
            </a:r>
            <a:endParaRPr lang="en-US"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Uno de ellos comenzó: Si uno ha visto un sueño y no recuerda lo que vio, se ponga de pie delante de los sacerdotes en el momento en que extienden sus manos, -para decir la Birjat Hakohenim- y digan como sigue:</a:t>
            </a:r>
            <a:endParaRPr lang="en-US" sz="2400" dirty="0" smtClean="0"/>
          </a:p>
          <a:p>
            <a:r>
              <a:rPr lang="es-CO" sz="2400" dirty="0" smtClean="0"/>
              <a:t>Señor del Universo. Yo soy tuyo y mis sueños son tuyos. Yo he soñado un sueño pero yo no sé lo que ello significa. </a:t>
            </a:r>
          </a:p>
          <a:p>
            <a:r>
              <a:rPr lang="es-CO" sz="2400" dirty="0" smtClean="0"/>
              <a:t>Que sea Tu voluntad, Hashem, mi Dios y Dios de mis ancestros, que todos mis sueños relacionados conmigo y relacionados con todo Israel sean para bien; </a:t>
            </a:r>
          </a:p>
          <a:p>
            <a:r>
              <a:rPr lang="es-CO" sz="2400" dirty="0" smtClean="0"/>
              <a:t>aquellos que he soñado acerca de mi y aquellos que he soñado acerca de otros y aquellos que otros han soñado acerca de mi: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Si ellos son buenos, fortalécelos, fortifícalos, haz que perduren en mi y en ellos como los sueños del Justo José.</a:t>
            </a:r>
          </a:p>
          <a:p>
            <a:r>
              <a:rPr lang="es-CO" sz="2400" dirty="0" smtClean="0"/>
              <a:t> Pero si se requiere sanidad, sánalos como a Zedequías de su enfermedad; como a Miriam la profetisa de su tzaraat; como a Naamán de su tzaraat; como a las aguas de Mará a través de la mano de Moisés nuestro Maestro; y como las aguas de Jericó a través de la mano de Eliseo.</a:t>
            </a:r>
            <a:endParaRPr lang="en-US" sz="2400" dirty="0" smtClean="0"/>
          </a:p>
          <a:p>
            <a:r>
              <a:rPr lang="es-CO" sz="2400" dirty="0" smtClean="0"/>
              <a:t>Y así como Tú cambiaste la maldición de Balaam por una bendición, que puedas Tu cambiar todos mis sueños y los sueños de todo Israel para bondad. </a:t>
            </a:r>
          </a:p>
          <a:p>
            <a:r>
              <a:rPr lang="es-CO" sz="2400" dirty="0" smtClean="0"/>
              <a:t>Que Tú me protejas, que Tú me des gracia y que Tú me aceptes. Amén.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200" dirty="0" smtClean="0"/>
              <a:t>(Esta es la bendición que decimos cuando los Kohanim suben al Duján y proclaman la Bendición mientras el Jazán los va dirigiendo palabra por palabra y el Pueblo en señal de rendición se cubre también con el Talit, no mira a los sacerdotes y declara dicha bendición, dos de las tres porciones en que se divide la Bendición) </a:t>
            </a:r>
            <a:endParaRPr lang="en-US" sz="2200" dirty="0" smtClean="0"/>
          </a:p>
          <a:p>
            <a:r>
              <a:rPr lang="es-CO" sz="2200" dirty="0" smtClean="0"/>
              <a:t>Él debe concluir su oración junto con los sacerdotes, para que la congregación pueda responder, ¡Amén! Si él no puede manejar esto, (cuando los sacerdotes terminan y se voltean dando cara hacia el Arca) debe decir: Tú que eres majestuoso en lo alto, que permanecerás en fuerza, Tú que eres paz y tu nombre es paz. Que sea tu voluntad de otorgar paz sobre nosotros.</a:t>
            </a:r>
            <a:endParaRPr lang="en-US" sz="2200" dirty="0" smtClean="0"/>
          </a:p>
          <a:p>
            <a:pPr lvl="1"/>
            <a:r>
              <a:rPr lang="en-US" sz="2000" dirty="0" smtClean="0"/>
              <a:t>http://www.shalomhaverim.org/plegaria_por_los_suenos.htm</a:t>
            </a:r>
            <a:endParaRPr lang="en-US" sz="2000" dirty="0"/>
          </a:p>
          <a:p>
            <a:pPr lvl="0">
              <a:buNone/>
            </a:pPr>
            <a:endParaRPr lang="es-ES" sz="24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dirty="0"/>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10 de Kislev 5776 </a:t>
            </a:r>
            <a:r>
              <a:rPr lang="es-CO" sz="1800" dirty="0">
                <a:latin typeface="Calibri" pitchFamily="34"/>
              </a:rPr>
              <a:t>– </a:t>
            </a:r>
            <a:r>
              <a:rPr lang="es-CO" sz="1800" dirty="0" smtClean="0">
                <a:latin typeface="Calibri" pitchFamily="34"/>
              </a:rPr>
              <a:t>22 de </a:t>
            </a:r>
            <a:r>
              <a:rPr lang="es-CO" sz="1800" dirty="0">
                <a:latin typeface="Calibri" pitchFamily="34"/>
              </a:rPr>
              <a:t>Noviembre, 2015- Monsey New York</a:t>
            </a: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92919</TotalTime>
  <Words>2814</Words>
  <Application>Microsoft Office PowerPoint</Application>
  <PresentationFormat>Presentación en pantalla (4:3)</PresentationFormat>
  <Paragraphs>165</Paragraphs>
  <Slides>27</Slides>
  <Notes>25</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3133</cp:revision>
  <dcterms:created xsi:type="dcterms:W3CDTF">2013-10-13T19:31:46Z</dcterms:created>
  <dcterms:modified xsi:type="dcterms:W3CDTF">2015-12-17T17:39:25Z</dcterms:modified>
</cp:coreProperties>
</file>