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1440" r:id="rId3"/>
    <p:sldId id="1472" r:id="rId4"/>
    <p:sldId id="1451" r:id="rId5"/>
    <p:sldId id="1448" r:id="rId6"/>
    <p:sldId id="1445" r:id="rId7"/>
    <p:sldId id="1449" r:id="rId8"/>
    <p:sldId id="1473" r:id="rId9"/>
    <p:sldId id="1474" r:id="rId10"/>
    <p:sldId id="1475" r:id="rId11"/>
    <p:sldId id="1476" r:id="rId12"/>
    <p:sldId id="1477" r:id="rId13"/>
    <p:sldId id="1478" r:id="rId14"/>
    <p:sldId id="1479" r:id="rId15"/>
    <p:sldId id="1480" r:id="rId16"/>
    <p:sldId id="1481" r:id="rId17"/>
    <p:sldId id="1482" r:id="rId18"/>
    <p:sldId id="1483" r:id="rId19"/>
    <p:sldId id="1484" r:id="rId20"/>
    <p:sldId id="1485" r:id="rId21"/>
    <p:sldId id="1486" r:id="rId22"/>
    <p:sldId id="1487" r:id="rId23"/>
    <p:sldId id="1490" r:id="rId24"/>
    <p:sldId id="1491" r:id="rId25"/>
    <p:sldId id="1492" r:id="rId26"/>
    <p:sldId id="1488" r:id="rId27"/>
    <p:sldId id="1489" r:id="rId28"/>
    <p:sldId id="292"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61" autoAdjust="0"/>
    <p:restoredTop sz="94599" autoAdjust="0"/>
  </p:normalViewPr>
  <p:slideViewPr>
    <p:cSldViewPr>
      <p:cViewPr>
        <p:scale>
          <a:sx n="75" d="100"/>
          <a:sy n="75" d="100"/>
        </p:scale>
        <p:origin x="-1248" y="130"/>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a:t>
            </a:r>
            <a:r>
              <a:rPr lang="es-CO" sz="2400" dirty="0" smtClean="0">
                <a:solidFill>
                  <a:srgbClr val="000000"/>
                </a:solidFill>
                <a:latin typeface="Calibri" pitchFamily="34" charset="0"/>
              </a:rPr>
              <a:t>TORAH Y JUDAISMO</a:t>
            </a:r>
          </a:p>
          <a:p>
            <a:pPr algn="ctr">
              <a:lnSpc>
                <a:spcPct val="90000"/>
              </a:lnSpc>
            </a:pPr>
            <a:r>
              <a:rPr lang="es-CO" sz="2400" dirty="0" smtClean="0">
                <a:solidFill>
                  <a:srgbClr val="000000"/>
                </a:solidFill>
                <a:latin typeface="Calibri" pitchFamily="34" charset="0"/>
              </a:rPr>
              <a:t>El </a:t>
            </a:r>
            <a:r>
              <a:rPr lang="es-CO" sz="2400" dirty="0" err="1" smtClean="0">
                <a:solidFill>
                  <a:srgbClr val="000000"/>
                </a:solidFill>
                <a:latin typeface="Calibri" pitchFamily="34" charset="0"/>
              </a:rPr>
              <a:t>Principe</a:t>
            </a:r>
            <a:r>
              <a:rPr lang="es-CO" sz="2400" dirty="0" smtClean="0">
                <a:solidFill>
                  <a:srgbClr val="000000"/>
                </a:solidFill>
                <a:latin typeface="Calibri" pitchFamily="34" charset="0"/>
              </a:rPr>
              <a:t> de Paz</a:t>
            </a:r>
            <a:endParaRPr lang="es-CO" sz="24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Najmanides –el Rambán- en su disputa de Barcelona le responde al rey Jaime I de Aragón “Jaime el Conquistador”-</a:t>
            </a:r>
            <a:r>
              <a:rPr lang="es-ES" sz="2400" i="1" dirty="0" smtClean="0"/>
              <a:t> lunes 23 de Julio de 1263</a:t>
            </a:r>
          </a:p>
          <a:p>
            <a:r>
              <a:rPr lang="es-ES" sz="2400" i="1" dirty="0" smtClean="0"/>
              <a:t>: </a:t>
            </a:r>
            <a:r>
              <a:rPr lang="es-ES" sz="2400" i="1" dirty="0" smtClean="0"/>
              <a:t>"Mi señor el rey, escúchame un momento. Para nosotros la esencia de nuestra justicia, verdad y estatutos no radican como principio en el </a:t>
            </a:r>
            <a:r>
              <a:rPr lang="es-ES" sz="2400" i="1" dirty="0" smtClean="0"/>
              <a:t>Mesías, </a:t>
            </a:r>
            <a:r>
              <a:rPr lang="es-ES" sz="2400" i="1" dirty="0" smtClean="0"/>
              <a:t>pues tu eres para mi mas fundamental que el </a:t>
            </a:r>
            <a:r>
              <a:rPr lang="es-ES" sz="2400" i="1" dirty="0" smtClean="0"/>
              <a:t>Mesías. </a:t>
            </a:r>
          </a:p>
          <a:p>
            <a:r>
              <a:rPr lang="es-ES" sz="2400" i="1" dirty="0" smtClean="0"/>
              <a:t>Tu </a:t>
            </a:r>
            <a:r>
              <a:rPr lang="es-ES" sz="2400" i="1" dirty="0" smtClean="0"/>
              <a:t>eres rey y </a:t>
            </a:r>
            <a:r>
              <a:rPr lang="es-ES" sz="2400" i="1" dirty="0" smtClean="0"/>
              <a:t>también </a:t>
            </a:r>
            <a:r>
              <a:rPr lang="es-ES" sz="2400" i="1" dirty="0" smtClean="0"/>
              <a:t>el </a:t>
            </a:r>
            <a:r>
              <a:rPr lang="es-ES" sz="2400" i="1" dirty="0" smtClean="0"/>
              <a:t>Mesías </a:t>
            </a:r>
            <a:r>
              <a:rPr lang="es-ES" sz="2400" i="1" dirty="0" smtClean="0"/>
              <a:t>es rey. Tu eres un rey gentil y el es rey de Israel, porque el </a:t>
            </a:r>
            <a:r>
              <a:rPr lang="es-ES" sz="2400" i="1" dirty="0" smtClean="0"/>
              <a:t>Mesías </a:t>
            </a:r>
            <a:r>
              <a:rPr lang="es-ES" sz="2400" i="1" dirty="0" smtClean="0"/>
              <a:t>no es sino un ser humano como tu. </a:t>
            </a:r>
            <a:endParaRPr lang="es-ES" sz="2400" i="1" dirty="0" smtClean="0"/>
          </a:p>
        </p:txBody>
      </p:sp>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Cuando </a:t>
            </a:r>
            <a:r>
              <a:rPr lang="es-ES" sz="2400" i="1" dirty="0" smtClean="0"/>
              <a:t>yo sirvo a mi Creador </a:t>
            </a:r>
            <a:r>
              <a:rPr lang="es-ES" sz="2400" i="1" dirty="0" smtClean="0"/>
              <a:t>aquí </a:t>
            </a:r>
            <a:r>
              <a:rPr lang="es-ES" sz="2400" i="1" dirty="0" smtClean="0"/>
              <a:t>en el destierro con sufrimientos y esclavitud, sometido a la humillación de los pueblos que constantemente nos persiguen, mi recompensa será mayor ya que lo que yo hago con mi propio cuerpo sube delante de </a:t>
            </a:r>
            <a:r>
              <a:rPr lang="es-ES" sz="2400" i="1" dirty="0" smtClean="0"/>
              <a:t>Dios</a:t>
            </a:r>
            <a:r>
              <a:rPr lang="es-ES" sz="2400" i="1" dirty="0" smtClean="0"/>
              <a:t>, y por intermedio de esto amerito cada vez mas a recibir el mundo venidero</a:t>
            </a:r>
            <a:r>
              <a:rPr lang="es-ES" sz="2400" i="1" dirty="0" smtClean="0"/>
              <a:t>.</a:t>
            </a:r>
          </a:p>
          <a:p>
            <a:r>
              <a:rPr lang="es-ES" sz="2400" i="1" dirty="0" smtClean="0"/>
              <a:t> </a:t>
            </a:r>
            <a:r>
              <a:rPr lang="es-ES" sz="2400" i="1" dirty="0" smtClean="0"/>
              <a:t>Pero cuando haya un rey de Israel conforme a las normas de nuestra Tora y que gobierne sobre todos los pueblos, tendré que someterme a las leyes de los </a:t>
            </a:r>
            <a:r>
              <a:rPr lang="es-ES" sz="2400" i="1" dirty="0" smtClean="0"/>
              <a:t>Judíos </a:t>
            </a:r>
            <a:r>
              <a:rPr lang="es-ES" sz="2400" i="1" dirty="0" smtClean="0"/>
              <a:t>forzosamente; en tal caso, mi recompensa no será tan grande.</a:t>
            </a:r>
          </a:p>
          <a:p>
            <a:endParaRPr lang="es-CO" sz="2400" i="1" dirty="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No obstante, el principio fundamental que subyace a la discusión entre los </a:t>
            </a:r>
            <a:r>
              <a:rPr lang="es-ES" sz="2400" i="1" dirty="0" smtClean="0"/>
              <a:t>Judíos </a:t>
            </a:r>
            <a:r>
              <a:rPr lang="es-ES" sz="2400" i="1" dirty="0" smtClean="0"/>
              <a:t>y los cristianos es aquello que ustedes declaran con respecto a la esencia de la Divinidad, algo muy amargo. </a:t>
            </a:r>
            <a:endParaRPr lang="es-ES" sz="2400" i="1" dirty="0" smtClean="0"/>
          </a:p>
          <a:p>
            <a:r>
              <a:rPr lang="es-ES" sz="2400" i="1" dirty="0" smtClean="0"/>
              <a:t>Tu</a:t>
            </a:r>
            <a:r>
              <a:rPr lang="es-ES" sz="2400" i="1" dirty="0" smtClean="0"/>
              <a:t>, mi señor el rey, cristiano hijo de cristianos, tu escuchaste durante toda tu vida a los sacerdotes [a los frailes menores y a los predicadores] hablar sobre el nacimiento de </a:t>
            </a:r>
            <a:r>
              <a:rPr lang="es-ES" sz="2400" i="1" dirty="0" smtClean="0"/>
              <a:t>Jesús, </a:t>
            </a:r>
            <a:r>
              <a:rPr lang="es-ES" sz="2400" i="1" dirty="0" smtClean="0"/>
              <a:t>te llenaron tu mente y tus pensamientos de este tema hasta que se volvió parte de ti, todo debido a la repetición.</a:t>
            </a:r>
            <a:endParaRPr lang="es-ES" sz="2400" i="1" dirty="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200" i="1" dirty="0" smtClean="0"/>
              <a:t>Pero aquello en lo cual ustedes creen, el principio de su religión, es algo que el intelecto humano no comprende, las leyes naturales no aceptan, los profetas jamás hablaron de algo semejante; incluso lo milagroso no puede desarrollarse en este tema, como explicaré con comprobaciones claras en su lugar y a su tiempo. </a:t>
            </a:r>
            <a:endParaRPr lang="es-ES" sz="2200" i="1" dirty="0" smtClean="0"/>
          </a:p>
          <a:p>
            <a:r>
              <a:rPr lang="es-ES" sz="2200" i="1" dirty="0" smtClean="0"/>
              <a:t>Me </a:t>
            </a:r>
            <a:r>
              <a:rPr lang="es-ES" sz="2200" i="1" dirty="0" smtClean="0"/>
              <a:t>refiero a que el Creador del cielo y de la tierra [y de todo lo que contienen] se transforme en un feto en el vientre de una </a:t>
            </a:r>
            <a:r>
              <a:rPr lang="es-ES" sz="2200" i="1" dirty="0" smtClean="0"/>
              <a:t>judía </a:t>
            </a:r>
            <a:r>
              <a:rPr lang="es-ES" sz="2200" i="1" dirty="0" smtClean="0"/>
              <a:t>y que se desarrolle allí durante nueve meses y que nazca siendo un niño, que después crezca y sea entregado en manos de sus enemigos, que sea juzgado y sentenciado a la pena capital y que luego lo maten, y que después se diga que resucitó y volvió a su primer lugar</a:t>
            </a:r>
            <a:r>
              <a:rPr lang="es-ES" sz="2200" i="1" dirty="0" smtClean="0"/>
              <a:t>.</a:t>
            </a:r>
            <a:r>
              <a:rPr lang="es-ES" sz="2400" dirty="0" smtClean="0"/>
              <a:t/>
            </a:r>
            <a:br>
              <a:rPr lang="es-ES" sz="2400" dirty="0" smtClean="0"/>
            </a:br>
            <a:endParaRPr lang="es-ES" sz="2400" i="1" dirty="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Todo lo anterior es impensable para el pensamiento de cualquier </a:t>
            </a:r>
            <a:r>
              <a:rPr lang="es-ES" sz="2400" i="1" dirty="0" smtClean="0"/>
              <a:t>Judío </a:t>
            </a:r>
            <a:r>
              <a:rPr lang="es-ES" sz="2400" i="1" dirty="0" smtClean="0"/>
              <a:t>y de cualquier ser humano. </a:t>
            </a:r>
            <a:endParaRPr lang="es-ES" sz="2400" i="1" dirty="0" smtClean="0"/>
          </a:p>
          <a:p>
            <a:r>
              <a:rPr lang="es-ES" sz="2400" i="1" dirty="0" smtClean="0"/>
              <a:t>Ciertamente </a:t>
            </a:r>
            <a:r>
              <a:rPr lang="es-ES" sz="2400" i="1" dirty="0" smtClean="0"/>
              <a:t>es un sinsentido que prediquen algo </a:t>
            </a:r>
            <a:r>
              <a:rPr lang="es-ES" sz="2400" i="1" dirty="0" err="1" smtClean="0"/>
              <a:t>asi</a:t>
            </a:r>
            <a:r>
              <a:rPr lang="es-ES" sz="2400" i="1" dirty="0" smtClean="0"/>
              <a:t>, ya que esto es el punto central de nuestra discusión. No obstante, si quieren que hablemos sobre el </a:t>
            </a:r>
            <a:r>
              <a:rPr lang="es-ES" sz="2400" i="1" dirty="0" err="1" smtClean="0"/>
              <a:t>Mesias</a:t>
            </a:r>
            <a:r>
              <a:rPr lang="es-ES" sz="2400" i="1" dirty="0" smtClean="0"/>
              <a:t> podemos hacerlo"</a:t>
            </a:r>
          </a:p>
          <a:p>
            <a:r>
              <a:rPr lang="es-ES" sz="2400" i="1" dirty="0" smtClean="0"/>
              <a:t>Fray Paul entonces le inquieta al sabio </a:t>
            </a:r>
            <a:r>
              <a:rPr lang="es-ES" sz="2400" i="1" dirty="0" smtClean="0"/>
              <a:t>Judío: </a:t>
            </a:r>
            <a:r>
              <a:rPr lang="es-ES" sz="2400" i="1" dirty="0" smtClean="0"/>
              <a:t>¿Tu crees que el </a:t>
            </a:r>
            <a:r>
              <a:rPr lang="es-ES" sz="2400" i="1" dirty="0" smtClean="0"/>
              <a:t>Mesías </a:t>
            </a:r>
            <a:r>
              <a:rPr lang="es-ES" sz="2400" i="1" dirty="0" smtClean="0"/>
              <a:t>ya ha venido?</a:t>
            </a:r>
          </a:p>
          <a:p>
            <a:r>
              <a:rPr lang="es-ES" sz="2400" i="1" dirty="0" smtClean="0"/>
              <a:t>Le dije que no -escribe Najmanides- "Yo creo y sé que aún no ha venido. No hubo ningún hombre jamás que haya dicho y que digan sobre el que es el </a:t>
            </a:r>
            <a:r>
              <a:rPr lang="es-ES" sz="2400" i="1" dirty="0" smtClean="0"/>
              <a:t>Mesías </a:t>
            </a:r>
            <a:r>
              <a:rPr lang="es-ES" sz="2400" i="1" dirty="0" smtClean="0"/>
              <a:t>fuera de </a:t>
            </a:r>
            <a:r>
              <a:rPr lang="es-ES" sz="2400" i="1" dirty="0" smtClean="0"/>
              <a:t>Jesús </a:t>
            </a:r>
            <a:r>
              <a:rPr lang="es-ES" sz="2400" i="1" dirty="0" smtClean="0"/>
              <a:t>y yo no puedo creer en su mesianismo</a:t>
            </a:r>
            <a:r>
              <a:rPr lang="es-ES" sz="2400" i="1" dirty="0" smtClean="0"/>
              <a:t>.</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El profeta declara sobre el </a:t>
            </a:r>
            <a:r>
              <a:rPr lang="es-ES" sz="2400" i="1" dirty="0" err="1" smtClean="0"/>
              <a:t>Mesias</a:t>
            </a:r>
            <a:r>
              <a:rPr lang="es-ES" sz="2400" i="1" dirty="0" smtClean="0"/>
              <a:t> que su reinado se extenderá desde el mar al mar y desde el rio hasta los confines de la tierra (Salmos 72:8); en cambio </a:t>
            </a:r>
            <a:r>
              <a:rPr lang="es-ES" sz="2400" i="1" dirty="0" err="1" smtClean="0"/>
              <a:t>Jesus</a:t>
            </a:r>
            <a:r>
              <a:rPr lang="es-ES" sz="2400" i="1" dirty="0" smtClean="0"/>
              <a:t> no tuvo gobierno; por el contrario fue perseguido por sus enemigos y se </a:t>
            </a:r>
            <a:r>
              <a:rPr lang="es-ES" sz="2400" i="1" dirty="0" err="1" smtClean="0"/>
              <a:t>escondia</a:t>
            </a:r>
            <a:r>
              <a:rPr lang="es-ES" sz="2400" i="1" dirty="0" smtClean="0"/>
              <a:t> de ellos; finalmente cayó en sus manos y no tuvo fuerza para salvarse a si mismo; entonces, cómo hemos de pensar que pueda salvar a todo </a:t>
            </a:r>
            <a:r>
              <a:rPr lang="es-ES" sz="2400" i="1" dirty="0" smtClean="0"/>
              <a:t>Israel?. </a:t>
            </a:r>
          </a:p>
          <a:p>
            <a:r>
              <a:rPr lang="es-ES" sz="2400" i="1" dirty="0" smtClean="0"/>
              <a:t>Además</a:t>
            </a:r>
            <a:r>
              <a:rPr lang="es-ES" sz="2400" i="1" dirty="0" smtClean="0"/>
              <a:t>, incluso </a:t>
            </a:r>
            <a:r>
              <a:rPr lang="es-ES" sz="2400" i="1" dirty="0" smtClean="0"/>
              <a:t>después </a:t>
            </a:r>
            <a:r>
              <a:rPr lang="es-ES" sz="2400" i="1" dirty="0" smtClean="0"/>
              <a:t>de su muerte tampoco tuvo poder, ya que el poder del imperio romano no se debió a el. </a:t>
            </a:r>
            <a:endParaRPr lang="es-ES" sz="2400" i="1" dirty="0" smtClean="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Por </a:t>
            </a:r>
            <a:r>
              <a:rPr lang="es-ES" sz="2400" i="1" dirty="0" smtClean="0"/>
              <a:t>el contrario, antes que los romanos creyesen en él, controlaban la mayor parte del mundo. </a:t>
            </a:r>
            <a:endParaRPr lang="es-ES" sz="2400" i="1" dirty="0" smtClean="0"/>
          </a:p>
          <a:p>
            <a:r>
              <a:rPr lang="es-ES" sz="2400" i="1" dirty="0" smtClean="0"/>
              <a:t>Sin </a:t>
            </a:r>
            <a:r>
              <a:rPr lang="es-ES" sz="2400" i="1" dirty="0" smtClean="0"/>
              <a:t>embargo, </a:t>
            </a:r>
            <a:r>
              <a:rPr lang="es-ES" sz="2400" i="1" dirty="0" smtClean="0"/>
              <a:t>después </a:t>
            </a:r>
            <a:r>
              <a:rPr lang="es-ES" sz="2400" i="1" dirty="0" smtClean="0"/>
              <a:t>de haber recibido la fe en </a:t>
            </a:r>
            <a:r>
              <a:rPr lang="es-ES" sz="2400" i="1" dirty="0" smtClean="0"/>
              <a:t>Jesús </a:t>
            </a:r>
            <a:r>
              <a:rPr lang="es-ES" sz="2400" i="1" dirty="0" smtClean="0"/>
              <a:t>perdieron mucho de su poder. </a:t>
            </a:r>
            <a:endParaRPr lang="es-ES" sz="2400" i="1" dirty="0" smtClean="0"/>
          </a:p>
          <a:p>
            <a:r>
              <a:rPr lang="es-ES" sz="2400" i="1" dirty="0" smtClean="0"/>
              <a:t>Incluso </a:t>
            </a:r>
            <a:r>
              <a:rPr lang="es-ES" sz="2400" i="1" dirty="0" smtClean="0"/>
              <a:t>hoy en </a:t>
            </a:r>
            <a:r>
              <a:rPr lang="es-ES" sz="2400" i="1" dirty="0" smtClean="0"/>
              <a:t>día, </a:t>
            </a:r>
            <a:r>
              <a:rPr lang="es-ES" sz="2400" i="1" dirty="0" smtClean="0"/>
              <a:t>los siervos de Mahoma tienen mucho mas poder que </a:t>
            </a:r>
            <a:r>
              <a:rPr lang="es-ES" sz="2400" i="1" dirty="0" smtClean="0"/>
              <a:t>ustedes“</a:t>
            </a:r>
          </a:p>
          <a:p>
            <a:r>
              <a:rPr lang="es-ES" sz="2400" i="1" dirty="0" err="1" smtClean="0"/>
              <a:t>Aqui</a:t>
            </a:r>
            <a:r>
              <a:rPr lang="es-ES" sz="2400" i="1" dirty="0" smtClean="0"/>
              <a:t> Najmanides se refiere al control que </a:t>
            </a:r>
            <a:r>
              <a:rPr lang="es-ES" sz="2400" i="1" dirty="0" err="1" smtClean="0"/>
              <a:t>tenian</a:t>
            </a:r>
            <a:r>
              <a:rPr lang="es-ES" sz="2400" i="1" dirty="0" smtClean="0"/>
              <a:t> los árabes sobre gran parte de </a:t>
            </a:r>
            <a:r>
              <a:rPr lang="es-ES" sz="2400" i="1" dirty="0" err="1" smtClean="0"/>
              <a:t>Africa</a:t>
            </a:r>
            <a:r>
              <a:rPr lang="es-ES" sz="2400" i="1" dirty="0" smtClean="0"/>
              <a:t> y de España e </a:t>
            </a:r>
            <a:r>
              <a:rPr lang="es-ES" sz="2400" i="1" dirty="0" err="1" smtClean="0"/>
              <a:t>imponian</a:t>
            </a:r>
            <a:r>
              <a:rPr lang="es-ES" sz="2400" i="1" dirty="0" smtClean="0"/>
              <a:t> su religión con la espada.</a:t>
            </a:r>
          </a:p>
          <a:p>
            <a:endParaRPr lang="es-ES" sz="2400" i="1" dirty="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"El profeta escribe -agrega Najmanides- que en la época mesiánica no será necesario que una persona le enseñe a otra el conocimiento sobre </a:t>
            </a:r>
            <a:r>
              <a:rPr lang="es-ES" sz="2400" i="1" dirty="0" smtClean="0"/>
              <a:t>Dios</a:t>
            </a:r>
            <a:r>
              <a:rPr lang="es-ES" sz="2400" i="1" dirty="0" smtClean="0"/>
              <a:t>, ya que todos lo reconocerán. </a:t>
            </a:r>
            <a:endParaRPr lang="es-ES" sz="2400" i="1" dirty="0" smtClean="0"/>
          </a:p>
          <a:p>
            <a:r>
              <a:rPr lang="es-ES" sz="2400" i="1" dirty="0" smtClean="0"/>
              <a:t>La </a:t>
            </a:r>
            <a:r>
              <a:rPr lang="es-ES" sz="2400" i="1" dirty="0" smtClean="0"/>
              <a:t>tierra se llenará del conocimiento de </a:t>
            </a:r>
            <a:r>
              <a:rPr lang="es-ES" sz="2400" i="1" dirty="0" smtClean="0"/>
              <a:t>Dios así </a:t>
            </a:r>
            <a:r>
              <a:rPr lang="es-ES" sz="2400" i="1" dirty="0" smtClean="0"/>
              <a:t>como las aguas cubren el mar, sus espadas han de fundir y los pueblos no se levantarán en armas unos contra otros ni se prepararán para la guerra. </a:t>
            </a:r>
            <a:endParaRPr lang="es-ES" sz="2400" i="1" dirty="0" smtClean="0"/>
          </a:p>
          <a:p>
            <a:r>
              <a:rPr lang="es-ES" sz="2400" i="1" dirty="0" smtClean="0"/>
              <a:t>Sin </a:t>
            </a:r>
            <a:r>
              <a:rPr lang="es-ES" sz="2400" i="1" dirty="0" smtClean="0"/>
              <a:t>embargo, desde los tiempos de </a:t>
            </a:r>
            <a:r>
              <a:rPr lang="es-ES" sz="2400" i="1" dirty="0" smtClean="0"/>
              <a:t>Jesús </a:t>
            </a:r>
            <a:r>
              <a:rPr lang="es-ES" sz="2400" i="1" dirty="0" smtClean="0"/>
              <a:t>y hasta ahora todo el mundo está lleno de violencia y robo, y los cristianos han derramado sangre mas que cualquier otro pueblo sobre la tierra y abundan en inmoralidad. </a:t>
            </a:r>
            <a:endParaRPr lang="es-ES" sz="2400" i="1" dirty="0" smtClean="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Cuán difícil será </a:t>
            </a:r>
            <a:r>
              <a:rPr lang="es-ES" sz="2400" i="1" dirty="0" smtClean="0"/>
              <a:t>para ti, mi señor el rey, ya para tus jinetes no prepararse mas para la guerra!</a:t>
            </a:r>
            <a:br>
              <a:rPr lang="es-ES" sz="2400" i="1" dirty="0" smtClean="0"/>
            </a:br>
            <a:r>
              <a:rPr lang="es-ES" sz="2400" i="1" dirty="0" smtClean="0"/>
              <a:t> "...El profeta además declara que el Mesías ha de golpear la tierra con el látigo de su palabra , sobre lo último se ha explicado en el libro de relatos que tiene fray Paúl: "le dicen al rey Mesías, aquel estado se ha revelado en contra tuya, él dirá que venga la langosta y la destruya; le dirán aquella provincia se ha revelado en contra tuya, entonces él dirá que venga el pulgón y la consuma", todo lo cual no ocurrió con Jesús. </a:t>
            </a:r>
            <a:endParaRPr lang="es-ES" sz="2400" i="1" dirty="0" smtClean="0"/>
          </a:p>
          <a:p>
            <a:r>
              <a:rPr lang="es-ES" sz="2400" i="1" dirty="0" smtClean="0"/>
              <a:t>Ustedes </a:t>
            </a:r>
            <a:r>
              <a:rPr lang="es-ES" sz="2400" i="1" dirty="0" smtClean="0"/>
              <a:t>sus siervos prefieren caballería armada y a veces incluso esto no le es suficiente. Puedo todavía traer muchas comprobaciones de las palabras de los profetas.</a:t>
            </a:r>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Najmanides manifiesta </a:t>
            </a:r>
            <a:r>
              <a:rPr lang="es-ES" sz="2400" i="1" dirty="0" smtClean="0"/>
              <a:t>que al día siguiente </a:t>
            </a:r>
            <a:r>
              <a:rPr lang="es-ES" sz="2400" i="1" dirty="0" smtClean="0"/>
              <a:t>fray Paúl </a:t>
            </a:r>
            <a:r>
              <a:rPr lang="es-ES" sz="2400" i="1" dirty="0" smtClean="0"/>
              <a:t>comenzó </a:t>
            </a:r>
            <a:r>
              <a:rPr lang="es-ES" sz="2400" i="1" dirty="0" smtClean="0"/>
              <a:t>a proferir banalidades que no tenían ningún sentido y después dijo: </a:t>
            </a:r>
            <a:endParaRPr lang="es-ES" sz="2400" i="1" dirty="0" smtClean="0"/>
          </a:p>
          <a:p>
            <a:r>
              <a:rPr lang="es-ES" sz="2400" i="1" dirty="0" smtClean="0"/>
              <a:t>'Yo </a:t>
            </a:r>
            <a:r>
              <a:rPr lang="es-ES" sz="2400" i="1" dirty="0" smtClean="0"/>
              <a:t>traeré un comprobación de un gran sabio de ustedes que como él no han tenido hoy desde hace cuatrocientos años. Me refiero al maestro Moshé de Egipto y él dijo que el Mesías ha de morir y reinará su hijo después de él, por lo tanto esta opinión contradice lo que dijiste que no morirá como todos los humanos'.</a:t>
            </a:r>
          </a:p>
          <a:p>
            <a:r>
              <a:rPr lang="es-ES" sz="2400" i="1" dirty="0" smtClean="0"/>
              <a:t>Fray Paul pidió que le traigan el libro Shoftim. </a:t>
            </a:r>
            <a:br>
              <a:rPr lang="es-ES" sz="2400" i="1" dirty="0" smtClean="0"/>
            </a:br>
            <a:endParaRPr lang="es-ES" sz="2400" i="1" dirty="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Najmanides </a:t>
            </a:r>
            <a:r>
              <a:rPr lang="es-ES" sz="2400" i="1" dirty="0" smtClean="0"/>
              <a:t>entonces dijo: 'En este libro no hay algo así. No obstante, yo reconozco que hay algunos de nuestros sabios que opinan así, como ya expliqué en un principio' </a:t>
            </a:r>
          </a:p>
          <a:p>
            <a:r>
              <a:rPr lang="es-ES" sz="2400" i="1" dirty="0" smtClean="0"/>
              <a:t>      'La opinión de los relatos conocidos como </a:t>
            </a:r>
            <a:r>
              <a:rPr lang="es-ES" sz="2400" i="1" dirty="0" err="1" smtClean="0"/>
              <a:t>Hagadá</a:t>
            </a:r>
            <a:r>
              <a:rPr lang="es-ES" sz="2400" i="1" dirty="0" smtClean="0"/>
              <a:t> es que él nació el día que fue destruido el Templo y que vivirá para siempre; en cambio la opinión de los sabios que estudian literalmente es que nacerá cerca de la época de la liberación, y que vivirá muchos años y que finalmente morirá rodeado de una gran honra heredando su corona a su hijo. Además yo ya afirmé que en esto creo, ya que no hay diferencia entre este mundo y la época mesiánica, en lo referente a este asunto, sino la anulación del yugo de las naciones sobre Israel'. </a:t>
            </a:r>
            <a:br>
              <a:rPr lang="es-ES" sz="2400" i="1" dirty="0" smtClean="0"/>
            </a:br>
            <a:endParaRPr lang="es-ES"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Entonces trajeron el libro que había pedido y comenzó a buscar en él y no encontró. Entonces Najmanides tomo el libro de sus manos y declaro: 'escuchen lo que está escrito en este libro que él trajo: "El rey Mesías en el futuro se levantará para Israel, construirá el Templo y reunirá a los desterrados de Israel".</a:t>
            </a:r>
          </a:p>
          <a:p>
            <a:r>
              <a:rPr lang="es-ES" sz="2400" i="1" dirty="0" smtClean="0"/>
              <a:t>Entonces clamó fray Arnal de Segura: ¡Él [</a:t>
            </a:r>
            <a:r>
              <a:rPr lang="es-ES" sz="2400" i="1" dirty="0" err="1" smtClean="0"/>
              <a:t>Maimonides</a:t>
            </a:r>
            <a:r>
              <a:rPr lang="es-ES" sz="2400" i="1" dirty="0" smtClean="0"/>
              <a:t>] -o sea Moshe de Egipto- miente! </a:t>
            </a:r>
            <a:endParaRPr lang="es-ES" sz="2400" i="1" dirty="0" smtClean="0"/>
          </a:p>
          <a:p>
            <a:r>
              <a:rPr lang="es-ES" sz="2400" i="1" dirty="0" smtClean="0"/>
              <a:t>Najmanides </a:t>
            </a:r>
            <a:r>
              <a:rPr lang="es-ES" sz="2400" i="1" dirty="0" smtClean="0"/>
              <a:t>les sale al quite: ¡Hasta ahora era un sabio que como él no hubo y ahora es un mentiroso!. </a:t>
            </a:r>
            <a:endParaRPr lang="es-ES" sz="2400" i="1" dirty="0" smtClean="0"/>
          </a:p>
          <a:p>
            <a:r>
              <a:rPr lang="es-ES" sz="2400" i="1" dirty="0" smtClean="0"/>
              <a:t>El </a:t>
            </a:r>
            <a:r>
              <a:rPr lang="es-ES" sz="2400" i="1" dirty="0" smtClean="0"/>
              <a:t>rey </a:t>
            </a:r>
            <a:r>
              <a:rPr lang="es-ES" sz="2400" i="1" dirty="0" smtClean="0"/>
              <a:t>reprendió a </a:t>
            </a:r>
            <a:r>
              <a:rPr lang="es-ES" sz="2400" i="1" dirty="0" smtClean="0"/>
              <a:t>fray Arnal y le dijo: 'No es digno despreciar a los sabios'. </a:t>
            </a:r>
            <a:br>
              <a:rPr lang="es-ES" sz="2400" i="1" dirty="0" smtClean="0"/>
            </a:br>
            <a:endParaRPr lang="es-ES"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Najmanides le dice al rey: </a:t>
            </a:r>
            <a:endParaRPr lang="es-ES" sz="2400" i="1" dirty="0" smtClean="0"/>
          </a:p>
          <a:p>
            <a:r>
              <a:rPr lang="es-ES" sz="2400" i="1" dirty="0" smtClean="0"/>
              <a:t>El </a:t>
            </a:r>
            <a:r>
              <a:rPr lang="es-ES" sz="2400" i="1" dirty="0" smtClean="0"/>
              <a:t>[</a:t>
            </a:r>
            <a:r>
              <a:rPr lang="es-ES" sz="2400" i="1" dirty="0" err="1" smtClean="0"/>
              <a:t>Maimonides</a:t>
            </a:r>
            <a:r>
              <a:rPr lang="es-ES" sz="2400" i="1" dirty="0" smtClean="0"/>
              <a:t>] no miente, y yo te probaré del Pentateuco y de los Profetas que todo lo que dijo es verdad. </a:t>
            </a:r>
            <a:endParaRPr lang="es-ES" sz="2400" i="1" dirty="0" smtClean="0"/>
          </a:p>
          <a:p>
            <a:r>
              <a:rPr lang="es-ES" sz="2400" i="1" dirty="0" smtClean="0"/>
              <a:t>El </a:t>
            </a:r>
            <a:r>
              <a:rPr lang="es-ES" sz="2400" i="1" dirty="0" smtClean="0"/>
              <a:t>Mesías debe reunir los desterrados de Israel y a los diseminados de Judá, doce </a:t>
            </a:r>
            <a:r>
              <a:rPr lang="es-ES" sz="2400" i="1" dirty="0" smtClean="0"/>
              <a:t>tribus. </a:t>
            </a:r>
            <a:r>
              <a:rPr lang="es-ES" sz="2400" i="1" dirty="0" smtClean="0"/>
              <a:t>En cambio el Mesías de ustedes no reunió a nadie, además que no se presentó en época de destierro. </a:t>
            </a:r>
            <a:endParaRPr lang="es-ES" sz="2400" i="1" dirty="0" smtClean="0"/>
          </a:p>
          <a:p>
            <a:r>
              <a:rPr lang="es-ES" sz="2400" i="1" dirty="0" smtClean="0"/>
              <a:t>El </a:t>
            </a:r>
            <a:r>
              <a:rPr lang="es-ES" sz="2400" i="1" dirty="0" smtClean="0"/>
              <a:t>Mesías debe construir el Templo en Jerusalén , en cambio Jesús no hizo en él ni construcción ni destrucción. </a:t>
            </a:r>
            <a:endParaRPr lang="es-ES" sz="2400" i="1" dirty="0" smtClean="0"/>
          </a:p>
          <a:p>
            <a:r>
              <a:rPr lang="es-ES" sz="2400" i="1" dirty="0" smtClean="0"/>
              <a:t>El </a:t>
            </a:r>
            <a:r>
              <a:rPr lang="es-ES" sz="2400" i="1" dirty="0" smtClean="0"/>
              <a:t>Mesías ha de gobernar sobre todos los pueblos , en cambio éste no gobernó ni siquiera sobre el suyo propio</a:t>
            </a:r>
            <a:r>
              <a:rPr lang="es-ES" sz="2400" i="1" dirty="0" smtClean="0"/>
              <a:t>'.</a:t>
            </a:r>
            <a:r>
              <a:rPr lang="es-ES" sz="2400" i="1" dirty="0" smtClean="0"/>
              <a:t/>
            </a:r>
            <a:br>
              <a:rPr lang="es-ES" sz="2400" i="1" dirty="0" smtClean="0"/>
            </a:br>
            <a:endParaRPr lang="es-ES"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Se levantó fray Paul y dijo: El Mesías sobre el cual hablaron los profetas, ¿Tú crees que es un hombre real y [o] un </a:t>
            </a:r>
            <a:r>
              <a:rPr lang="es-ES" sz="2400" i="1" dirty="0" smtClean="0"/>
              <a:t>Dios </a:t>
            </a:r>
            <a:r>
              <a:rPr lang="es-ES" sz="2400" i="1" dirty="0" smtClean="0"/>
              <a:t>verdadero? </a:t>
            </a:r>
            <a:endParaRPr lang="es-ES" sz="2400" i="1" dirty="0" smtClean="0"/>
          </a:p>
          <a:p>
            <a:r>
              <a:rPr lang="es-ES" sz="2400" i="1" dirty="0" smtClean="0"/>
              <a:t> 'En verdad el Mesías ha de venir y será un hombre real, hijo de un hombre y de una mujer de la unión de ambos como yo. </a:t>
            </a:r>
            <a:endParaRPr lang="es-ES" sz="2400" i="1" dirty="0" smtClean="0"/>
          </a:p>
          <a:p>
            <a:r>
              <a:rPr lang="es-ES" sz="2400" i="1" dirty="0" smtClean="0"/>
              <a:t>Su </a:t>
            </a:r>
            <a:r>
              <a:rPr lang="es-ES" sz="2400" i="1" dirty="0" smtClean="0"/>
              <a:t>ascendencia estará relacionada con el rey David, como se declara: "Una rama brotará del tronco de </a:t>
            </a:r>
            <a:r>
              <a:rPr lang="es-ES" sz="2400" i="1" dirty="0" err="1" smtClean="0"/>
              <a:t>Isaí</a:t>
            </a:r>
            <a:r>
              <a:rPr lang="es-ES" sz="2400" i="1" dirty="0" smtClean="0"/>
              <a:t>, y un vástago de sus raíces dará frutos". </a:t>
            </a:r>
            <a:endParaRPr lang="es-ES" sz="2400" i="1" dirty="0" smtClean="0"/>
          </a:p>
          <a:p>
            <a:r>
              <a:rPr lang="es-ES" sz="2400" i="1" dirty="0" smtClean="0"/>
              <a:t>Además </a:t>
            </a:r>
            <a:r>
              <a:rPr lang="es-ES" sz="2400" i="1" dirty="0" smtClean="0"/>
              <a:t>está escrito: "Hasta que venga </a:t>
            </a:r>
            <a:r>
              <a:rPr lang="es-ES" sz="2400" i="1" dirty="0" err="1" smtClean="0"/>
              <a:t>Shiló</a:t>
            </a:r>
            <a:r>
              <a:rPr lang="es-ES" sz="2400" i="1" dirty="0" smtClean="0"/>
              <a:t>", se refiere a su hijo, ya que "</a:t>
            </a:r>
            <a:r>
              <a:rPr lang="es-ES" sz="2400" i="1" dirty="0" err="1" smtClean="0"/>
              <a:t>Shiló</a:t>
            </a:r>
            <a:r>
              <a:rPr lang="es-ES" sz="2400" i="1" dirty="0" smtClean="0"/>
              <a:t>" proviene de "</a:t>
            </a:r>
            <a:r>
              <a:rPr lang="es-ES" sz="2400" i="1" dirty="0" err="1" smtClean="0"/>
              <a:t>Shiliá</a:t>
            </a:r>
            <a:r>
              <a:rPr lang="es-ES" sz="2400" i="1" dirty="0" smtClean="0"/>
              <a:t>", indicando que nacerá como el resto de los seres humanos dentro de una placenta. </a:t>
            </a:r>
            <a:endParaRPr lang="es-ES" sz="2400" i="1" dirty="0" smtClean="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Y </a:t>
            </a:r>
            <a:r>
              <a:rPr lang="es-ES" sz="2400" i="1" dirty="0" smtClean="0"/>
              <a:t>si hubiese sido engendrado por un espíritu divino no hubiera sido descendiente de </a:t>
            </a:r>
            <a:r>
              <a:rPr lang="es-ES" sz="2400" i="1" dirty="0" err="1" smtClean="0"/>
              <a:t>Isaí</a:t>
            </a:r>
            <a:r>
              <a:rPr lang="es-ES" sz="2400" i="1" dirty="0" smtClean="0"/>
              <a:t>, incluso que hubiera permanecido en el vientre de una mujer de su familia , tampoco hubiera heredado ningún reinado, ya que las mujeres no heredan, según la Torá, cuando hay un varón , además David sólo tuvo hijos varones'.</a:t>
            </a:r>
          </a:p>
          <a:p>
            <a:r>
              <a:rPr lang="es-ES" sz="2400" b="1" i="1" dirty="0" smtClean="0"/>
              <a:t>El Señor de mi Señor</a:t>
            </a:r>
          </a:p>
          <a:p>
            <a:r>
              <a:rPr lang="es-ES" sz="2400" i="1" dirty="0" smtClean="0"/>
              <a:t>La </a:t>
            </a:r>
            <a:r>
              <a:rPr lang="es-ES" sz="2400" i="1" dirty="0" smtClean="0"/>
              <a:t>disputa de nuestro sabio Najmanides llega ahora a un punto muy </a:t>
            </a:r>
            <a:r>
              <a:rPr lang="es-ES" sz="2400" i="1" dirty="0" smtClean="0"/>
              <a:t>álgido </a:t>
            </a:r>
            <a:r>
              <a:rPr lang="es-ES" sz="2400" i="1" dirty="0" smtClean="0"/>
              <a:t>en donde muchos malinterpretan la Biblia asumiendo que el Señor de mi Señor se refiere a </a:t>
            </a:r>
            <a:r>
              <a:rPr lang="es-ES" sz="2400" i="1" dirty="0" smtClean="0"/>
              <a:t>Jesús</a:t>
            </a:r>
            <a:endParaRPr lang="es-ES" sz="2400" i="1" dirty="0" smtClean="0"/>
          </a:p>
          <a:p>
            <a:r>
              <a:rPr lang="es-ES" sz="2400" i="1" dirty="0" smtClean="0"/>
              <a:t/>
            </a:r>
            <a:br>
              <a:rPr lang="es-ES" sz="2400" i="1" dirty="0" smtClean="0"/>
            </a:br>
            <a:r>
              <a:rPr lang="es-ES" sz="2400" i="1" dirty="0" smtClean="0"/>
              <a:t/>
            </a:r>
            <a:br>
              <a:rPr lang="es-ES" sz="2400" i="1" dirty="0" smtClean="0"/>
            </a:br>
            <a:endParaRPr lang="es-ES"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Entonces fray Paul dijo: 'Hay un salmo que dice: "Canto de David. Declaró </a:t>
            </a:r>
            <a:r>
              <a:rPr lang="es-ES" sz="2400" i="1" dirty="0" smtClean="0"/>
              <a:t>Dios </a:t>
            </a:r>
            <a:r>
              <a:rPr lang="es-ES" sz="2400" i="1" dirty="0" smtClean="0"/>
              <a:t>a mi señor: siéntate a mi diestra hasta que ponga a tus enemigos como descanso para tus </a:t>
            </a:r>
            <a:r>
              <a:rPr lang="es-ES" sz="2400" i="1" dirty="0" smtClean="0"/>
              <a:t>pies“ Tehilim 110:1</a:t>
            </a:r>
          </a:p>
          <a:p>
            <a:r>
              <a:rPr lang="es-ES" sz="2400" i="1" dirty="0" smtClean="0"/>
              <a:t> </a:t>
            </a:r>
            <a:r>
              <a:rPr lang="es-ES" sz="2400" i="1" dirty="0" smtClean="0"/>
              <a:t>¿A quién podría denominar el rey David "mi señor" sino a </a:t>
            </a:r>
            <a:r>
              <a:rPr lang="es-ES" sz="2400" i="1" dirty="0" smtClean="0"/>
              <a:t>Dios</a:t>
            </a:r>
            <a:r>
              <a:rPr lang="es-ES" sz="2400" i="1" dirty="0" smtClean="0"/>
              <a:t>, y cómo se sienta este "señor" a la derecha de </a:t>
            </a:r>
            <a:r>
              <a:rPr lang="es-ES" sz="2400" i="1" dirty="0" smtClean="0"/>
              <a:t>Dios</a:t>
            </a:r>
            <a:r>
              <a:rPr lang="es-ES" sz="2400" i="1" dirty="0" smtClean="0"/>
              <a:t>?' </a:t>
            </a:r>
            <a:endParaRPr lang="es-ES" sz="2400" i="1" dirty="0" smtClean="0"/>
          </a:p>
          <a:p>
            <a:r>
              <a:rPr lang="es-ES" sz="2400" i="1" dirty="0" smtClean="0"/>
              <a:t>Entonces </a:t>
            </a:r>
            <a:r>
              <a:rPr lang="es-ES" sz="2400" i="1" dirty="0" smtClean="0"/>
              <a:t>el rey Jaime I se puso muy contento de ver que le </a:t>
            </a:r>
            <a:r>
              <a:rPr lang="es-ES" sz="2400" i="1" dirty="0" smtClean="0"/>
              <a:t>habían </a:t>
            </a:r>
            <a:r>
              <a:rPr lang="es-ES" sz="2400" i="1" dirty="0" smtClean="0"/>
              <a:t>hecho una pregunta muy delicada a Najmanides y dijo: 'Muy bien ha preguntado, pues si hubiera sido el Mesías un hombre real, descendiente del rey David, él no lo hubiera denominado "mi señor". </a:t>
            </a:r>
            <a:endParaRPr lang="es-ES" sz="2400" i="1" dirty="0" smtClean="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Si </a:t>
            </a:r>
            <a:r>
              <a:rPr lang="es-ES" sz="2400" i="1" dirty="0" smtClean="0"/>
              <a:t>yo tuviera un hijo o un nieto de mi familia, incluso que gobierne sobre todo el mundo, nunca lo hubiera denominado "mi señor"; por el contrario hubiese querido que él me llame "mi señor" y que también bese mi mano'. </a:t>
            </a:r>
          </a:p>
          <a:p>
            <a:r>
              <a:rPr lang="es-ES" sz="2400" i="1" dirty="0" smtClean="0"/>
              <a:t>Najmanides le dijo: 'Ahora, escuchen. David, el rey, fue un poeta que compuso los salmos por inspiración divina, y los compuso para que los recitasen delante del altar de </a:t>
            </a:r>
            <a:r>
              <a:rPr lang="es-ES" sz="2400" i="1" dirty="0" smtClean="0"/>
              <a:t>Dios.</a:t>
            </a:r>
          </a:p>
          <a:p>
            <a:r>
              <a:rPr lang="es-ES" sz="2400" i="1" dirty="0" smtClean="0"/>
              <a:t> </a:t>
            </a:r>
            <a:r>
              <a:rPr lang="es-ES" sz="2400" i="1" dirty="0" smtClean="0"/>
              <a:t>El mismo no los cantaba, además no le estaba permitido cantarlos ya que es una prohibición para él, sin embargo entregó los salmos a los levitas para que los reciten. </a:t>
            </a:r>
            <a:endParaRPr lang="es-ES" sz="2400" i="1" dirty="0" smtClean="0"/>
          </a:p>
          <a:p>
            <a:pPr>
              <a:buNone/>
            </a:pP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Como </a:t>
            </a:r>
            <a:r>
              <a:rPr lang="es-ES" sz="2400" i="1" dirty="0" smtClean="0"/>
              <a:t>era así, compuso los salmos de manera que sea apropiado que el levita los dijese; por lo tanto, si hubiera dicho: "declaró </a:t>
            </a:r>
            <a:r>
              <a:rPr lang="es-ES" sz="2400" i="1" dirty="0" smtClean="0"/>
              <a:t>Dios </a:t>
            </a:r>
            <a:r>
              <a:rPr lang="es-ES" sz="2400" i="1" dirty="0" smtClean="0"/>
              <a:t>a mí...", el levita estaría diciendo una mentira, por ende era apropiado que el levita dijese en el Templo: "declaró </a:t>
            </a:r>
            <a:r>
              <a:rPr lang="es-ES" sz="2400" i="1" dirty="0" smtClean="0"/>
              <a:t>Dios </a:t>
            </a:r>
            <a:r>
              <a:rPr lang="es-ES" sz="2400" i="1" dirty="0" smtClean="0"/>
              <a:t>a mi señor (es decir a David que era su señor Rey), siéntate a mi diestra...".</a:t>
            </a:r>
          </a:p>
          <a:p>
            <a:r>
              <a:rPr lang="es-ES" sz="2400" i="1" dirty="0" smtClean="0"/>
              <a:t>     ...Y la razón que le pide sentarse significa que </a:t>
            </a:r>
            <a:r>
              <a:rPr lang="es-ES" sz="2400" i="1" dirty="0" smtClean="0"/>
              <a:t>Dios </a:t>
            </a:r>
            <a:r>
              <a:rPr lang="es-ES" sz="2400" i="1" dirty="0" smtClean="0"/>
              <a:t>lo ha de proteger y lo ha de salvar, haciéndolo sobreponerse sobre sus enemigos. </a:t>
            </a:r>
          </a:p>
          <a:p>
            <a:endParaRPr lang="es-ES" sz="2400" i="1" dirty="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Y </a:t>
            </a:r>
            <a:r>
              <a:rPr lang="es-ES" sz="2400" i="1" dirty="0" smtClean="0"/>
              <a:t>así fue, pues en cierta ocasión blandió su lanza contra ochocientos y los mató de una sola vez . </a:t>
            </a:r>
            <a:endParaRPr lang="es-ES" sz="2400" i="1" dirty="0" smtClean="0"/>
          </a:p>
          <a:p>
            <a:r>
              <a:rPr lang="es-ES" sz="2400" i="1" dirty="0" smtClean="0"/>
              <a:t>¿</a:t>
            </a:r>
            <a:r>
              <a:rPr lang="es-ES" sz="2400" i="1" dirty="0" smtClean="0"/>
              <a:t>Acaso hay entre los jinetes aquí presentes alguien que pueda realizar tal proeza? </a:t>
            </a:r>
            <a:endParaRPr lang="es-ES" sz="2400" i="1" dirty="0" smtClean="0"/>
          </a:p>
          <a:p>
            <a:r>
              <a:rPr lang="es-ES" sz="2400" i="1" dirty="0" smtClean="0"/>
              <a:t>Esto </a:t>
            </a:r>
            <a:r>
              <a:rPr lang="es-ES" sz="2400" i="1" dirty="0" smtClean="0"/>
              <a:t>es lo que se declara "la diestra de </a:t>
            </a:r>
            <a:r>
              <a:rPr lang="es-ES" sz="2400" i="1" dirty="0" smtClean="0"/>
              <a:t>Dios</a:t>
            </a:r>
            <a:r>
              <a:rPr lang="es-ES" sz="2400" i="1" dirty="0" smtClean="0"/>
              <a:t>". </a:t>
            </a:r>
            <a:endParaRPr lang="es-ES" sz="2400" i="1" dirty="0" smtClean="0"/>
          </a:p>
          <a:p>
            <a:r>
              <a:rPr lang="es-ES" sz="2400" i="1" dirty="0" smtClean="0"/>
              <a:t>Del </a:t>
            </a:r>
            <a:r>
              <a:rPr lang="es-ES" sz="2400" i="1" dirty="0" smtClean="0"/>
              <a:t>mismo modo se dice de David, "Tu diestra me apoyará..." ; así también: "La diestra de </a:t>
            </a:r>
            <a:r>
              <a:rPr lang="es-ES" sz="2400" i="1" dirty="0" smtClean="0"/>
              <a:t>Dios </a:t>
            </a:r>
            <a:r>
              <a:rPr lang="es-ES" sz="2400" i="1" dirty="0" smtClean="0"/>
              <a:t>hace proezas, la diestra de </a:t>
            </a:r>
            <a:r>
              <a:rPr lang="es-ES" sz="2400" i="1" dirty="0" smtClean="0"/>
              <a:t>Dios </a:t>
            </a:r>
            <a:r>
              <a:rPr lang="es-ES" sz="2400" i="1" dirty="0" smtClean="0"/>
              <a:t>se eleva..." </a:t>
            </a:r>
            <a:r>
              <a:rPr lang="es-ES" sz="2400" i="1" dirty="0" smtClean="0"/>
              <a:t>.</a:t>
            </a:r>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     ...No obstante, aquí es obligatorio opinar como ya dije que los salmos fueron compuestos por medio de inspiración divina, y éstos se refieren a David o a su hijo que está sentado sobre su trono: éste es el Mesías. </a:t>
            </a:r>
            <a:endParaRPr lang="es-ES" sz="2400" i="1" dirty="0" smtClean="0"/>
          </a:p>
          <a:p>
            <a:r>
              <a:rPr lang="es-ES" sz="2400" i="1" dirty="0" smtClean="0"/>
              <a:t>Así </a:t>
            </a:r>
            <a:r>
              <a:rPr lang="es-ES" sz="2400" i="1" dirty="0" smtClean="0"/>
              <a:t>como todo lo referente al período mesiánico se concretó en David, en cierto aspecto, del mismo modo ocurrirá con el Mesías de manera completa. </a:t>
            </a:r>
            <a:endParaRPr lang="es-ES" sz="2400" i="1" dirty="0" smtClean="0"/>
          </a:p>
          <a:p>
            <a:r>
              <a:rPr lang="es-ES" sz="2400" i="1" dirty="0" smtClean="0"/>
              <a:t>Así </a:t>
            </a:r>
            <a:r>
              <a:rPr lang="es-ES" sz="2400" i="1" dirty="0" smtClean="0"/>
              <a:t>como diestra de </a:t>
            </a:r>
            <a:r>
              <a:rPr lang="es-ES" sz="2400" i="1" dirty="0" smtClean="0"/>
              <a:t>Dios </a:t>
            </a:r>
            <a:r>
              <a:rPr lang="es-ES" sz="2400" i="1" dirty="0" smtClean="0"/>
              <a:t>sostuvo a David hasta que triunfó sobre los enemigos que tuvo a su alrededor, del mismo modo sostendrá al Mesías hasta que haga de las naciones un banquito para sus pies, pues todos son sus enemigos, ya que esclavizaron a su pueblo, renegaron de su venida y de su reinado, algunas hicieron otro Mesías. </a:t>
            </a:r>
            <a:endParaRPr lang="es-ES" sz="2400" i="1" dirty="0" smtClean="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Por </a:t>
            </a:r>
            <a:r>
              <a:rPr lang="es-ES" sz="2400" i="1" dirty="0" smtClean="0"/>
              <a:t>lo tanto, lo dicho es apropiado para aquel que recitará el salmo en el Templo, ya sea en días de David o en días del Mesías su hijo, ya que tal salmo se refiere al trono de David y a su reinado'. </a:t>
            </a:r>
            <a:endParaRPr lang="es-ES" sz="2400" i="1" dirty="0" smtClean="0"/>
          </a:p>
          <a:p>
            <a:r>
              <a:rPr lang="es-ES" sz="2400" i="1" dirty="0" smtClean="0"/>
              <a:t>el Maestre Guilles, quien era el Juez del rey, dijo:</a:t>
            </a:r>
          </a:p>
          <a:p>
            <a:r>
              <a:rPr lang="es-ES" sz="2400" i="1" dirty="0" smtClean="0"/>
              <a:t>.-La disputa no versa ahora sobre </a:t>
            </a:r>
            <a:r>
              <a:rPr lang="es-ES" sz="2400" i="1" dirty="0" smtClean="0"/>
              <a:t>Jesús, </a:t>
            </a:r>
            <a:r>
              <a:rPr lang="es-ES" sz="2400" i="1" dirty="0" smtClean="0"/>
              <a:t>sino que la pregunta es si el </a:t>
            </a:r>
            <a:r>
              <a:rPr lang="es-ES" sz="2400" i="1" dirty="0" smtClean="0"/>
              <a:t>Mesías </a:t>
            </a:r>
            <a:r>
              <a:rPr lang="es-ES" sz="2400" i="1" dirty="0" smtClean="0"/>
              <a:t>ha venido o </a:t>
            </a:r>
            <a:r>
              <a:rPr lang="es-ES" sz="2400" i="1" dirty="0" smtClean="0"/>
              <a:t>no. </a:t>
            </a:r>
            <a:r>
              <a:rPr lang="es-ES" sz="2400" i="1" dirty="0" smtClean="0"/>
              <a:t>Tú dices que no ha venido y ese libro de ustedes declara que sí ha </a:t>
            </a:r>
            <a:r>
              <a:rPr lang="es-ES" sz="2400" i="1" dirty="0" smtClean="0"/>
              <a:t>venido</a:t>
            </a:r>
            <a:endParaRPr lang="es-ES" sz="2400" i="1" dirty="0" smtClean="0"/>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200" i="1" dirty="0" smtClean="0"/>
              <a:t>Los </a:t>
            </a:r>
            <a:r>
              <a:rPr lang="es-ES" sz="2200" i="1" dirty="0" smtClean="0"/>
              <a:t>sabios no han dicho que el </a:t>
            </a:r>
            <a:r>
              <a:rPr lang="es-ES" sz="2200" i="1" dirty="0" smtClean="0"/>
              <a:t>Mesías </a:t>
            </a:r>
            <a:r>
              <a:rPr lang="es-ES" sz="2200" i="1" dirty="0" smtClean="0"/>
              <a:t>ya ha venido, sino que dijeron que ya ha nacido; del mismo modo como el </a:t>
            </a:r>
            <a:r>
              <a:rPr lang="es-ES" sz="2200" i="1" dirty="0" smtClean="0"/>
              <a:t>día </a:t>
            </a:r>
            <a:r>
              <a:rPr lang="es-ES" sz="2200" i="1" dirty="0" smtClean="0"/>
              <a:t>que nació </a:t>
            </a:r>
            <a:r>
              <a:rPr lang="es-ES" sz="2200" i="1" dirty="0" smtClean="0"/>
              <a:t>Moisés, </a:t>
            </a:r>
            <a:r>
              <a:rPr lang="es-ES" sz="2200" i="1" dirty="0" smtClean="0"/>
              <a:t>de bendita memoria, no se considera que haya venido ni que haya sido el libertador; en cambio, cuando vino donde Faraón, mandado por </a:t>
            </a:r>
            <a:r>
              <a:rPr lang="es-ES" sz="2200" i="1" dirty="0" smtClean="0"/>
              <a:t>Dios</a:t>
            </a:r>
            <a:r>
              <a:rPr lang="es-ES" sz="2200" i="1" dirty="0" smtClean="0"/>
              <a:t>, y le dijo que </a:t>
            </a:r>
            <a:r>
              <a:rPr lang="es-ES" sz="2200" i="1" dirty="0" smtClean="0"/>
              <a:t>así había </a:t>
            </a:r>
            <a:r>
              <a:rPr lang="es-ES" sz="2200" i="1" dirty="0" smtClean="0"/>
              <a:t>declarado </a:t>
            </a:r>
            <a:r>
              <a:rPr lang="es-ES" sz="2200" i="1" dirty="0" smtClean="0"/>
              <a:t>Dios</a:t>
            </a:r>
            <a:r>
              <a:rPr lang="es-ES" sz="2200" i="1" dirty="0" smtClean="0"/>
              <a:t>: 'Deja salir a mi pueblo...', entonces se considera realmente que vino".</a:t>
            </a:r>
          </a:p>
          <a:p>
            <a:r>
              <a:rPr lang="es-ES" sz="2200" i="1" dirty="0" smtClean="0"/>
              <a:t>Muy </a:t>
            </a:r>
            <a:r>
              <a:rPr lang="es-ES" sz="2200" i="1" dirty="0" smtClean="0"/>
              <a:t>bien; así </a:t>
            </a:r>
            <a:r>
              <a:rPr lang="es-ES" sz="2200" i="1" dirty="0" smtClean="0"/>
              <a:t>las cosas, vemos que el Maestre Guilles quiere seguir debatiendo y entonces dijo: "He </a:t>
            </a:r>
            <a:r>
              <a:rPr lang="es-ES" sz="2200" i="1" dirty="0" smtClean="0"/>
              <a:t>aquí </a:t>
            </a:r>
            <a:r>
              <a:rPr lang="es-ES" sz="2200" i="1" dirty="0" smtClean="0"/>
              <a:t>la porción del profeta que habla del siervo sufriente relata que el </a:t>
            </a:r>
            <a:r>
              <a:rPr lang="es-ES" sz="2200" i="1" dirty="0" smtClean="0"/>
              <a:t>Mesías </a:t>
            </a:r>
            <a:r>
              <a:rPr lang="es-ES" sz="2200" i="1" dirty="0" smtClean="0"/>
              <a:t>ha de morir en manos de sus enemigos y será ajusticiado entre delincuentes, todo lo que ocurrió con </a:t>
            </a:r>
            <a:r>
              <a:rPr lang="es-ES" sz="2200" i="1" dirty="0" smtClean="0"/>
              <a:t>Jesús. Crees </a:t>
            </a:r>
            <a:r>
              <a:rPr lang="es-ES" sz="2200" i="1" dirty="0" smtClean="0"/>
              <a:t>tú que esta porción del profeta se refiere al </a:t>
            </a:r>
            <a:r>
              <a:rPr lang="es-ES" sz="2200" i="1" dirty="0" smtClean="0"/>
              <a:t>Mesías?"</a:t>
            </a:r>
            <a:endParaRPr lang="es-ES" sz="2200" i="1" dirty="0" smtClean="0"/>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Najmanides </a:t>
            </a:r>
            <a:r>
              <a:rPr lang="es-ES" sz="2400" i="1" dirty="0" smtClean="0"/>
              <a:t>le aclara: </a:t>
            </a:r>
            <a:r>
              <a:rPr lang="es-ES" sz="2400" i="1" dirty="0" smtClean="0"/>
              <a:t>"Según </a:t>
            </a:r>
            <a:r>
              <a:rPr lang="es-ES" sz="2400" i="1" dirty="0" smtClean="0"/>
              <a:t>una interpretación verídica no se refiere sino al pueblo </a:t>
            </a:r>
            <a:r>
              <a:rPr lang="es-ES" sz="2400" i="1" dirty="0" smtClean="0"/>
              <a:t>Judío </a:t>
            </a:r>
            <a:r>
              <a:rPr lang="es-ES" sz="2400" i="1" dirty="0" smtClean="0"/>
              <a:t>como nación, ya que </a:t>
            </a:r>
            <a:r>
              <a:rPr lang="es-ES" sz="2400" i="1" dirty="0" smtClean="0"/>
              <a:t>así </a:t>
            </a:r>
            <a:r>
              <a:rPr lang="es-ES" sz="2400" i="1" dirty="0" smtClean="0"/>
              <a:t>lo llaman los profetas repetidas veces: 'Israel, mi siervo...' </a:t>
            </a:r>
            <a:r>
              <a:rPr lang="es-ES" sz="2400" i="1" dirty="0" smtClean="0"/>
              <a:t>(Isaías </a:t>
            </a:r>
            <a:r>
              <a:rPr lang="es-ES" sz="2400" i="1" dirty="0" smtClean="0"/>
              <a:t>41:8), 'Jacob, mi siervo</a:t>
            </a:r>
            <a:r>
              <a:rPr lang="es-ES" sz="2400" i="1" dirty="0" smtClean="0"/>
              <a:t>...‘</a:t>
            </a:r>
          </a:p>
          <a:p>
            <a:r>
              <a:rPr lang="es-ES" sz="2400" i="1" dirty="0" smtClean="0"/>
              <a:t>Un poco energúmeno, fray Paul le sale al quite: "Yo te </a:t>
            </a:r>
            <a:r>
              <a:rPr lang="es-ES" sz="2400" i="1" dirty="0" smtClean="0"/>
              <a:t>demostraré </a:t>
            </a:r>
            <a:r>
              <a:rPr lang="es-ES" sz="2400" i="1" dirty="0" smtClean="0"/>
              <a:t>que según los propios sabios judíos estos versículos se refieren al </a:t>
            </a:r>
            <a:r>
              <a:rPr lang="es-ES" sz="2400" i="1" dirty="0" smtClean="0"/>
              <a:t>Mesías"</a:t>
            </a:r>
            <a:endParaRPr lang="es-ES" sz="2400" i="1" dirty="0" smtClean="0"/>
          </a:p>
          <a:p>
            <a:r>
              <a:rPr lang="es-ES" sz="2400" i="1" dirty="0" smtClean="0"/>
              <a:t>Pero entonces Najmanides lo calma y le informa: </a:t>
            </a:r>
            <a:endParaRPr lang="es-ES" sz="2400" i="1" dirty="0" smtClean="0"/>
          </a:p>
          <a:p>
            <a:r>
              <a:rPr lang="es-ES" sz="2400" i="1" dirty="0" smtClean="0"/>
              <a:t>"</a:t>
            </a:r>
            <a:r>
              <a:rPr lang="es-ES" sz="2400" i="1" dirty="0" smtClean="0"/>
              <a:t>Es verdad que nuestros sabios, de bendita memoria, en los libros que comentan los relatos interpretan que se refiere al </a:t>
            </a:r>
            <a:r>
              <a:rPr lang="es-ES" sz="2400" i="1" dirty="0" smtClean="0"/>
              <a:t>Mesías; </a:t>
            </a:r>
            <a:r>
              <a:rPr lang="es-ES" sz="2400" i="1" dirty="0" smtClean="0"/>
              <a:t>pero nunca han declarado que el </a:t>
            </a:r>
            <a:r>
              <a:rPr lang="es-ES" sz="2400" i="1" dirty="0" smtClean="0"/>
              <a:t>Mesías </a:t>
            </a:r>
            <a:r>
              <a:rPr lang="es-ES" sz="2400" i="1" dirty="0" smtClean="0"/>
              <a:t>sería asesinado por mano de sus enemigos; </a:t>
            </a:r>
            <a:endParaRPr lang="es-ES" sz="2400" i="1" dirty="0" smtClean="0"/>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no </a:t>
            </a:r>
            <a:r>
              <a:rPr lang="es-ES" sz="2400" i="1" dirty="0" smtClean="0"/>
              <a:t>encontrarás en ningún libro de los libros de Israel, no en el Talmud y no en relatos, que el </a:t>
            </a:r>
            <a:r>
              <a:rPr lang="es-ES" sz="2400" i="1" dirty="0" smtClean="0"/>
              <a:t>Mesías </a:t>
            </a:r>
            <a:r>
              <a:rPr lang="es-ES" sz="2400" i="1" dirty="0" smtClean="0"/>
              <a:t>hijo de David será muerto, o que será entregado en manos de sus enemigos o que será enterrado entre delincuentes, e incluso el </a:t>
            </a:r>
            <a:r>
              <a:rPr lang="es-ES" sz="2400" i="1" dirty="0" smtClean="0"/>
              <a:t>Mesías </a:t>
            </a:r>
            <a:r>
              <a:rPr lang="es-ES" sz="2400" i="1" dirty="0" smtClean="0"/>
              <a:t>que ustedes se hicieron ni siquiera fue enterrado. </a:t>
            </a:r>
            <a:endParaRPr lang="es-ES" sz="2400" i="1" dirty="0" smtClean="0"/>
          </a:p>
          <a:p>
            <a:r>
              <a:rPr lang="es-ES" sz="2400" i="1" dirty="0" smtClean="0"/>
              <a:t>Yo </a:t>
            </a:r>
            <a:r>
              <a:rPr lang="es-ES" sz="2400" i="1" dirty="0" smtClean="0"/>
              <a:t>estoy dispuesto a explicarles la sección del siervo sufriente si desean con una explicación convincente y clara, siendo que no se encuentra en ella que el </a:t>
            </a:r>
            <a:r>
              <a:rPr lang="es-ES" sz="2400" i="1" dirty="0" smtClean="0"/>
              <a:t>Mesías </a:t>
            </a:r>
            <a:r>
              <a:rPr lang="es-ES" sz="2400" i="1" dirty="0" smtClean="0"/>
              <a:t>ha de ser muerto, como ocurrió con su </a:t>
            </a:r>
            <a:r>
              <a:rPr lang="es-ES" sz="2400" i="1" dirty="0" smtClean="0"/>
              <a:t>Mesías". </a:t>
            </a:r>
            <a:r>
              <a:rPr lang="es-ES" sz="2400" i="1" dirty="0" smtClean="0"/>
              <a:t>Pero entonces ellos </a:t>
            </a:r>
            <a:r>
              <a:rPr lang="es-ES" sz="2400" i="1" dirty="0" smtClean="0"/>
              <a:t>aquí </a:t>
            </a:r>
            <a:r>
              <a:rPr lang="es-ES" sz="2400" i="1" dirty="0" smtClean="0"/>
              <a:t>no quisieron escuchar.</a:t>
            </a:r>
          </a:p>
          <a:p>
            <a:endParaRPr lang="es-ES" sz="2400" i="1" dirty="0" smtClean="0"/>
          </a:p>
          <a:p>
            <a:pPr>
              <a:buNone/>
            </a:pP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a:t>
            </a:r>
            <a:r>
              <a:rPr lang="es-ES" sz="2400" i="1" dirty="0" smtClean="0"/>
              <a:t>Del mismo modo como el </a:t>
            </a:r>
            <a:r>
              <a:rPr lang="es-ES" sz="2400" i="1" dirty="0" smtClean="0"/>
              <a:t>Mesías </a:t>
            </a:r>
            <a:r>
              <a:rPr lang="es-ES" sz="2400" i="1" dirty="0" smtClean="0"/>
              <a:t>-siguió explicando Najmanides-, cuando venga donde el Papa y le diga mandado por </a:t>
            </a:r>
            <a:r>
              <a:rPr lang="es-ES" sz="2400" i="1" dirty="0" smtClean="0"/>
              <a:t>Dios </a:t>
            </a:r>
            <a:r>
              <a:rPr lang="es-ES" sz="2400" i="1" dirty="0" smtClean="0"/>
              <a:t>que deje salir a mi pueblo, entonces diremos que ha venido. </a:t>
            </a:r>
            <a:endParaRPr lang="es-ES" sz="2400" i="1" dirty="0" smtClean="0"/>
          </a:p>
          <a:p>
            <a:r>
              <a:rPr lang="es-ES" sz="2400" i="1" dirty="0" smtClean="0"/>
              <a:t>Hasta </a:t>
            </a:r>
            <a:r>
              <a:rPr lang="es-ES" sz="2400" i="1" dirty="0" smtClean="0"/>
              <a:t>ahora todavía no ha venido, tampoco se lo puede calificar de </a:t>
            </a:r>
            <a:r>
              <a:rPr lang="es-ES" sz="2400" i="1" dirty="0" smtClean="0"/>
              <a:t>Mesías. </a:t>
            </a:r>
          </a:p>
          <a:p>
            <a:r>
              <a:rPr lang="es-ES" sz="2400" i="1" dirty="0" smtClean="0"/>
              <a:t>Así </a:t>
            </a:r>
            <a:r>
              <a:rPr lang="es-ES" sz="2400" i="1" dirty="0" smtClean="0"/>
              <a:t>David el rey el </a:t>
            </a:r>
            <a:r>
              <a:rPr lang="es-ES" sz="2400" i="1" dirty="0" smtClean="0"/>
              <a:t>día </a:t>
            </a:r>
            <a:r>
              <a:rPr lang="es-ES" sz="2400" i="1" dirty="0" smtClean="0"/>
              <a:t>que nació no era rey ni ungido, en cambio el </a:t>
            </a:r>
            <a:r>
              <a:rPr lang="es-ES" sz="2400" i="1" dirty="0" smtClean="0"/>
              <a:t>día </a:t>
            </a:r>
            <a:r>
              <a:rPr lang="es-ES" sz="2400" i="1" dirty="0" smtClean="0"/>
              <a:t>que Samuel lo ungió entonces pasó a ser el Ungido. Por lo tanto, el </a:t>
            </a:r>
            <a:r>
              <a:rPr lang="es-ES" sz="2400" i="1" dirty="0" smtClean="0"/>
              <a:t>día </a:t>
            </a:r>
            <a:r>
              <a:rPr lang="es-ES" sz="2400" i="1" dirty="0" smtClean="0"/>
              <a:t>que </a:t>
            </a:r>
            <a:r>
              <a:rPr lang="es-ES" sz="2400" i="1" dirty="0" smtClean="0"/>
              <a:t>Elías </a:t>
            </a:r>
            <a:r>
              <a:rPr lang="es-ES" sz="2400" i="1" dirty="0" smtClean="0"/>
              <a:t>unja al </a:t>
            </a:r>
            <a:r>
              <a:rPr lang="es-ES" sz="2400" i="1" dirty="0" smtClean="0"/>
              <a:t>Mesías, </a:t>
            </a:r>
            <a:r>
              <a:rPr lang="es-ES" sz="2400" i="1" dirty="0" smtClean="0"/>
              <a:t>por orden de </a:t>
            </a:r>
            <a:r>
              <a:rPr lang="es-ES" sz="2400" i="1" dirty="0" smtClean="0"/>
              <a:t>Dios</a:t>
            </a:r>
            <a:r>
              <a:rPr lang="es-ES" sz="2400" i="1" dirty="0" smtClean="0"/>
              <a:t>, se llamará </a:t>
            </a:r>
            <a:r>
              <a:rPr lang="es-ES" sz="2400" i="1" dirty="0" smtClean="0"/>
              <a:t>Mesías; </a:t>
            </a:r>
            <a:r>
              <a:rPr lang="es-ES" sz="2400" i="1" dirty="0" smtClean="0"/>
              <a:t>y en el momento que se dirija, </a:t>
            </a:r>
            <a:r>
              <a:rPr lang="es-ES" sz="2400" i="1" dirty="0" smtClean="0"/>
              <a:t>después </a:t>
            </a:r>
            <a:r>
              <a:rPr lang="es-ES" sz="2400" i="1" dirty="0" smtClean="0"/>
              <a:t>de su unción, donde el Papa para liberarnos entonces corresponderá decir que ha </a:t>
            </a:r>
            <a:r>
              <a:rPr lang="es-ES" sz="2400" i="1" dirty="0" smtClean="0"/>
              <a:t>venido“.</a:t>
            </a:r>
            <a:r>
              <a:rPr lang="es-ES" sz="2400" i="1" dirty="0" smtClean="0"/>
              <a:t/>
            </a:r>
            <a:br>
              <a:rPr lang="es-ES" sz="2400" i="1" dirty="0" smtClean="0"/>
            </a:br>
            <a:r>
              <a:rPr lang="es-ES" sz="2400" i="1" dirty="0" smtClean="0"/>
              <a:t/>
            </a:r>
            <a:br>
              <a:rPr lang="es-ES" sz="2400" i="1" dirty="0" smtClean="0"/>
            </a:br>
            <a:r>
              <a:rPr lang="es-ES" sz="2400" i="1" dirty="0" smtClean="0"/>
              <a:t/>
            </a:r>
            <a:br>
              <a:rPr lang="es-ES" sz="2400" i="1" dirty="0" smtClean="0"/>
            </a:br>
            <a:endParaRPr lang="es-ES"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dirty="0" err="1" smtClean="0">
                <a:latin typeface="Calibri" pitchFamily="34" charset="0"/>
              </a:rPr>
              <a:t>Shar</a:t>
            </a:r>
            <a:r>
              <a:rPr lang="es-CO" dirty="0" smtClean="0">
                <a:latin typeface="Calibri" pitchFamily="34" charset="0"/>
              </a:rPr>
              <a:t> Shalom - El Príncipe de Paz</a:t>
            </a:r>
            <a:endParaRPr dirty="0"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i="1" dirty="0" smtClean="0"/>
              <a:t>.-</a:t>
            </a:r>
            <a:r>
              <a:rPr lang="es-ES" sz="2400" i="1" dirty="0" smtClean="0"/>
              <a:t>Del mismo modo como el </a:t>
            </a:r>
            <a:r>
              <a:rPr lang="es-ES" sz="2400" i="1" dirty="0" smtClean="0"/>
              <a:t>Mesías </a:t>
            </a:r>
            <a:r>
              <a:rPr lang="es-ES" sz="2400" i="1" dirty="0" smtClean="0"/>
              <a:t>-siguió explicando Najmanides-, cuando venga donde el Papa y le diga mandado por </a:t>
            </a:r>
            <a:r>
              <a:rPr lang="es-ES" sz="2400" i="1" dirty="0" smtClean="0"/>
              <a:t>Dios </a:t>
            </a:r>
            <a:r>
              <a:rPr lang="es-ES" sz="2400" i="1" dirty="0" smtClean="0"/>
              <a:t>que deje salir a mi pueblo, entonces diremos que ha venido. </a:t>
            </a:r>
            <a:endParaRPr lang="es-ES" sz="2400" i="1" dirty="0" smtClean="0"/>
          </a:p>
          <a:p>
            <a:r>
              <a:rPr lang="es-ES" sz="2400" i="1" dirty="0" smtClean="0"/>
              <a:t>Hasta </a:t>
            </a:r>
            <a:r>
              <a:rPr lang="es-ES" sz="2400" i="1" dirty="0" smtClean="0"/>
              <a:t>ahora todavía no ha venido, tampoco se lo puede calificar de </a:t>
            </a:r>
            <a:r>
              <a:rPr lang="es-ES" sz="2400" i="1" dirty="0" smtClean="0"/>
              <a:t>Mesías. </a:t>
            </a:r>
          </a:p>
          <a:p>
            <a:r>
              <a:rPr lang="es-ES" sz="2400" i="1" dirty="0" smtClean="0"/>
              <a:t>Así </a:t>
            </a:r>
            <a:r>
              <a:rPr lang="es-ES" sz="2400" i="1" dirty="0" smtClean="0"/>
              <a:t>David el rey el </a:t>
            </a:r>
            <a:r>
              <a:rPr lang="es-ES" sz="2400" i="1" dirty="0" smtClean="0"/>
              <a:t>día </a:t>
            </a:r>
            <a:r>
              <a:rPr lang="es-ES" sz="2400" i="1" dirty="0" smtClean="0"/>
              <a:t>que nació no era rey ni ungido, en cambio el </a:t>
            </a:r>
            <a:r>
              <a:rPr lang="es-ES" sz="2400" i="1" dirty="0" smtClean="0"/>
              <a:t>día </a:t>
            </a:r>
            <a:r>
              <a:rPr lang="es-ES" sz="2400" i="1" dirty="0" smtClean="0"/>
              <a:t>que Samuel lo ungió entonces pasó a ser el Ungido. Por lo tanto, el </a:t>
            </a:r>
            <a:r>
              <a:rPr lang="es-ES" sz="2400" i="1" dirty="0" smtClean="0"/>
              <a:t>día </a:t>
            </a:r>
            <a:r>
              <a:rPr lang="es-ES" sz="2400" i="1" dirty="0" smtClean="0"/>
              <a:t>que </a:t>
            </a:r>
            <a:r>
              <a:rPr lang="es-ES" sz="2400" i="1" dirty="0" smtClean="0"/>
              <a:t>Elías </a:t>
            </a:r>
            <a:r>
              <a:rPr lang="es-ES" sz="2400" i="1" dirty="0" smtClean="0"/>
              <a:t>unja al </a:t>
            </a:r>
            <a:r>
              <a:rPr lang="es-ES" sz="2400" i="1" dirty="0" smtClean="0"/>
              <a:t>Mesías, </a:t>
            </a:r>
            <a:r>
              <a:rPr lang="es-ES" sz="2400" i="1" dirty="0" smtClean="0"/>
              <a:t>por orden de </a:t>
            </a:r>
            <a:r>
              <a:rPr lang="es-ES" sz="2400" i="1" dirty="0" smtClean="0"/>
              <a:t>Dios</a:t>
            </a:r>
            <a:r>
              <a:rPr lang="es-ES" sz="2400" i="1" dirty="0" smtClean="0"/>
              <a:t>, se llamará </a:t>
            </a:r>
            <a:r>
              <a:rPr lang="es-ES" sz="2400" i="1" dirty="0" smtClean="0"/>
              <a:t>Mesías; </a:t>
            </a:r>
            <a:r>
              <a:rPr lang="es-ES" sz="2400" i="1" dirty="0" smtClean="0"/>
              <a:t>y en el momento que se dirija, </a:t>
            </a:r>
            <a:r>
              <a:rPr lang="es-ES" sz="2400" i="1" dirty="0" smtClean="0"/>
              <a:t>después </a:t>
            </a:r>
            <a:r>
              <a:rPr lang="es-ES" sz="2400" i="1" dirty="0" smtClean="0"/>
              <a:t>de su unción, donde el Papa para liberarnos entonces corresponderá decir que ha </a:t>
            </a:r>
            <a:r>
              <a:rPr lang="es-ES" sz="2400" i="1" dirty="0" smtClean="0"/>
              <a:t>venido“.</a:t>
            </a:r>
            <a:r>
              <a:rPr lang="es-ES" sz="2400" i="1" dirty="0" smtClean="0"/>
              <a:t/>
            </a:r>
            <a:br>
              <a:rPr lang="es-ES" sz="2400" i="1" dirty="0" smtClean="0"/>
            </a:br>
            <a:r>
              <a:rPr lang="es-ES" sz="2400" i="1" dirty="0" smtClean="0"/>
              <a:t/>
            </a:r>
            <a:br>
              <a:rPr lang="es-ES" sz="2400" i="1" dirty="0" smtClean="0"/>
            </a:br>
            <a:r>
              <a:rPr lang="es-ES" sz="2400" i="1" dirty="0" smtClean="0"/>
              <a:t/>
            </a:r>
            <a:br>
              <a:rPr lang="es-ES" sz="2400" i="1" dirty="0" smtClean="0"/>
            </a:br>
            <a:endParaRPr lang="es-ES"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20 </a:t>
            </a:r>
            <a:r>
              <a:rPr lang="es-CO" sz="1800" dirty="0" err="1" smtClean="0">
                <a:latin typeface="Calibri" pitchFamily="34" charset="0"/>
              </a:rPr>
              <a:t>Kislev</a:t>
            </a:r>
            <a:r>
              <a:rPr lang="es-CO" sz="1800" dirty="0" smtClean="0">
                <a:latin typeface="Calibri" pitchFamily="34" charset="0"/>
              </a:rPr>
              <a:t> 5777  </a:t>
            </a:r>
            <a:r>
              <a:rPr lang="es-CO" sz="1800" smtClean="0">
                <a:latin typeface="Calibri" pitchFamily="34" charset="0"/>
              </a:rPr>
              <a:t>–  </a:t>
            </a:r>
            <a:r>
              <a:rPr lang="es-CO" sz="1800" smtClean="0">
                <a:latin typeface="Calibri" pitchFamily="34" charset="0"/>
              </a:rPr>
              <a:t>20 </a:t>
            </a:r>
            <a:r>
              <a:rPr lang="es-CO" sz="1800" dirty="0" smtClean="0">
                <a:latin typeface="Calibri" pitchFamily="34" charset="0"/>
              </a:rPr>
              <a:t>Diciembre,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100557</TotalTime>
  <Words>2490</Words>
  <Application>Microsoft Office PowerPoint</Application>
  <PresentationFormat>On-screen Show (4:3)</PresentationFormat>
  <Paragraphs>144</Paragraphs>
  <Slides>28</Slides>
  <Notes>26</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 </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Shar Shalom - El Príncipe de Paz</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3161</cp:revision>
  <dcterms:created xsi:type="dcterms:W3CDTF">2013-10-13T19:31:46Z</dcterms:created>
  <dcterms:modified xsi:type="dcterms:W3CDTF">2016-12-20T17:48:35Z</dcterms:modified>
</cp:coreProperties>
</file>