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1440" r:id="rId3"/>
    <p:sldId id="1493" r:id="rId4"/>
    <p:sldId id="1494" r:id="rId5"/>
    <p:sldId id="1495" r:id="rId6"/>
    <p:sldId id="1496" r:id="rId7"/>
    <p:sldId id="1497" r:id="rId8"/>
    <p:sldId id="1498" r:id="rId9"/>
    <p:sldId id="1499" r:id="rId10"/>
    <p:sldId id="1500" r:id="rId11"/>
    <p:sldId id="1501" r:id="rId12"/>
    <p:sldId id="1502" r:id="rId13"/>
    <p:sldId id="1503" r:id="rId14"/>
    <p:sldId id="1504" r:id="rId15"/>
    <p:sldId id="1505" r:id="rId16"/>
    <p:sldId id="1506" r:id="rId17"/>
    <p:sldId id="1507" r:id="rId18"/>
    <p:sldId id="1508" r:id="rId19"/>
    <p:sldId id="1509" r:id="rId20"/>
    <p:sldId id="1510" r:id="rId21"/>
    <p:sldId id="1511" r:id="rId22"/>
    <p:sldId id="1512" r:id="rId23"/>
    <p:sldId id="1513" r:id="rId24"/>
    <p:sldId id="1514" r:id="rId25"/>
    <p:sldId id="1515" r:id="rId26"/>
    <p:sldId id="1516" r:id="rId27"/>
    <p:sldId id="1517" r:id="rId28"/>
    <p:sldId id="1518" r:id="rId29"/>
    <p:sldId id="1519" r:id="rId30"/>
    <p:sldId id="1520" r:id="rId31"/>
    <p:sldId id="292"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75" d="100"/>
          <a:sy n="75" d="100"/>
        </p:scale>
        <p:origin x="-1248" y="36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TORAH Y JUDAISMO</a:t>
            </a:r>
          </a:p>
          <a:p>
            <a:pPr algn="ctr">
              <a:lnSpc>
                <a:spcPct val="90000"/>
              </a:lnSpc>
            </a:pPr>
            <a:r>
              <a:rPr lang="es-CO" sz="2400" dirty="0" smtClean="0">
                <a:solidFill>
                  <a:srgbClr val="000000"/>
                </a:solidFill>
                <a:latin typeface="Calibri" pitchFamily="34" charset="0"/>
              </a:rPr>
              <a:t>Por Qué Celebrar </a:t>
            </a:r>
            <a:r>
              <a:rPr lang="es-CO" sz="2400" dirty="0" err="1" smtClean="0">
                <a:solidFill>
                  <a:srgbClr val="000000"/>
                </a:solidFill>
                <a:latin typeface="Calibri" pitchFamily="34" charset="0"/>
              </a:rPr>
              <a:t>Janucá</a:t>
            </a:r>
            <a:r>
              <a:rPr lang="es-CO" sz="2400" dirty="0" smtClean="0">
                <a:solidFill>
                  <a:srgbClr val="000000"/>
                </a:solidFill>
                <a:latin typeface="Calibri" pitchFamily="34" charset="0"/>
              </a:rPr>
              <a:t>?</a:t>
            </a:r>
            <a:endParaRPr lang="es-CO" sz="24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Veamos ahora un breve sumario histórico de lo que acontecía en aquellos días: </a:t>
            </a:r>
            <a:endParaRPr lang="es-ES" sz="2400" dirty="0" smtClean="0"/>
          </a:p>
          <a:p>
            <a:r>
              <a:rPr lang="es-ES" sz="2400" dirty="0" smtClean="0"/>
              <a:t>El Primer Templo se había construido por Salomón en el 833 </a:t>
            </a:r>
            <a:r>
              <a:rPr lang="es-ES" sz="2400" dirty="0" err="1" smtClean="0"/>
              <a:t>aec</a:t>
            </a:r>
            <a:r>
              <a:rPr lang="es-ES" sz="2400" dirty="0" smtClean="0"/>
              <a:t> (inicio) y terminado en 827 </a:t>
            </a:r>
            <a:r>
              <a:rPr lang="es-ES" sz="2400" dirty="0" err="1" smtClean="0"/>
              <a:t>aec</a:t>
            </a:r>
            <a:r>
              <a:rPr lang="es-ES" sz="2400" dirty="0" smtClean="0"/>
              <a:t> (7 años).</a:t>
            </a:r>
          </a:p>
          <a:p>
            <a:r>
              <a:rPr lang="es-ES" sz="2400" dirty="0" smtClean="0"/>
              <a:t>Por los siguientes 410 años el Pueblo Judío pudo traer sus ofrendas diarias y se reunía toda la nación 3 veces al año.</a:t>
            </a:r>
          </a:p>
          <a:p>
            <a:r>
              <a:rPr lang="es-ES" sz="2400" dirty="0" smtClean="0"/>
              <a:t>Después de la muerte de Salomón el Reino se dividió en dos: Israel al Norte y Judea al Sur. Año 796 </a:t>
            </a:r>
            <a:r>
              <a:rPr lang="es-ES" sz="2400" dirty="0" err="1" smtClean="0"/>
              <a:t>aec</a:t>
            </a:r>
            <a:r>
              <a:rPr lang="es-ES" sz="2400" dirty="0" smtClean="0"/>
              <a:t>.</a:t>
            </a:r>
          </a:p>
          <a:p>
            <a:r>
              <a:rPr lang="es-ES" sz="2400" dirty="0" smtClean="0"/>
              <a:t>En el 555 el Reino de Samaria (capital de Israel) cayó en manos de los Asirios.</a:t>
            </a:r>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El Reino de Judea cayó en manos de Babilonia 150 años mas tarde.</a:t>
            </a:r>
          </a:p>
          <a:p>
            <a:r>
              <a:rPr lang="es-ES" sz="2400" dirty="0" smtClean="0"/>
              <a:t>Pero un tiempo antes, en el 661 el profeta </a:t>
            </a:r>
            <a:r>
              <a:rPr lang="es-ES" sz="2400" dirty="0" err="1" smtClean="0"/>
              <a:t>Zejaría</a:t>
            </a:r>
            <a:r>
              <a:rPr lang="es-ES" sz="2400" dirty="0" smtClean="0"/>
              <a:t> reprendió a la nación por sus malos caminos. En vez de aceptar sus reprimendas lo apedrearon hasta la muerte en un día de Yom Kipur en los patios del Templo. Su sangre no se borró de los pisos del Templo sino hasta 252 años mas tarde, cuando éste fue destruido.</a:t>
            </a:r>
          </a:p>
          <a:p>
            <a:r>
              <a:rPr lang="es-ES" sz="2400" dirty="0" smtClean="0"/>
              <a:t>En el 463 </a:t>
            </a:r>
            <a:r>
              <a:rPr lang="es-ES" sz="2400" dirty="0" err="1" smtClean="0"/>
              <a:t>aec</a:t>
            </a:r>
            <a:r>
              <a:rPr lang="es-ES" sz="2400" dirty="0" smtClean="0"/>
              <a:t> el profeta Jeremías advirtió a los Judíos sobre las amenazas de los babilonios pero se burlaron de él y el rey Joaquim lo envió a la prisión por asedio de sus palabras. </a:t>
            </a:r>
            <a:endParaRPr lang="es-ES" sz="2400"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Los Asirios dominaban el Medio Oriente, pero aún con la ayuda de los Egipcios no fueron capaces de vencer a los Babilonios.</a:t>
            </a:r>
          </a:p>
          <a:p>
            <a:r>
              <a:rPr lang="es-ES" sz="2400" dirty="0" smtClean="0"/>
              <a:t>Judea quedó en medio de las batallas por el poder de estos tres imperios.</a:t>
            </a:r>
          </a:p>
          <a:p>
            <a:r>
              <a:rPr lang="es-ES" sz="2400" dirty="0" smtClean="0"/>
              <a:t>En el 434 </a:t>
            </a:r>
            <a:r>
              <a:rPr lang="es-ES" sz="2400" dirty="0" err="1" smtClean="0"/>
              <a:t>aec</a:t>
            </a:r>
            <a:r>
              <a:rPr lang="es-ES" sz="2400" dirty="0" smtClean="0"/>
              <a:t>. los Judíos trataron de hacer alianza con Egipto para que los favoreciera.</a:t>
            </a:r>
          </a:p>
          <a:p>
            <a:r>
              <a:rPr lang="es-ES" sz="2400" dirty="0" smtClean="0"/>
              <a:t>Pero entonces, el rey Babilonio </a:t>
            </a:r>
            <a:r>
              <a:rPr lang="es-ES" sz="2400" dirty="0" err="1" smtClean="0"/>
              <a:t>Nebujetnazar</a:t>
            </a:r>
            <a:r>
              <a:rPr lang="es-ES" sz="2400" dirty="0" smtClean="0"/>
              <a:t> marchó sobre Judea y pisoteó a Jerusalén deportando a miles de Judíos de las clases altas y media. Los de baja clase se les permitió quedarse en Judea.</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err="1" smtClean="0"/>
              <a:t>Nebujetnazar</a:t>
            </a:r>
            <a:r>
              <a:rPr lang="es-ES" sz="2400" dirty="0" smtClean="0"/>
              <a:t> colocó a </a:t>
            </a:r>
            <a:r>
              <a:rPr lang="es-ES" sz="2400" dirty="0" err="1" smtClean="0"/>
              <a:t>Zedequías</a:t>
            </a:r>
            <a:r>
              <a:rPr lang="es-ES" sz="2400" dirty="0" smtClean="0"/>
              <a:t> como rey sobre Judea.</a:t>
            </a:r>
          </a:p>
          <a:p>
            <a:r>
              <a:rPr lang="es-ES" sz="2400" dirty="0" smtClean="0"/>
              <a:t>Pero </a:t>
            </a:r>
            <a:r>
              <a:rPr lang="es-ES" sz="2400" dirty="0" err="1" smtClean="0"/>
              <a:t>Sedequías</a:t>
            </a:r>
            <a:r>
              <a:rPr lang="es-ES" sz="2400" dirty="0" smtClean="0"/>
              <a:t>, aunque </a:t>
            </a:r>
            <a:r>
              <a:rPr lang="es-ES" sz="2400" dirty="0" smtClean="0"/>
              <a:t>a Dios </a:t>
            </a:r>
            <a:r>
              <a:rPr lang="es-ES" sz="2400" dirty="0" smtClean="0"/>
              <a:t>temía y era justo, era tontamente valiente y, a pesar de las repetidas advertencias de Jeremías, </a:t>
            </a:r>
            <a:r>
              <a:rPr lang="es-ES" sz="2400" dirty="0" smtClean="0"/>
              <a:t>trató </a:t>
            </a:r>
            <a:r>
              <a:rPr lang="es-ES" sz="2400" dirty="0" smtClean="0"/>
              <a:t>de liberarse de los babilonios. </a:t>
            </a:r>
            <a:endParaRPr lang="es-ES" sz="2400" dirty="0" smtClean="0"/>
          </a:p>
          <a:p>
            <a:r>
              <a:rPr lang="es-ES" sz="2400" dirty="0" smtClean="0"/>
              <a:t>Nabucodonosor </a:t>
            </a:r>
            <a:r>
              <a:rPr lang="es-ES" sz="2400" dirty="0" smtClean="0"/>
              <a:t>marchó sobre Jerusalén. Esta vez no se conformaría con hacer de Judá un estado vasallo. En el décimo de </a:t>
            </a:r>
            <a:r>
              <a:rPr lang="es-ES" sz="2400" dirty="0" err="1" smtClean="0"/>
              <a:t>Tevet</a:t>
            </a:r>
            <a:r>
              <a:rPr lang="es-ES" sz="2400" dirty="0" smtClean="0"/>
              <a:t>, </a:t>
            </a:r>
            <a:r>
              <a:rPr lang="es-ES" sz="2400" dirty="0" smtClean="0"/>
              <a:t>425 AEC, </a:t>
            </a:r>
            <a:r>
              <a:rPr lang="es-ES" sz="2400" dirty="0" smtClean="0"/>
              <a:t>Nabucodonosor comenzó el sitio de Jerusalén</a:t>
            </a:r>
            <a:r>
              <a:rPr lang="es-ES" sz="2400" dirty="0" smtClean="0"/>
              <a:t>.</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Treinta meses más tarde, en el mes de </a:t>
            </a:r>
            <a:r>
              <a:rPr lang="es-ES" sz="2400" dirty="0" err="1" smtClean="0"/>
              <a:t>Tamuz</a:t>
            </a:r>
            <a:r>
              <a:rPr lang="es-ES" sz="2400" dirty="0" smtClean="0"/>
              <a:t>, después de un largo asedio durante el cual el hambre y las epidemias asolaron la ciudad, las murallas de la ciudad fueron violadas. </a:t>
            </a:r>
            <a:endParaRPr lang="es-ES" sz="2400" dirty="0" smtClean="0"/>
          </a:p>
          <a:p>
            <a:r>
              <a:rPr lang="es-ES" sz="2400" dirty="0" smtClean="0"/>
              <a:t>El </a:t>
            </a:r>
            <a:r>
              <a:rPr lang="es-ES" sz="2400" dirty="0" smtClean="0"/>
              <a:t>rey </a:t>
            </a:r>
            <a:r>
              <a:rPr lang="es-ES" sz="2400" dirty="0" err="1" smtClean="0"/>
              <a:t>Sedequías</a:t>
            </a:r>
            <a:r>
              <a:rPr lang="es-ES" sz="2400" dirty="0" smtClean="0"/>
              <a:t> trató de escapar a través de un túnel de 18 millas de largo, pero fue capturado en las llanuras de Jericó por soldados enemigos que, mientras perseguía a un ciervo, lo </a:t>
            </a:r>
            <a:r>
              <a:rPr lang="es-ES" sz="2400" dirty="0" smtClean="0"/>
              <a:t>vieron </a:t>
            </a:r>
            <a:r>
              <a:rPr lang="es-ES" sz="2400" dirty="0" smtClean="0"/>
              <a:t>emergiendo</a:t>
            </a:r>
            <a:r>
              <a:rPr lang="es-ES" sz="2400" dirty="0" smtClean="0"/>
              <a:t>.</a:t>
            </a:r>
          </a:p>
          <a:p>
            <a:r>
              <a:rPr lang="es-ES" sz="2400" dirty="0" smtClean="0"/>
              <a:t>Fue llevado ante Nabucodonosor en </a:t>
            </a:r>
            <a:r>
              <a:rPr lang="es-ES" sz="2400" dirty="0" err="1" smtClean="0"/>
              <a:t>Ribla</a:t>
            </a:r>
            <a:r>
              <a:rPr lang="es-ES" sz="2400" dirty="0" smtClean="0"/>
              <a:t>. Allí los hijos de </a:t>
            </a:r>
            <a:r>
              <a:rPr lang="es-ES" sz="2400" dirty="0" err="1" smtClean="0"/>
              <a:t>Sedequías</a:t>
            </a:r>
            <a:r>
              <a:rPr lang="es-ES" sz="2400" dirty="0" smtClean="0"/>
              <a:t> y muchos otros personajes judíos fueron asesinados ante sus ojos; Entonces sus ojos fueron apagados, y fue llevado encadenado a Babilonia</a:t>
            </a:r>
            <a:r>
              <a:rPr lang="es-ES" sz="2400" dirty="0" smtClean="0"/>
              <a:t>.</a:t>
            </a:r>
            <a:endParaRPr lang="es-ES" sz="2400"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El </a:t>
            </a:r>
            <a:r>
              <a:rPr lang="es-ES" sz="2400" dirty="0" smtClean="0"/>
              <a:t>séptimo día de Av, el jefe del ejército de Nabucodonosor, </a:t>
            </a:r>
            <a:r>
              <a:rPr lang="es-ES" sz="2400" dirty="0" err="1" smtClean="0"/>
              <a:t>Nebuzaradán</a:t>
            </a:r>
            <a:r>
              <a:rPr lang="es-ES" sz="2400" dirty="0" smtClean="0"/>
              <a:t>, comenzó la destrucción de Jerusalén</a:t>
            </a:r>
            <a:r>
              <a:rPr lang="es-ES" sz="2400" dirty="0" smtClean="0"/>
              <a:t>.</a:t>
            </a:r>
          </a:p>
          <a:p>
            <a:r>
              <a:rPr lang="es-ES" sz="2400" dirty="0" smtClean="0"/>
              <a:t>Los vasos sagrados del </a:t>
            </a:r>
            <a:r>
              <a:rPr lang="es-ES" sz="2400" dirty="0" smtClean="0"/>
              <a:t>Templo </a:t>
            </a:r>
            <a:r>
              <a:rPr lang="es-ES" sz="2400" dirty="0" smtClean="0"/>
              <a:t>que se podían encontrar fueron llevados a Babilonia. </a:t>
            </a:r>
            <a:endParaRPr lang="es-ES" sz="2400" dirty="0" smtClean="0"/>
          </a:p>
          <a:p>
            <a:r>
              <a:rPr lang="es-ES" sz="2400" dirty="0" smtClean="0"/>
              <a:t>El </a:t>
            </a:r>
            <a:r>
              <a:rPr lang="es-ES" sz="2400" dirty="0" smtClean="0"/>
              <a:t>sumo sacerdote </a:t>
            </a:r>
            <a:r>
              <a:rPr lang="es-ES" sz="2400" dirty="0" err="1" smtClean="0"/>
              <a:t>Seraías</a:t>
            </a:r>
            <a:r>
              <a:rPr lang="es-ES" sz="2400" dirty="0" smtClean="0"/>
              <a:t> y muchos otros altos oficiales y sacerdotes fueron ejecutados. </a:t>
            </a:r>
            <a:endParaRPr lang="es-ES" sz="2400" dirty="0" smtClean="0"/>
          </a:p>
          <a:p>
            <a:r>
              <a:rPr lang="es-ES" sz="2400" dirty="0" smtClean="0"/>
              <a:t>Además </a:t>
            </a:r>
            <a:r>
              <a:rPr lang="es-ES" sz="2400" dirty="0" smtClean="0"/>
              <a:t>de las 940.000 personas asesinadas en el mencionado incidente, millones más fueron asesinados dentro y fuera de la ciudad</a:t>
            </a:r>
            <a:r>
              <a:rPr lang="es-ES" sz="2400" dirty="0" smtClean="0"/>
              <a:t>.</a:t>
            </a:r>
            <a:endParaRPr lang="es-ES" sz="2400"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Para el tiempo de </a:t>
            </a:r>
            <a:r>
              <a:rPr lang="es-ES" sz="2400" dirty="0" err="1" smtClean="0"/>
              <a:t>Nebujetnezar</a:t>
            </a:r>
            <a:r>
              <a:rPr lang="es-ES" sz="2400" dirty="0" smtClean="0"/>
              <a:t>, un Judío se había convertido en consejero del rey, Daniel (año 600 AEC) quien le reveló el sueño que este tuvo y le anunció que parte de la estatua del sueño representaba a un imperio poderoso representado por Alejandro de Macedonia.</a:t>
            </a:r>
          </a:p>
          <a:p>
            <a:r>
              <a:rPr lang="es-ES" sz="2400" dirty="0" smtClean="0"/>
              <a:t>La </a:t>
            </a:r>
            <a:r>
              <a:rPr lang="es-ES" sz="2400" dirty="0" smtClean="0"/>
              <a:t>conquista de Judea por el macedonio Alejandro el Grande que obtuvo de los Persas convirtió a los Griegos como los Señores de los Judíos. </a:t>
            </a:r>
            <a:endParaRPr lang="es-ES" sz="2400" dirty="0" smtClean="0"/>
          </a:p>
          <a:p>
            <a:r>
              <a:rPr lang="es-ES" sz="2400" dirty="0" smtClean="0"/>
              <a:t>Después </a:t>
            </a:r>
            <a:r>
              <a:rPr lang="es-ES" sz="2400" dirty="0" smtClean="0"/>
              <a:t>de varias batallas contra el rey de Persia Darío </a:t>
            </a:r>
            <a:r>
              <a:rPr lang="es-ES" sz="2400" dirty="0" err="1" smtClean="0"/>
              <a:t>Codomano</a:t>
            </a:r>
            <a:r>
              <a:rPr lang="es-ES" sz="2400" dirty="0" smtClean="0"/>
              <a:t>, Alejandro obtuvo la victoria, mas en su persecución sobre Darío no pudo cazarlo y solo un sátrapa persa – </a:t>
            </a:r>
            <a:r>
              <a:rPr lang="es-ES" sz="2400" dirty="0" err="1" smtClean="0"/>
              <a:t>Bessus</a:t>
            </a:r>
            <a:r>
              <a:rPr lang="es-ES" sz="2400" dirty="0" smtClean="0"/>
              <a:t>- pudo acuchillarlo y dejarlo morir. • </a:t>
            </a:r>
            <a:endParaRPr lang="es-ES" sz="2400"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Alejandro </a:t>
            </a:r>
            <a:r>
              <a:rPr lang="es-ES" sz="2400" dirty="0" smtClean="0"/>
              <a:t>nació en Pella, Macedonia en el año 356 AEC. Su padre fue Felipe II y su madre Olympia hija del rey </a:t>
            </a:r>
            <a:r>
              <a:rPr lang="es-ES" sz="2400" dirty="0" err="1" smtClean="0"/>
              <a:t>Neoptolemus</a:t>
            </a:r>
            <a:r>
              <a:rPr lang="es-ES" sz="2400" dirty="0" smtClean="0"/>
              <a:t> de Epiro; de la edad de los 13 a los 16 años de edad fue enseñado por Aristóteles. </a:t>
            </a:r>
            <a:endParaRPr lang="es-ES" sz="2400" dirty="0" smtClean="0"/>
          </a:p>
          <a:p>
            <a:r>
              <a:rPr lang="es-ES" sz="2400" dirty="0" smtClean="0"/>
              <a:t>Alejandro </a:t>
            </a:r>
            <a:r>
              <a:rPr lang="es-ES" sz="2400" dirty="0" smtClean="0"/>
              <a:t>entró a </a:t>
            </a:r>
            <a:r>
              <a:rPr lang="es-ES" sz="2400" dirty="0" err="1" smtClean="0"/>
              <a:t>Jerusalem</a:t>
            </a:r>
            <a:r>
              <a:rPr lang="es-ES" sz="2400" dirty="0" smtClean="0"/>
              <a:t> en el año 332 antes de la Era común y los eventos de </a:t>
            </a:r>
            <a:r>
              <a:rPr lang="es-ES" sz="2400" dirty="0" err="1" smtClean="0"/>
              <a:t>Hanuka</a:t>
            </a:r>
            <a:r>
              <a:rPr lang="es-ES" sz="2400" dirty="0" smtClean="0"/>
              <a:t> tuvieron evento en el año 165 AEC. </a:t>
            </a:r>
            <a:endParaRPr lang="es-ES" sz="2400" dirty="0" smtClean="0"/>
          </a:p>
          <a:p>
            <a:r>
              <a:rPr lang="es-ES" sz="2400" dirty="0" smtClean="0"/>
              <a:t>Por </a:t>
            </a:r>
            <a:r>
              <a:rPr lang="es-ES" sz="2400" dirty="0" smtClean="0"/>
              <a:t>qué tenemos que ir mas de 150 años atrás para buscar las razones de esta fiesta?</a:t>
            </a:r>
            <a:endParaRPr lang="es-ES"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Pero toda historia tiene que acabar y el final de los días de Alejandro llegó –murió el 13 de Junio del 323 AEC en Babilonia después de un largo banquete que duró 10 días y a sus 33 años de edad- y debido a que no tuvo herederos que lo pudieran suceder en el trono, sus tres mas altos oficiales iniciaron una ambiciosa carrera a muerte por quedarse con el botín que dejaba Alejandro</a:t>
            </a:r>
            <a:r>
              <a:rPr lang="es-ES" sz="2400" dirty="0" smtClean="0"/>
              <a:t>.</a:t>
            </a:r>
          </a:p>
          <a:p>
            <a:r>
              <a:rPr lang="es-ES" sz="2400" dirty="0" smtClean="0"/>
              <a:t> </a:t>
            </a:r>
            <a:r>
              <a:rPr lang="es-ES" sz="2400" dirty="0" smtClean="0"/>
              <a:t>Cada general volteó su propio ejercito uno en contra del otro. Guerras y sangre derramada siguieron a su muerte</a:t>
            </a:r>
            <a:r>
              <a:rPr lang="es-ES" sz="2400" dirty="0" smtClean="0"/>
              <a:t>.</a:t>
            </a: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err="1" smtClean="0"/>
              <a:t>Ptolomeo</a:t>
            </a:r>
            <a:r>
              <a:rPr lang="es-ES" sz="2400" dirty="0" smtClean="0"/>
              <a:t> </a:t>
            </a:r>
            <a:r>
              <a:rPr lang="es-ES" sz="2400" dirty="0" smtClean="0"/>
              <a:t>- </a:t>
            </a:r>
            <a:r>
              <a:rPr lang="es-ES" sz="2400" dirty="0" err="1" smtClean="0"/>
              <a:t>Antígonos</a:t>
            </a:r>
            <a:r>
              <a:rPr lang="es-ES" sz="2400" dirty="0" smtClean="0"/>
              <a:t> - </a:t>
            </a:r>
            <a:r>
              <a:rPr lang="es-ES" sz="2400" dirty="0" err="1" smtClean="0"/>
              <a:t>Seleuco</a:t>
            </a:r>
            <a:r>
              <a:rPr lang="es-ES" sz="2400" dirty="0" smtClean="0"/>
              <a:t>.-Durante 20 años la tierra de Judea </a:t>
            </a:r>
            <a:r>
              <a:rPr lang="es-ES" sz="2400" dirty="0" err="1" smtClean="0"/>
              <a:t>fué</a:t>
            </a:r>
            <a:r>
              <a:rPr lang="es-ES" sz="2400" dirty="0" smtClean="0"/>
              <a:t> escenario de tremendas batallas entre estos generales comandadas por </a:t>
            </a:r>
            <a:r>
              <a:rPr lang="es-ES" sz="2400" dirty="0" err="1" smtClean="0"/>
              <a:t>Ptolomeo</a:t>
            </a:r>
            <a:r>
              <a:rPr lang="es-ES" sz="2400" dirty="0" smtClean="0"/>
              <a:t> quien se levantó como rey de Egipto y sus provincias, por </a:t>
            </a:r>
            <a:r>
              <a:rPr lang="es-ES" sz="2400" dirty="0" err="1" smtClean="0"/>
              <a:t>Antígonos</a:t>
            </a:r>
            <a:r>
              <a:rPr lang="es-ES" sz="2400" dirty="0" smtClean="0"/>
              <a:t> quien se quedó con Macedonia y con </a:t>
            </a:r>
            <a:r>
              <a:rPr lang="es-ES" sz="2400" dirty="0" err="1" smtClean="0"/>
              <a:t>Seleuco</a:t>
            </a:r>
            <a:r>
              <a:rPr lang="es-ES" sz="2400" dirty="0" smtClean="0"/>
              <a:t> en Asia</a:t>
            </a:r>
            <a:r>
              <a:rPr lang="es-ES" sz="2400" dirty="0" smtClean="0"/>
              <a:t>.</a:t>
            </a:r>
          </a:p>
          <a:p>
            <a:r>
              <a:rPr lang="es-ES" sz="2400" dirty="0" smtClean="0"/>
              <a:t>Después de veinte años de guerras </a:t>
            </a:r>
            <a:r>
              <a:rPr lang="es-ES" sz="2400" dirty="0" err="1" smtClean="0"/>
              <a:t>Jerusalem</a:t>
            </a:r>
            <a:r>
              <a:rPr lang="es-ES" sz="2400" dirty="0" smtClean="0"/>
              <a:t> finalmente cayó en manos de </a:t>
            </a:r>
            <a:r>
              <a:rPr lang="es-ES" sz="2400" dirty="0" err="1" smtClean="0"/>
              <a:t>Ptolomeo</a:t>
            </a:r>
            <a:r>
              <a:rPr lang="es-ES" sz="2400" dirty="0" smtClean="0"/>
              <a:t> I, rey de Egipto. </a:t>
            </a:r>
            <a:r>
              <a:rPr lang="es-ES" sz="2400" dirty="0" err="1" smtClean="0"/>
              <a:t>Ptolomeo</a:t>
            </a:r>
            <a:r>
              <a:rPr lang="es-ES" sz="2400" dirty="0" smtClean="0"/>
              <a:t> sorprendió a la santa ciudad en Shabat cuando los Judíos no podían pelear. Fueron masacrados muchos de sus habitantes y </a:t>
            </a:r>
            <a:r>
              <a:rPr lang="es-ES" sz="2400" dirty="0" smtClean="0"/>
              <a:t>otros </a:t>
            </a:r>
            <a:r>
              <a:rPr lang="es-ES" sz="2400" dirty="0" smtClean="0"/>
              <a:t>llevados cautivos a </a:t>
            </a:r>
            <a:r>
              <a:rPr lang="es-ES" sz="2400" dirty="0" smtClean="0"/>
              <a:t>Egipto. De </a:t>
            </a:r>
            <a:r>
              <a:rPr lang="es-ES" sz="2400" dirty="0" smtClean="0"/>
              <a:t>esa manera, muchas familias Judías fueron desmanteladas y exterminadas por la muerte o por el exilio.</a:t>
            </a:r>
            <a:endParaRPr lang="es-ES" sz="2400" i="1"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Hasta la llegada de los griegos, la población de Judea y Siria se había mantenido uniforme. </a:t>
            </a:r>
            <a:endParaRPr lang="es-ES" sz="2400" dirty="0" smtClean="0"/>
          </a:p>
          <a:p>
            <a:r>
              <a:rPr lang="es-ES" sz="2400" dirty="0" smtClean="0"/>
              <a:t>Todos </a:t>
            </a:r>
            <a:r>
              <a:rPr lang="es-ES" sz="2400" dirty="0" smtClean="0"/>
              <a:t>los pueblos hablaban una lengua en común, vestían parecido, se asemejaban los unos a los otros, gozaban de casas y ciudades muy parecidas. </a:t>
            </a:r>
            <a:endParaRPr lang="es-ES" sz="2400" dirty="0" smtClean="0"/>
          </a:p>
          <a:p>
            <a:r>
              <a:rPr lang="es-ES" sz="2400" dirty="0" smtClean="0"/>
              <a:t>Aparte </a:t>
            </a:r>
            <a:r>
              <a:rPr lang="es-ES" sz="2400" dirty="0" smtClean="0"/>
              <a:t>de las diferencias en su religión las naciones de Judea se diferenciaban las unas de las otras de la misma manera</a:t>
            </a:r>
            <a:endParaRPr lang="es-ES" sz="2400" i="1" dirty="0" smtClean="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Los griegos no conquistaban un país únicamente por sus tributos; ellos buscaban establecerse en dicho país y establecer sus costumbres. </a:t>
            </a:r>
            <a:endParaRPr lang="es-ES" sz="2400" dirty="0" smtClean="0"/>
          </a:p>
          <a:p>
            <a:r>
              <a:rPr lang="es-ES" sz="2400" dirty="0" smtClean="0"/>
              <a:t>Grecia </a:t>
            </a:r>
            <a:r>
              <a:rPr lang="es-ES" sz="2400" dirty="0" smtClean="0"/>
              <a:t>no fue suficientemente fértil para mantener a su población meramente de su agricultura, pero sí disponían de excelentes puertos marítimos. </a:t>
            </a:r>
            <a:endParaRPr lang="es-ES" sz="2400" dirty="0" smtClean="0"/>
          </a:p>
          <a:p>
            <a:r>
              <a:rPr lang="es-ES" sz="2400" dirty="0" smtClean="0"/>
              <a:t>Los </a:t>
            </a:r>
            <a:r>
              <a:rPr lang="es-ES" sz="2400" dirty="0" smtClean="0"/>
              <a:t>griegos vinieron a ser fabricantes y mercaderes a través de los mares, quienes ganaban su sustento vendiendo sus mercaderías en tierras lejanas. </a:t>
            </a:r>
            <a:endParaRPr lang="es-ES" sz="2400" dirty="0" smtClean="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Muchos </a:t>
            </a:r>
            <a:r>
              <a:rPr lang="es-ES" sz="2400" dirty="0" smtClean="0"/>
              <a:t>de sus mercaderes se establecieron permanentemente en dichas tierras lejanas con las cuales ellos hicieron sus negocios y de esa manera encontramos colonias griegas a lo largo de todas las tierras mediterráneas</a:t>
            </a:r>
            <a:r>
              <a:rPr lang="es-ES" sz="2400" dirty="0" smtClean="0"/>
              <a:t>.</a:t>
            </a:r>
          </a:p>
          <a:p>
            <a:r>
              <a:rPr lang="es-ES" sz="2400" dirty="0" smtClean="0"/>
              <a:t>Aún, mucho antes de los días de Alejandro, mercaderes griegos ya se habían establecido en las costas de Fenicia y en la tierra de los filisteos: Filistea. </a:t>
            </a:r>
            <a:endParaRPr lang="es-ES" sz="2400"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Con </a:t>
            </a:r>
            <a:r>
              <a:rPr lang="es-ES" sz="2400" dirty="0" smtClean="0"/>
              <a:t>Alejandro llegaron nuevos invitados. Fue una costumbre de Alejandro, seguida posteriormente por los romanos, que después de las guerras, grandes extensiones de las mejores tierras conquistadas eran distribuidas entre sus soldados y de esa manera lograban fundar nuevas ciudades</a:t>
            </a:r>
            <a:r>
              <a:rPr lang="es-ES" sz="2400" dirty="0" smtClean="0"/>
              <a:t>.</a:t>
            </a:r>
          </a:p>
          <a:p>
            <a:r>
              <a:rPr lang="es-ES" sz="2400" dirty="0" smtClean="0"/>
              <a:t>En un tiempo muy corto, Siria vino a ser poblada por los griegos, lo que en su momento se denominaba la "Helenización de las ciudades". Fue así que países antiguos como Fenicia, Filistea y ciudades Moabitas fueron olvidando con el tiempo su lenguaje y su religión.</a:t>
            </a:r>
            <a:endParaRPr lang="es-ES" sz="2400" i="1"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De la misma manera, sus nombres eran cambiados por nombres de viejos dioses griegos. </a:t>
            </a:r>
            <a:endParaRPr lang="es-ES" sz="2400" dirty="0" smtClean="0"/>
          </a:p>
          <a:p>
            <a:r>
              <a:rPr lang="es-ES" sz="2400" dirty="0" smtClean="0"/>
              <a:t>Nuevos </a:t>
            </a:r>
            <a:r>
              <a:rPr lang="es-ES" sz="2400" dirty="0" smtClean="0"/>
              <a:t>tipos de edificaciones publicas las encontramos entonces apareciendo en cada ciudad, como teatros griegos, templos, baños y hoteles. </a:t>
            </a:r>
            <a:endParaRPr lang="es-ES" sz="2400" dirty="0" smtClean="0"/>
          </a:p>
          <a:p>
            <a:r>
              <a:rPr lang="es-ES" sz="2400" dirty="0" smtClean="0"/>
              <a:t>Nuevas </a:t>
            </a:r>
            <a:r>
              <a:rPr lang="es-ES" sz="2400" dirty="0" smtClean="0"/>
              <a:t>ocupaciones, nuevas costumbres y nuevos juegos habían sido introducidos</a:t>
            </a:r>
            <a:r>
              <a:rPr lang="es-ES" sz="2400" dirty="0" smtClean="0"/>
              <a:t>.</a:t>
            </a:r>
          </a:p>
          <a:p>
            <a:endParaRPr lang="es-ES" sz="2400" i="1"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Los griegos no se establecieron en grandes números en Judea propiamente por algunas razones. </a:t>
            </a:r>
            <a:endParaRPr lang="es-ES" sz="2400" dirty="0" smtClean="0"/>
          </a:p>
          <a:p>
            <a:r>
              <a:rPr lang="es-ES" sz="2400" dirty="0" smtClean="0"/>
              <a:t>La </a:t>
            </a:r>
            <a:r>
              <a:rPr lang="es-ES" sz="2400" dirty="0" smtClean="0"/>
              <a:t>tierra no era muy fértil, como también, lo que mas deseaban los griegos eran las ciudades de la costa y mejor deseadas fueron Samaria y Galilea. </a:t>
            </a:r>
            <a:endParaRPr lang="es-ES" sz="2400" dirty="0" smtClean="0"/>
          </a:p>
          <a:p>
            <a:r>
              <a:rPr lang="es-ES" sz="2400" dirty="0" smtClean="0"/>
              <a:t>Los </a:t>
            </a:r>
            <a:r>
              <a:rPr lang="es-ES" sz="2400" dirty="0" smtClean="0"/>
              <a:t>habitantes de Judea eran muy pobres, ya que no disponían de suficientes oportunidades para hacer negocios. </a:t>
            </a:r>
            <a:endParaRPr lang="es-ES" sz="2400" dirty="0" smtClean="0"/>
          </a:p>
          <a:p>
            <a:r>
              <a:rPr lang="es-ES" sz="2400" dirty="0" smtClean="0"/>
              <a:t>Los </a:t>
            </a:r>
            <a:r>
              <a:rPr lang="es-ES" sz="2400" dirty="0" smtClean="0"/>
              <a:t>Judíos se habían sometido sin problemas a Alejandro. Su tierra tampoco fue dividida entre los veteranos griegos como sí lo habían sido las tierras de Samaria. </a:t>
            </a:r>
            <a:endParaRPr lang="es-ES" sz="2400"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Igualmente</a:t>
            </a:r>
            <a:r>
              <a:rPr lang="es-ES" sz="2400" dirty="0" smtClean="0"/>
              <a:t>, los griegos no encontraron a otros pueblos tan amigables como los Judíos que los de cualquier otra vecindad. </a:t>
            </a:r>
            <a:endParaRPr lang="es-ES" sz="2400" dirty="0" smtClean="0"/>
          </a:p>
          <a:p>
            <a:r>
              <a:rPr lang="es-ES" sz="2400" dirty="0" smtClean="0"/>
              <a:t>Los </a:t>
            </a:r>
            <a:r>
              <a:rPr lang="es-ES" sz="2400" dirty="0" smtClean="0"/>
              <a:t>Judíos siempre vieron a los Griegos como "adoradores de ídolos"; asimismo, los Judíos no podían comer alimentos griegos ni casarse con familias griegas. Tampoco, los Judíos y los griegos nunca se vieron en encuentros amistosos en alguna ocasión especial</a:t>
            </a:r>
            <a:r>
              <a:rPr lang="es-ES" sz="2400" dirty="0" smtClean="0"/>
              <a:t>.</a:t>
            </a:r>
          </a:p>
          <a:p>
            <a:r>
              <a:rPr lang="es-ES" sz="2400" dirty="0" smtClean="0"/>
              <a:t>Los Judíos nunca tuvieron ansiedad de aprender el idioma de los griegos. Ellos estaban orgullosos de su propia lengua y de sus Grandes Libros. Pero aún así, Judea no estuvo del todo libre de la influencia griega.</a:t>
            </a:r>
            <a:endParaRPr lang="es-ES" sz="2400" i="1" dirty="0" smtClean="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Los Hasidim –Los Piadosos- </a:t>
            </a:r>
            <a:endParaRPr lang="es-ES" sz="2400" dirty="0" smtClean="0"/>
          </a:p>
          <a:p>
            <a:r>
              <a:rPr lang="es-ES" sz="2400" dirty="0" smtClean="0"/>
              <a:t>Los </a:t>
            </a:r>
            <a:r>
              <a:rPr lang="es-ES" sz="2400" dirty="0" smtClean="0"/>
              <a:t>Judíos habían estado pobres e infelices bajo el gobierno de los Persas. Veinte años de guerra podían quizás esperar a que la suerte les cambiara. Cuando una nación sufre y no parece haber una esperanza para mejores tiempos, nuevas sectas religiosas usualmente saltan al centro de la sociedad. </a:t>
            </a:r>
            <a:endParaRPr lang="es-ES" sz="2400" dirty="0" smtClean="0"/>
          </a:p>
          <a:p>
            <a:r>
              <a:rPr lang="es-ES" sz="2400" dirty="0" smtClean="0"/>
              <a:t>La </a:t>
            </a:r>
            <a:r>
              <a:rPr lang="es-ES" sz="2400" dirty="0" smtClean="0"/>
              <a:t>gente cree que su sufrimiento es el resultado de su maldad. Ellos deciden entonces dejar todos sus placeres y señalar nuevos caminos de dura austeridad y vida sufrida para obtener el favor de Dios.</a:t>
            </a:r>
            <a:endParaRPr lang="es-ES" sz="2400" i="1" dirty="0" smtClean="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Durante este período muchas personas mostraron su deseo por una religión de negación a si mismos tomando votos de Nazareos. </a:t>
            </a:r>
            <a:endParaRPr lang="es-ES" sz="2400" dirty="0" smtClean="0"/>
          </a:p>
          <a:p>
            <a:r>
              <a:rPr lang="es-ES" sz="2400" dirty="0" smtClean="0"/>
              <a:t>Los </a:t>
            </a:r>
            <a:r>
              <a:rPr lang="es-ES" sz="2400" dirty="0" smtClean="0"/>
              <a:t>Nazareos pueden ser comparados hoy en día con los monjes y monjas cristianos. </a:t>
            </a:r>
            <a:endParaRPr lang="es-ES" sz="2400" dirty="0" smtClean="0"/>
          </a:p>
          <a:p>
            <a:r>
              <a:rPr lang="es-ES" sz="2400" dirty="0" smtClean="0"/>
              <a:t>Las </a:t>
            </a:r>
            <a:r>
              <a:rPr lang="es-ES" sz="2400" dirty="0" smtClean="0"/>
              <a:t>personas que tomaban estos votos juraban no volver a tomar vino y cortarse el cabello. </a:t>
            </a:r>
            <a:endParaRPr lang="es-ES" sz="2400" dirty="0" smtClean="0"/>
          </a:p>
          <a:p>
            <a:r>
              <a:rPr lang="es-ES" sz="2400" dirty="0" smtClean="0"/>
              <a:t>Ellos </a:t>
            </a:r>
            <a:r>
              <a:rPr lang="es-ES" sz="2400" dirty="0" smtClean="0"/>
              <a:t>ayunaban frecuentemente y oraban con mucho fervor.</a:t>
            </a:r>
            <a:endParaRPr lang="es-ES" sz="2400" i="1" dirty="0" smtClean="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Historia. </a:t>
            </a:r>
          </a:p>
          <a:p>
            <a:r>
              <a:rPr lang="es-ES" sz="2400" dirty="0" smtClean="0"/>
              <a:t>Una evidencia de este espíritu de severidad fue la formación de una nueva secta llamada Los Hasidim –Los Piadosos-. </a:t>
            </a:r>
            <a:endParaRPr lang="es-ES" sz="2400" dirty="0" smtClean="0"/>
          </a:p>
          <a:p>
            <a:r>
              <a:rPr lang="es-ES" sz="2400" dirty="0" smtClean="0"/>
              <a:t>Las </a:t>
            </a:r>
            <a:r>
              <a:rPr lang="es-ES" sz="2400" dirty="0" smtClean="0"/>
              <a:t>diferencias entre los Judíos y los Hasidim realmente no son muy ciertas. Los Hasidim fueron distinguidos por su estricta observancia del </a:t>
            </a:r>
            <a:r>
              <a:rPr lang="es-ES" sz="2400" dirty="0" err="1" smtClean="0"/>
              <a:t>Shabbat</a:t>
            </a:r>
            <a:r>
              <a:rPr lang="es-ES" sz="2400" dirty="0" smtClean="0"/>
              <a:t>, aun hasta el punto de negarse a defenderse </a:t>
            </a:r>
            <a:r>
              <a:rPr lang="es-ES" sz="2400" dirty="0" err="1" smtClean="0"/>
              <a:t>asi</a:t>
            </a:r>
            <a:r>
              <a:rPr lang="es-ES" sz="2400" dirty="0" smtClean="0"/>
              <a:t> mismos de la misma muerte en dicho día. </a:t>
            </a:r>
            <a:endParaRPr lang="es-ES" sz="2400" dirty="0" smtClean="0"/>
          </a:p>
          <a:p>
            <a:r>
              <a:rPr lang="es-ES" sz="2400" dirty="0" smtClean="0"/>
              <a:t>También </a:t>
            </a:r>
            <a:r>
              <a:rPr lang="es-ES" sz="2400" dirty="0" smtClean="0"/>
              <a:t>fueron conocidos como observadores rigurosos de las dietas alimenticias o </a:t>
            </a:r>
            <a:r>
              <a:rPr lang="es-ES" sz="2400" dirty="0" err="1" smtClean="0"/>
              <a:t>Kosher</a:t>
            </a:r>
            <a:r>
              <a:rPr lang="es-ES" sz="2400" dirty="0" smtClean="0"/>
              <a:t>.</a:t>
            </a:r>
            <a:endParaRPr lang="es-ES" sz="2400" i="1" dirty="0" smtClean="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Ellos </a:t>
            </a:r>
            <a:r>
              <a:rPr lang="es-ES" sz="2400" dirty="0" smtClean="0"/>
              <a:t>creían que su secta era el único camino verdadero de la vida. Ellos evitaban a los griegos por ser adoradores de ídolos y miraban con desprecio a algún Judío que siguiera los hábitos y las costumbres griegas o a aquellos que frecuentemente negociaban con ellos</a:t>
            </a:r>
            <a:r>
              <a:rPr lang="es-ES" sz="2400" dirty="0" smtClean="0"/>
              <a:t>.</a:t>
            </a:r>
          </a:p>
          <a:p>
            <a:r>
              <a:rPr lang="es-ES" sz="2400" dirty="0" smtClean="0"/>
              <a:t>LOS HELENISTAS –PROGRIEGOS • Pero la venida de los griegos para un pequeño grupo de ricos Judíos tuvo un efecto opuesto. Ellos, también, venían de sufrir con la guerra, pero tenían el suficiente dinero para comenzar de nuevo. Ellos aprendieron la lengua griega y recibieron con mucho interés los nuevos caminos y maneras que introdujeron los griegos.</a:t>
            </a:r>
            <a:endParaRPr lang="es-ES" sz="2400" i="1" dirty="0" smtClean="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Los griegos poseían muchas cosas bellas y confortables que hacían a las personas estar contentas. </a:t>
            </a:r>
            <a:endParaRPr lang="es-ES" sz="2400" dirty="0" smtClean="0"/>
          </a:p>
          <a:p>
            <a:r>
              <a:rPr lang="es-ES" sz="2400" dirty="0" smtClean="0"/>
              <a:t>Ellos </a:t>
            </a:r>
            <a:r>
              <a:rPr lang="es-ES" sz="2400" dirty="0" smtClean="0"/>
              <a:t>usaban su tiempo libre en juegos, en lucha, competencias de a pie o a caballo y el lanzamiento del disco. </a:t>
            </a:r>
            <a:endParaRPr lang="es-ES" sz="2400" dirty="0" smtClean="0"/>
          </a:p>
          <a:p>
            <a:r>
              <a:rPr lang="es-ES" sz="2400" dirty="0" smtClean="0"/>
              <a:t>Su </a:t>
            </a:r>
            <a:r>
              <a:rPr lang="es-ES" sz="2400" dirty="0" smtClean="0"/>
              <a:t>verdadera religión era celebrada con la llegada de los juegos atléticos que hoy conocemos como Olimpiadas, en honor a los dioses del Olimpo y especialmente a su diosa Olympia, y actuaciones teatrales. Los griegos disfrutaban y amaban la vida.</a:t>
            </a:r>
            <a:endParaRPr lang="es-ES" sz="2400" i="1" dirty="0" smtClean="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La generación de jóvenes Judíos comenzaron a soñar con llegar a ser Helenizados. </a:t>
            </a:r>
            <a:endParaRPr lang="es-ES" sz="2400" dirty="0" smtClean="0"/>
          </a:p>
          <a:p>
            <a:r>
              <a:rPr lang="es-ES" sz="2400" dirty="0" smtClean="0"/>
              <a:t>La </a:t>
            </a:r>
            <a:r>
              <a:rPr lang="es-ES" sz="2400" dirty="0" smtClean="0"/>
              <a:t>juventud de </a:t>
            </a:r>
            <a:r>
              <a:rPr lang="es-ES" sz="2400" dirty="0" err="1" smtClean="0"/>
              <a:t>Jerusalem</a:t>
            </a:r>
            <a:r>
              <a:rPr lang="es-ES" sz="2400" dirty="0" smtClean="0"/>
              <a:t> rápidamente tomó un nuevo estilo de vida. </a:t>
            </a:r>
            <a:endParaRPr lang="es-ES" sz="2400" dirty="0" smtClean="0"/>
          </a:p>
          <a:p>
            <a:r>
              <a:rPr lang="es-ES" sz="2400" dirty="0" smtClean="0"/>
              <a:t>Ellos </a:t>
            </a:r>
            <a:r>
              <a:rPr lang="es-ES" sz="2400" dirty="0" smtClean="0"/>
              <a:t>comenzaron a hablar griego, a llamarse entre ellos mismos por nombres de dioses griegos, como, Ananías, Antíoco, Apolonia, Dionisio, </a:t>
            </a:r>
            <a:r>
              <a:rPr lang="es-ES" sz="2400" dirty="0" err="1" smtClean="0"/>
              <a:t>Diotrefes</a:t>
            </a:r>
            <a:r>
              <a:rPr lang="es-ES" sz="2400" dirty="0" smtClean="0"/>
              <a:t>, </a:t>
            </a:r>
            <a:r>
              <a:rPr lang="es-ES" sz="2400" dirty="0" err="1" smtClean="0"/>
              <a:t>Drusila</a:t>
            </a:r>
            <a:r>
              <a:rPr lang="es-ES" sz="2400" dirty="0" smtClean="0"/>
              <a:t>, </a:t>
            </a:r>
            <a:r>
              <a:rPr lang="es-ES" sz="2400" dirty="0" err="1" smtClean="0"/>
              <a:t>Epafrodito</a:t>
            </a:r>
            <a:r>
              <a:rPr lang="es-ES" sz="2400" dirty="0" smtClean="0"/>
              <a:t>, </a:t>
            </a:r>
            <a:r>
              <a:rPr lang="es-ES" sz="2400" dirty="0" err="1" smtClean="0"/>
              <a:t>Epafras</a:t>
            </a:r>
            <a:r>
              <a:rPr lang="es-ES" sz="2400" dirty="0" smtClean="0"/>
              <a:t>, </a:t>
            </a:r>
            <a:r>
              <a:rPr lang="es-ES" sz="2400" dirty="0" err="1" smtClean="0"/>
              <a:t>Teofilo</a:t>
            </a:r>
            <a:r>
              <a:rPr lang="es-ES" sz="2400" dirty="0" smtClean="0"/>
              <a:t>, </a:t>
            </a:r>
            <a:r>
              <a:rPr lang="es-ES" sz="2400" dirty="0" err="1" smtClean="0"/>
              <a:t>Lukas</a:t>
            </a:r>
            <a:r>
              <a:rPr lang="es-ES" sz="2400" dirty="0" smtClean="0"/>
              <a:t>, </a:t>
            </a:r>
            <a:r>
              <a:rPr lang="es-ES" sz="2400" dirty="0" err="1" smtClean="0"/>
              <a:t>Matias</a:t>
            </a:r>
            <a:r>
              <a:rPr lang="es-ES" sz="2400" dirty="0" smtClean="0"/>
              <a:t>, </a:t>
            </a:r>
            <a:r>
              <a:rPr lang="es-ES" sz="2400" dirty="0" err="1" smtClean="0"/>
              <a:t>Teudas</a:t>
            </a:r>
            <a:r>
              <a:rPr lang="es-ES" sz="2400" dirty="0" smtClean="0"/>
              <a:t>, </a:t>
            </a:r>
            <a:r>
              <a:rPr lang="es-ES" sz="2400" dirty="0" err="1" smtClean="0"/>
              <a:t>Paulus</a:t>
            </a:r>
            <a:r>
              <a:rPr lang="es-ES" sz="2400" dirty="0" smtClean="0"/>
              <a:t>, Safira, </a:t>
            </a:r>
            <a:r>
              <a:rPr lang="es-ES" sz="2400" dirty="0" err="1" smtClean="0"/>
              <a:t>Artemas</a:t>
            </a:r>
            <a:r>
              <a:rPr lang="es-ES" sz="2400" dirty="0" smtClean="0"/>
              <a:t>, </a:t>
            </a:r>
            <a:r>
              <a:rPr lang="es-ES" sz="2400" dirty="0" err="1" smtClean="0"/>
              <a:t>Tiquico</a:t>
            </a:r>
            <a:r>
              <a:rPr lang="es-ES" sz="2400" dirty="0" smtClean="0"/>
              <a:t>, </a:t>
            </a:r>
            <a:r>
              <a:rPr lang="es-ES" sz="2400" dirty="0" err="1" smtClean="0"/>
              <a:t>Zenas</a:t>
            </a:r>
            <a:r>
              <a:rPr lang="es-ES" sz="2400" dirty="0" smtClean="0"/>
              <a:t>, Apolo, Timoteo, </a:t>
            </a:r>
            <a:r>
              <a:rPr lang="es-ES" sz="2400" dirty="0" err="1" smtClean="0"/>
              <a:t>Filemon</a:t>
            </a:r>
            <a:r>
              <a:rPr lang="es-ES" sz="2400" dirty="0" smtClean="0"/>
              <a:t>, Apia, </a:t>
            </a:r>
            <a:r>
              <a:rPr lang="es-ES" sz="2400" dirty="0" err="1" smtClean="0"/>
              <a:t>Arquipo</a:t>
            </a:r>
            <a:r>
              <a:rPr lang="es-ES" sz="2400" dirty="0" smtClean="0"/>
              <a:t>, Marcos, Aristarco, </a:t>
            </a:r>
            <a:r>
              <a:rPr lang="es-ES" sz="2400" dirty="0" err="1" smtClean="0"/>
              <a:t>Demas</a:t>
            </a:r>
            <a:r>
              <a:rPr lang="es-ES" sz="2400" dirty="0" smtClean="0"/>
              <a:t>, </a:t>
            </a:r>
            <a:r>
              <a:rPr lang="es-ES" sz="2400" dirty="0" err="1" smtClean="0"/>
              <a:t>Pirsca</a:t>
            </a:r>
            <a:r>
              <a:rPr lang="es-ES" sz="2400" dirty="0" smtClean="0"/>
              <a:t>, Aquila, </a:t>
            </a:r>
            <a:r>
              <a:rPr lang="es-ES" sz="2400" dirty="0" err="1" smtClean="0"/>
              <a:t>Onesíforo</a:t>
            </a:r>
            <a:r>
              <a:rPr lang="es-ES" sz="2400" dirty="0" smtClean="0"/>
              <a:t>, Erasto, </a:t>
            </a:r>
            <a:r>
              <a:rPr lang="es-ES" sz="2400" dirty="0" err="1" smtClean="0"/>
              <a:t>Trófimo</a:t>
            </a:r>
            <a:r>
              <a:rPr lang="es-ES" sz="2400" dirty="0" smtClean="0"/>
              <a:t>, </a:t>
            </a:r>
            <a:r>
              <a:rPr lang="es-ES" sz="2400" dirty="0" err="1" smtClean="0"/>
              <a:t>Eúbulo</a:t>
            </a:r>
            <a:r>
              <a:rPr lang="es-ES" sz="2400" dirty="0" smtClean="0"/>
              <a:t>, </a:t>
            </a:r>
            <a:r>
              <a:rPr lang="es-ES" sz="2400" dirty="0" err="1" smtClean="0"/>
              <a:t>Pudente</a:t>
            </a:r>
            <a:r>
              <a:rPr lang="es-ES" sz="2400" dirty="0" smtClean="0"/>
              <a:t>, Lino, </a:t>
            </a:r>
            <a:r>
              <a:rPr lang="es-ES" sz="2400" dirty="0" err="1" smtClean="0"/>
              <a:t>Cláudia</a:t>
            </a:r>
            <a:r>
              <a:rPr lang="es-ES" sz="2400" dirty="0" smtClean="0"/>
              <a:t>, Tito, etc. Los Hasidim los </a:t>
            </a:r>
            <a:r>
              <a:rPr lang="es-ES" sz="2400" dirty="0" err="1" smtClean="0"/>
              <a:t>veian</a:t>
            </a:r>
            <a:r>
              <a:rPr lang="es-ES" sz="2400" dirty="0" smtClean="0"/>
              <a:t> a todos ellos como pecadores.</a:t>
            </a:r>
            <a:endParaRPr lang="es-ES" sz="2400" i="1" dirty="0" smtClean="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Muchos Judíos fieles a su religión miraban con desfavor a los Nazareos quienes se negaban así mismos los placeres que Dios daba. Dichos Judíos creían que "el vino deleita el corazón del hombre". </a:t>
            </a:r>
            <a:endParaRPr lang="es-ES" sz="2400" dirty="0" smtClean="0"/>
          </a:p>
          <a:p>
            <a:r>
              <a:rPr lang="es-ES" sz="2400" dirty="0" smtClean="0"/>
              <a:t>Ellos </a:t>
            </a:r>
            <a:r>
              <a:rPr lang="es-ES" sz="2400" dirty="0" smtClean="0"/>
              <a:t>amaban la música y el baile y disfrutaban sus banquetes y las celebraciones públicas. </a:t>
            </a:r>
            <a:endParaRPr lang="es-ES" sz="2400" dirty="0" smtClean="0"/>
          </a:p>
          <a:p>
            <a:r>
              <a:rPr lang="es-ES" sz="2400" dirty="0" smtClean="0"/>
              <a:t>Ellos </a:t>
            </a:r>
            <a:r>
              <a:rPr lang="es-ES" sz="2400" dirty="0" smtClean="0"/>
              <a:t>negociaban libremente con los griegos y pudieron admirar muchas de sus costumbres. </a:t>
            </a:r>
            <a:endParaRPr lang="es-ES" sz="2400" dirty="0" smtClean="0"/>
          </a:p>
          <a:p>
            <a:r>
              <a:rPr lang="es-ES" sz="2400" dirty="0" smtClean="0"/>
              <a:t>Pero </a:t>
            </a:r>
            <a:r>
              <a:rPr lang="es-ES" sz="2400" dirty="0" smtClean="0"/>
              <a:t>ellos nunca tuvieron el celo de los Hasidim ni el servilismo de los Helenistas. Estos eran los que estaban en la mitad de estos dos grupos.</a:t>
            </a:r>
            <a:endParaRPr lang="es-ES" sz="2400" i="1" dirty="0" smtClean="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JUDEA TAMBIEN ES HELENIZADA </a:t>
            </a:r>
            <a:endParaRPr lang="es-ES" sz="2400" dirty="0" smtClean="0"/>
          </a:p>
          <a:p>
            <a:r>
              <a:rPr lang="es-ES" sz="2400" dirty="0" smtClean="0"/>
              <a:t>• </a:t>
            </a:r>
            <a:r>
              <a:rPr lang="es-ES" sz="2400" dirty="0" smtClean="0"/>
              <a:t>Las familias de ricos Judíos que querían ser exclusivas de sus compañeros Judíos vinieron rápidamente a ser helenizadas. </a:t>
            </a:r>
            <a:endParaRPr lang="es-ES" sz="2400" dirty="0" smtClean="0"/>
          </a:p>
          <a:p>
            <a:r>
              <a:rPr lang="es-ES" sz="2400" dirty="0" smtClean="0"/>
              <a:t>Ellos </a:t>
            </a:r>
            <a:r>
              <a:rPr lang="es-ES" sz="2400" dirty="0" smtClean="0"/>
              <a:t>buscaron las maneras para proveerles instructores que enseñaran a sus hijos todas las artes de los griegos</a:t>
            </a:r>
            <a:r>
              <a:rPr lang="es-ES" sz="2400" dirty="0" smtClean="0"/>
              <a:t>.</a:t>
            </a:r>
          </a:p>
          <a:p>
            <a:r>
              <a:rPr lang="es-ES" sz="2400" dirty="0" smtClean="0"/>
              <a:t> </a:t>
            </a:r>
            <a:r>
              <a:rPr lang="es-ES" sz="2400" dirty="0" smtClean="0"/>
              <a:t>Modas griegas, atletismo en todas sus formas y música griega. </a:t>
            </a:r>
            <a:endParaRPr lang="es-ES" sz="2400" dirty="0" smtClean="0"/>
          </a:p>
          <a:p>
            <a:r>
              <a:rPr lang="es-ES" sz="2400" dirty="0" smtClean="0"/>
              <a:t>Estos </a:t>
            </a:r>
            <a:r>
              <a:rPr lang="es-ES" sz="2400" dirty="0" smtClean="0"/>
              <a:t>Judíos fueron personas de negocios y estaban determinados a "estar a la moda".</a:t>
            </a:r>
            <a:endParaRPr lang="es-ES" sz="2400" i="1" dirty="0" smtClean="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Todo el mundo entero parecía haberse derrumbado ante los griegos. </a:t>
            </a:r>
            <a:endParaRPr lang="es-ES" sz="2400" dirty="0" smtClean="0"/>
          </a:p>
          <a:p>
            <a:r>
              <a:rPr lang="es-ES" sz="2400" dirty="0" smtClean="0"/>
              <a:t>El </a:t>
            </a:r>
            <a:r>
              <a:rPr lang="es-ES" sz="2400" dirty="0" smtClean="0"/>
              <a:t>rey y los gobernadores eran griegos. </a:t>
            </a:r>
            <a:endParaRPr lang="es-ES" sz="2400" dirty="0" smtClean="0"/>
          </a:p>
          <a:p>
            <a:r>
              <a:rPr lang="es-ES" sz="2400" dirty="0" smtClean="0"/>
              <a:t>Los </a:t>
            </a:r>
            <a:r>
              <a:rPr lang="es-ES" sz="2400" dirty="0" smtClean="0"/>
              <a:t>mas ancianos de la generación de hombres de riqueza fue familiar al menos con la religión Judía y sus famosos Libros. </a:t>
            </a:r>
            <a:endParaRPr lang="es-ES" sz="2400" dirty="0" smtClean="0"/>
          </a:p>
          <a:p>
            <a:r>
              <a:rPr lang="es-ES" sz="2400" dirty="0" smtClean="0"/>
              <a:t>Ellos </a:t>
            </a:r>
            <a:r>
              <a:rPr lang="es-ES" sz="2400" dirty="0" smtClean="0"/>
              <a:t>sabían que su pueblo tenia mucho de que estar orgulloso y de que poseían grandes profetas quienes predecían un futuro gloriosos para todos ellos. </a:t>
            </a:r>
            <a:endParaRPr lang="es-ES" sz="2400" dirty="0" smtClean="0"/>
          </a:p>
          <a:p>
            <a:r>
              <a:rPr lang="es-ES" sz="2400" dirty="0" smtClean="0"/>
              <a:t>Ellos </a:t>
            </a:r>
            <a:r>
              <a:rPr lang="es-ES" sz="2400" dirty="0" smtClean="0"/>
              <a:t>creían en sus profetas aunque querían ser como los griegos. </a:t>
            </a:r>
            <a:endParaRPr lang="es-ES" sz="2400" dirty="0" smtClean="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Pero </a:t>
            </a:r>
            <a:r>
              <a:rPr lang="es-ES" sz="2400" dirty="0" smtClean="0"/>
              <a:t>sus descendientes crecieron conociendo muy poco de la grandeza del Pueblo Judío. </a:t>
            </a:r>
            <a:endParaRPr lang="es-ES" sz="2400" dirty="0" smtClean="0"/>
          </a:p>
          <a:p>
            <a:r>
              <a:rPr lang="es-ES" sz="2400" dirty="0" smtClean="0"/>
              <a:t>Ellos </a:t>
            </a:r>
            <a:r>
              <a:rPr lang="es-ES" sz="2400" dirty="0" smtClean="0"/>
              <a:t>fueron mas griegos que Judíos. </a:t>
            </a:r>
            <a:endParaRPr lang="es-ES" sz="2400" dirty="0" smtClean="0"/>
          </a:p>
          <a:p>
            <a:r>
              <a:rPr lang="es-ES" sz="2400" dirty="0" smtClean="0"/>
              <a:t>El </a:t>
            </a:r>
            <a:r>
              <a:rPr lang="es-ES" sz="2400" dirty="0" smtClean="0"/>
              <a:t>Judaísmo solo interfería con sus placeres. </a:t>
            </a:r>
            <a:endParaRPr lang="es-ES" sz="2400" dirty="0" smtClean="0"/>
          </a:p>
          <a:p>
            <a:r>
              <a:rPr lang="es-ES" sz="2400" dirty="0" smtClean="0"/>
              <a:t>Los </a:t>
            </a:r>
            <a:r>
              <a:rPr lang="es-ES" sz="2400" dirty="0" smtClean="0"/>
              <a:t>Judíos no podían comer la carne del cerdo. </a:t>
            </a:r>
            <a:endParaRPr lang="es-ES" sz="2400" dirty="0" smtClean="0"/>
          </a:p>
          <a:p>
            <a:r>
              <a:rPr lang="es-ES" sz="2400" dirty="0" smtClean="0"/>
              <a:t>No </a:t>
            </a:r>
            <a:r>
              <a:rPr lang="es-ES" sz="2400" dirty="0" smtClean="0"/>
              <a:t>se les permitía ni pasear ni jugar en el </a:t>
            </a:r>
            <a:r>
              <a:rPr lang="es-ES" sz="2400" dirty="0" err="1" smtClean="0"/>
              <a:t>Shabbat</a:t>
            </a:r>
            <a:r>
              <a:rPr lang="es-ES" sz="2400" dirty="0" smtClean="0"/>
              <a:t>. </a:t>
            </a:r>
            <a:endParaRPr lang="es-ES" sz="2400" dirty="0" smtClean="0"/>
          </a:p>
          <a:p>
            <a:r>
              <a:rPr lang="es-ES" sz="2400" dirty="0" smtClean="0"/>
              <a:t>El </a:t>
            </a:r>
            <a:r>
              <a:rPr lang="es-ES" sz="2400" dirty="0" smtClean="0"/>
              <a:t>sumo Sacerdote rehusó permitir la construcción de un gimnasio en medio de la ciudad santa de </a:t>
            </a:r>
            <a:r>
              <a:rPr lang="es-ES" sz="2400" dirty="0" err="1" smtClean="0"/>
              <a:t>Jerusalem</a:t>
            </a:r>
            <a:r>
              <a:rPr lang="es-ES" sz="2400" dirty="0" smtClean="0"/>
              <a:t>. Los jóvenes pensaban por su lado que si se les permitía el gimnasio ellos podían convertirse en los campeones de lucha y boxeo.</a:t>
            </a:r>
            <a:endParaRPr lang="es-ES" sz="2400" i="1" dirty="0" smtClean="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Cuál fue entonces la interferencia de los griegos con la vida Judía? </a:t>
            </a:r>
            <a:endParaRPr lang="es-ES" sz="2400" dirty="0" smtClean="0"/>
          </a:p>
          <a:p>
            <a:r>
              <a:rPr lang="es-ES" sz="2400" dirty="0" smtClean="0"/>
              <a:t>Que </a:t>
            </a:r>
            <a:r>
              <a:rPr lang="es-ES" sz="2400" dirty="0" smtClean="0"/>
              <a:t>la nación vino a ser dividida en fracciones entre sus mismos habitantes Judíos. </a:t>
            </a:r>
            <a:endParaRPr lang="es-ES" sz="2400" dirty="0" smtClean="0"/>
          </a:p>
          <a:p>
            <a:r>
              <a:rPr lang="es-ES" sz="2400" dirty="0" smtClean="0"/>
              <a:t>El </a:t>
            </a:r>
            <a:r>
              <a:rPr lang="es-ES" sz="2400" dirty="0" smtClean="0"/>
              <a:t>gobierno de los griegos también vino a traer la emigración de los Judíos hacia otras tierras gobernadas por griegos</a:t>
            </a:r>
            <a:r>
              <a:rPr lang="es-ES" sz="2400" dirty="0" smtClean="0"/>
              <a:t>.</a:t>
            </a:r>
          </a:p>
          <a:p>
            <a:r>
              <a:rPr lang="es-ES" sz="2400" dirty="0" smtClean="0"/>
              <a:t>Algo que nos puede parecer simple y nos deja perplejos es saber que la Guerra de </a:t>
            </a:r>
            <a:r>
              <a:rPr lang="es-ES" sz="2400" dirty="0" err="1" smtClean="0"/>
              <a:t>Janucá</a:t>
            </a:r>
            <a:r>
              <a:rPr lang="es-ES" sz="2400" dirty="0" smtClean="0"/>
              <a:t> no fue el resultado de la opresión de los legisladores Griegos, aunque debe decirse en honor a la verdad que los últimos gobernadores Griegos no fueron muy amables con el pueblo Judío.</a:t>
            </a:r>
            <a:endParaRPr lang="es-ES" sz="2400" i="1" dirty="0" smtClean="0"/>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Jag</a:t>
            </a:r>
            <a:r>
              <a:rPr lang="es-CO" dirty="0" smtClean="0">
                <a:latin typeface="Calibri" pitchFamily="34" charset="0"/>
              </a:rPr>
              <a:t> </a:t>
            </a:r>
            <a:r>
              <a:rPr lang="es-CO" dirty="0" err="1" smtClean="0">
                <a:latin typeface="Calibri" pitchFamily="34" charset="0"/>
              </a:rPr>
              <a:t>Janucá</a:t>
            </a:r>
            <a:r>
              <a:rPr lang="es-CO" dirty="0" smtClean="0">
                <a:latin typeface="Calibri" pitchFamily="34" charset="0"/>
              </a:rPr>
              <a:t> </a:t>
            </a:r>
            <a:r>
              <a:rPr lang="es-CO" dirty="0" err="1" smtClean="0">
                <a:latin typeface="Calibri" pitchFamily="34" charset="0"/>
              </a:rPr>
              <a:t>Sameag</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Después que la paz se alcanzó, Judea continuó sin disturbios como una provincia de Egipto por al menos una centuria. </a:t>
            </a:r>
            <a:endParaRPr lang="es-ES" sz="2400" dirty="0" smtClean="0"/>
          </a:p>
          <a:p>
            <a:r>
              <a:rPr lang="es-ES" sz="2400" dirty="0" smtClean="0"/>
              <a:t>Los </a:t>
            </a:r>
            <a:r>
              <a:rPr lang="es-ES" sz="2400" dirty="0" smtClean="0"/>
              <a:t>disturbios que llevaron a la guerra de </a:t>
            </a:r>
            <a:r>
              <a:rPr lang="es-ES" sz="2400" dirty="0" err="1" smtClean="0"/>
              <a:t>Janucá</a:t>
            </a:r>
            <a:r>
              <a:rPr lang="es-ES" sz="2400" dirty="0" smtClean="0"/>
              <a:t>, parecerían sorprendernos, fueron quizás debido mas a desavenencias civiles que a un rey extranjero. </a:t>
            </a:r>
            <a:endParaRPr lang="es-ES" sz="2400" dirty="0" smtClean="0"/>
          </a:p>
          <a:p>
            <a:r>
              <a:rPr lang="es-ES" sz="2400" dirty="0" smtClean="0"/>
              <a:t>Ahora </a:t>
            </a:r>
            <a:r>
              <a:rPr lang="es-ES" sz="2400" dirty="0" smtClean="0"/>
              <a:t>vemos aquí el amargo sentimiento que se sentía entre los Hasidim y los Helenistas lo que finalmente condujo a una lucha sangrienta</a:t>
            </a:r>
            <a:r>
              <a:rPr lang="es-ES" sz="2400" dirty="0" smtClean="0"/>
              <a:t>.</a:t>
            </a:r>
            <a:endParaRPr lang="es-ES" sz="2400" smtClean="0"/>
          </a:p>
          <a:p>
            <a:endParaRPr lang="es-ES" sz="2400" i="1" dirty="0" smtClean="0"/>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22 </a:t>
            </a:r>
            <a:r>
              <a:rPr lang="es-CO" sz="1800" dirty="0" err="1" smtClean="0">
                <a:latin typeface="Calibri" pitchFamily="34" charset="0"/>
              </a:rPr>
              <a:t>Kislev</a:t>
            </a:r>
            <a:r>
              <a:rPr lang="es-CO" sz="1800" dirty="0" smtClean="0">
                <a:latin typeface="Calibri" pitchFamily="34" charset="0"/>
              </a:rPr>
              <a:t> </a:t>
            </a:r>
            <a:r>
              <a:rPr lang="es-CO" sz="1800" dirty="0" smtClean="0">
                <a:latin typeface="Calibri" pitchFamily="34" charset="0"/>
              </a:rPr>
              <a:t>5777  </a:t>
            </a:r>
            <a:r>
              <a:rPr lang="es-CO" sz="1800" dirty="0" smtClean="0">
                <a:latin typeface="Calibri" pitchFamily="34" charset="0"/>
              </a:rPr>
              <a:t>–  </a:t>
            </a:r>
            <a:r>
              <a:rPr lang="es-CO" sz="1800" dirty="0" smtClean="0">
                <a:latin typeface="Calibri" pitchFamily="34" charset="0"/>
              </a:rPr>
              <a:t>22 </a:t>
            </a:r>
            <a:r>
              <a:rPr lang="es-CO" sz="1800" dirty="0" smtClean="0">
                <a:latin typeface="Calibri" pitchFamily="34" charset="0"/>
              </a:rPr>
              <a:t>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100909</TotalTime>
  <Words>2853</Words>
  <Application>Microsoft Office PowerPoint</Application>
  <PresentationFormat>On-screen Show (4:3)</PresentationFormat>
  <Paragraphs>188</Paragraphs>
  <Slides>31</Slides>
  <Notes>29</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Jag Janucá Sameag</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3165</cp:revision>
  <dcterms:created xsi:type="dcterms:W3CDTF">2013-10-13T19:31:46Z</dcterms:created>
  <dcterms:modified xsi:type="dcterms:W3CDTF">2016-12-23T01:24:26Z</dcterms:modified>
</cp:coreProperties>
</file>