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1136" r:id="rId3"/>
    <p:sldId id="1184" r:id="rId4"/>
    <p:sldId id="1185" r:id="rId5"/>
    <p:sldId id="1186" r:id="rId6"/>
    <p:sldId id="1187" r:id="rId7"/>
    <p:sldId id="1188" r:id="rId8"/>
    <p:sldId id="1189" r:id="rId9"/>
    <p:sldId id="1190" r:id="rId10"/>
    <p:sldId id="1191" r:id="rId11"/>
    <p:sldId id="1192" r:id="rId12"/>
    <p:sldId id="1193" r:id="rId13"/>
    <p:sldId id="1194" r:id="rId14"/>
    <p:sldId id="1195" r:id="rId15"/>
    <p:sldId id="1196" r:id="rId16"/>
    <p:sldId id="1197" r:id="rId17"/>
    <p:sldId id="1198" r:id="rId18"/>
    <p:sldId id="1199" r:id="rId19"/>
    <p:sldId id="1200" r:id="rId20"/>
    <p:sldId id="1201" r:id="rId21"/>
    <p:sldId id="1202" r:id="rId22"/>
    <p:sldId id="1203" r:id="rId23"/>
    <p:sldId id="1204" r:id="rId24"/>
    <p:sldId id="1137" r:id="rId25"/>
    <p:sldId id="1205" r:id="rId26"/>
    <p:sldId id="1206" r:id="rId27"/>
    <p:sldId id="1207" r:id="rId28"/>
    <p:sldId id="1208" r:id="rId29"/>
    <p:sldId id="1209" r:id="rId30"/>
    <p:sldId id="1210" r:id="rId31"/>
    <p:sldId id="1211" r:id="rId32"/>
    <p:sldId id="1212" r:id="rId33"/>
    <p:sldId id="1213" r:id="rId34"/>
    <p:sldId id="1214" r:id="rId35"/>
    <p:sldId id="1216" r:id="rId36"/>
    <p:sldId id="1217" r:id="rId37"/>
    <p:sldId id="1215" r:id="rId38"/>
    <p:sldId id="1218" r:id="rId39"/>
    <p:sldId id="1219" r:id="rId40"/>
    <p:sldId id="1220" r:id="rId41"/>
    <p:sldId id="292"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6600"/>
    <a:srgbClr val="4D4D4D"/>
    <a:srgbClr val="00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234" y="3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jewishvirtuallibrary.org/jsource/Judaism/Branches_of_Orthodox_Judaism.html"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en.wikipedia.org/wiki/Jewish_religious_movements" TargetMode="External"/><Relationship Id="rId5" Type="http://schemas.openxmlformats.org/officeDocument/2006/relationships/hyperlink" Target="https://jewsforjesus.org/publications/newsletter/february-1990/07" TargetMode="Externa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3200" dirty="0" smtClean="0">
                <a:solidFill>
                  <a:srgbClr val="000000"/>
                </a:solidFill>
                <a:latin typeface="Calibri" pitchFamily="34" charset="0"/>
              </a:rPr>
              <a:t>CLASES DE JUDAISMO</a:t>
            </a:r>
          </a:p>
          <a:p>
            <a:pPr algn="ctr">
              <a:lnSpc>
                <a:spcPct val="90000"/>
              </a:lnSpc>
            </a:pPr>
            <a:r>
              <a:rPr lang="es-CO" sz="4100" dirty="0" smtClean="0">
                <a:solidFill>
                  <a:srgbClr val="000000"/>
                </a:solidFill>
                <a:latin typeface="Calibri" pitchFamily="34" charset="0"/>
              </a:rPr>
              <a:t>VERTIENTES DEL JUDAISMO </a:t>
            </a:r>
            <a:r>
              <a:rPr lang="es-CO" sz="4100" dirty="0" smtClean="0">
                <a:solidFill>
                  <a:srgbClr val="000000"/>
                </a:solidFill>
                <a:latin typeface="Calibri" pitchFamily="34" charset="0"/>
              </a:rPr>
              <a:t>#3</a:t>
            </a:r>
            <a:endParaRPr lang="es-CO" sz="3600" dirty="0">
              <a:solidFill>
                <a:srgbClr val="000000"/>
              </a:solidFill>
              <a:effectLst>
                <a:outerShdw blurRad="38100" dist="38100" dir="2700000" algn="tl">
                  <a:srgbClr val="000000">
                    <a:alpha val="43137"/>
                  </a:srgbClr>
                </a:outerShdw>
              </a:effectLst>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ORTODOXIA MODERNA</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La Ortodoxia </a:t>
            </a:r>
            <a:r>
              <a:rPr lang="es-ES" sz="2400" dirty="0" smtClean="0">
                <a:solidFill>
                  <a:schemeClr val="bg2">
                    <a:lumMod val="25000"/>
                  </a:schemeClr>
                </a:solidFill>
              </a:rPr>
              <a:t>moderna comprende un espectro bastante amplio de movimientos, cada </a:t>
            </a:r>
            <a:r>
              <a:rPr lang="es-ES" sz="2400" dirty="0" smtClean="0">
                <a:solidFill>
                  <a:schemeClr val="bg2">
                    <a:lumMod val="25000"/>
                  </a:schemeClr>
                </a:solidFill>
              </a:rPr>
              <a:t>extracción toma </a:t>
            </a:r>
            <a:r>
              <a:rPr lang="es-ES" sz="2400" dirty="0" smtClean="0">
                <a:solidFill>
                  <a:schemeClr val="bg2">
                    <a:lumMod val="25000"/>
                  </a:schemeClr>
                </a:solidFill>
              </a:rPr>
              <a:t>varias filosofías aunque relacionados </a:t>
            </a:r>
            <a:r>
              <a:rPr lang="es-ES" sz="2400" dirty="0" smtClean="0">
                <a:solidFill>
                  <a:schemeClr val="bg2">
                    <a:lumMod val="25000"/>
                  </a:schemeClr>
                </a:solidFill>
              </a:rPr>
              <a:t>distintamente, </a:t>
            </a:r>
            <a:r>
              <a:rPr lang="es-ES" sz="2400" dirty="0" smtClean="0">
                <a:solidFill>
                  <a:schemeClr val="bg2">
                    <a:lumMod val="25000"/>
                  </a:schemeClr>
                </a:solidFill>
              </a:rPr>
              <a:t>que en alguna combinación han proporcionado la base para todas las variaciones del movimiento de hoy en día. </a:t>
            </a:r>
            <a:endParaRPr lang="es-ES" sz="2400" dirty="0" smtClean="0">
              <a:solidFill>
                <a:schemeClr val="bg2">
                  <a:lumMod val="25000"/>
                </a:schemeClr>
              </a:solidFill>
            </a:endParaRPr>
          </a:p>
          <a:p>
            <a:r>
              <a:rPr lang="es-ES" sz="2400" dirty="0" smtClean="0">
                <a:solidFill>
                  <a:schemeClr val="bg2">
                    <a:lumMod val="25000"/>
                  </a:schemeClr>
                </a:solidFill>
              </a:rPr>
              <a:t>En </a:t>
            </a:r>
            <a:r>
              <a:rPr lang="es-ES" sz="2400" dirty="0" smtClean="0">
                <a:solidFill>
                  <a:schemeClr val="bg2">
                    <a:lumMod val="25000"/>
                  </a:schemeClr>
                </a:solidFill>
              </a:rPr>
              <a:t>general, la ortodoxia moderna sostiene que la ley judía es </a:t>
            </a:r>
            <a:r>
              <a:rPr lang="es-ES" sz="2400" dirty="0" smtClean="0">
                <a:solidFill>
                  <a:schemeClr val="bg2">
                    <a:lumMod val="25000"/>
                  </a:schemeClr>
                </a:solidFill>
              </a:rPr>
              <a:t>normativa </a:t>
            </a:r>
            <a:r>
              <a:rPr lang="es-ES" sz="2400" dirty="0" smtClean="0">
                <a:solidFill>
                  <a:schemeClr val="bg2">
                    <a:lumMod val="25000"/>
                  </a:schemeClr>
                </a:solidFill>
              </a:rPr>
              <a:t>y vinculante, y </a:t>
            </a:r>
            <a:r>
              <a:rPr lang="es-ES" sz="2400" dirty="0" smtClean="0">
                <a:solidFill>
                  <a:schemeClr val="bg2">
                    <a:lumMod val="25000"/>
                  </a:schemeClr>
                </a:solidFill>
              </a:rPr>
              <a:t>concede </a:t>
            </a:r>
            <a:r>
              <a:rPr lang="es-ES" sz="2400" dirty="0" smtClean="0">
                <a:solidFill>
                  <a:schemeClr val="bg2">
                    <a:lumMod val="25000"/>
                  </a:schemeClr>
                </a:solidFill>
              </a:rPr>
              <a:t>al mismo tiempo un valor positivo para la interacción con la sociedad contemporánea. </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ORTODOXIA MODERNA</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En </a:t>
            </a:r>
            <a:r>
              <a:rPr lang="es-ES" sz="2400" dirty="0" smtClean="0">
                <a:solidFill>
                  <a:schemeClr val="bg2">
                    <a:lumMod val="25000"/>
                  </a:schemeClr>
                </a:solidFill>
              </a:rPr>
              <a:t>este punto de vista, el judaísmo ortodoxo puede "ser enriquecido" por su intersección con la </a:t>
            </a:r>
            <a:r>
              <a:rPr lang="es-ES" sz="2400" dirty="0" smtClean="0">
                <a:solidFill>
                  <a:schemeClr val="bg2">
                    <a:lumMod val="25000"/>
                  </a:schemeClr>
                </a:solidFill>
              </a:rPr>
              <a:t>modernidad.</a:t>
            </a:r>
          </a:p>
          <a:p>
            <a:r>
              <a:rPr lang="es-ES" sz="2400" dirty="0" smtClean="0">
                <a:solidFill>
                  <a:schemeClr val="bg2">
                    <a:lumMod val="25000"/>
                  </a:schemeClr>
                </a:solidFill>
              </a:rPr>
              <a:t>Además</a:t>
            </a:r>
            <a:r>
              <a:rPr lang="es-ES" sz="2400" dirty="0" smtClean="0">
                <a:solidFill>
                  <a:schemeClr val="bg2">
                    <a:lumMod val="25000"/>
                  </a:schemeClr>
                </a:solidFill>
              </a:rPr>
              <a:t>, "la sociedad moderna crea oportunidades para ser ciudadanos productivos que participan en la obra divina de la transformación del mundo en beneficio de la humanidad". </a:t>
            </a:r>
            <a:endParaRPr lang="es-ES" sz="2400" dirty="0" smtClean="0">
              <a:solidFill>
                <a:schemeClr val="bg2">
                  <a:lumMod val="25000"/>
                </a:schemeClr>
              </a:solidFill>
            </a:endParaRPr>
          </a:p>
          <a:p>
            <a:r>
              <a:rPr lang="es-ES" sz="2400" dirty="0" smtClean="0">
                <a:solidFill>
                  <a:schemeClr val="bg2">
                    <a:lumMod val="25000"/>
                  </a:schemeClr>
                </a:solidFill>
              </a:rPr>
              <a:t>Al </a:t>
            </a:r>
            <a:r>
              <a:rPr lang="es-ES" sz="2400" dirty="0" smtClean="0">
                <a:solidFill>
                  <a:schemeClr val="bg2">
                    <a:lumMod val="25000"/>
                  </a:schemeClr>
                </a:solidFill>
              </a:rPr>
              <a:t>mismo tiempo, con el fin de preservar la integridad de la </a:t>
            </a:r>
            <a:r>
              <a:rPr lang="es-ES" sz="2400" dirty="0" smtClean="0">
                <a:solidFill>
                  <a:schemeClr val="bg2">
                    <a:lumMod val="25000"/>
                  </a:schemeClr>
                </a:solidFill>
              </a:rPr>
              <a:t>Halajá, </a:t>
            </a:r>
            <a:r>
              <a:rPr lang="es-ES" sz="2400" dirty="0" smtClean="0">
                <a:solidFill>
                  <a:schemeClr val="bg2">
                    <a:lumMod val="25000"/>
                  </a:schemeClr>
                </a:solidFill>
              </a:rPr>
              <a:t>cualquier área de </a:t>
            </a:r>
            <a:r>
              <a:rPr lang="es-ES" sz="2400" dirty="0" smtClean="0">
                <a:solidFill>
                  <a:schemeClr val="bg2">
                    <a:lumMod val="25000"/>
                  </a:schemeClr>
                </a:solidFill>
              </a:rPr>
              <a:t>“fuerte inconsistencia </a:t>
            </a:r>
            <a:r>
              <a:rPr lang="es-ES" sz="2400" dirty="0" smtClean="0">
                <a:solidFill>
                  <a:schemeClr val="bg2">
                    <a:lumMod val="25000"/>
                  </a:schemeClr>
                </a:solidFill>
              </a:rPr>
              <a:t>y </a:t>
            </a:r>
            <a:r>
              <a:rPr lang="es-ES" sz="2400" dirty="0" smtClean="0">
                <a:solidFill>
                  <a:schemeClr val="bg2">
                    <a:lumMod val="25000"/>
                  </a:schemeClr>
                </a:solidFill>
              </a:rPr>
              <a:t>conflicto</a:t>
            </a:r>
            <a:r>
              <a:rPr lang="es-ES" sz="2400" dirty="0" smtClean="0">
                <a:solidFill>
                  <a:schemeClr val="bg2">
                    <a:lumMod val="25000"/>
                  </a:schemeClr>
                </a:solidFill>
              </a:rPr>
              <a:t>" entre la Torá y la cultura moderna debe ser </a:t>
            </a:r>
            <a:r>
              <a:rPr lang="es-ES" sz="2400" dirty="0" smtClean="0">
                <a:solidFill>
                  <a:schemeClr val="bg2">
                    <a:lumMod val="25000"/>
                  </a:schemeClr>
                </a:solidFill>
              </a:rPr>
              <a:t>evitada. La ortodoxia </a:t>
            </a:r>
            <a:r>
              <a:rPr lang="es-ES" sz="2400" dirty="0" smtClean="0">
                <a:solidFill>
                  <a:schemeClr val="bg2">
                    <a:lumMod val="25000"/>
                  </a:schemeClr>
                </a:solidFill>
              </a:rPr>
              <a:t>moderna, además, asigna un papel central </a:t>
            </a:r>
            <a:r>
              <a:rPr lang="es-ES" sz="2400" dirty="0" smtClean="0">
                <a:solidFill>
                  <a:schemeClr val="bg2">
                    <a:lumMod val="25000"/>
                  </a:schemeClr>
                </a:solidFill>
              </a:rPr>
              <a:t>al </a:t>
            </a:r>
            <a:r>
              <a:rPr lang="es-ES" sz="2400" dirty="0" smtClean="0">
                <a:solidFill>
                  <a:schemeClr val="bg2">
                    <a:lumMod val="25000"/>
                  </a:schemeClr>
                </a:solidFill>
              </a:rPr>
              <a:t>"Pueblo de Israel "</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ORTODOXIA MODERNA</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La ortodoxia moderna, como una corriente del judaísmo ortodoxo representado por instituciones como el Consejo Nacional para la </a:t>
            </a:r>
            <a:r>
              <a:rPr lang="es-ES" sz="2400" dirty="0" smtClean="0">
                <a:solidFill>
                  <a:schemeClr val="bg2">
                    <a:lumMod val="25000"/>
                  </a:schemeClr>
                </a:solidFill>
              </a:rPr>
              <a:t>Juventud Israel</a:t>
            </a:r>
            <a:r>
              <a:rPr lang="es-ES" sz="2400" dirty="0" smtClean="0">
                <a:solidFill>
                  <a:schemeClr val="bg2">
                    <a:lumMod val="25000"/>
                  </a:schemeClr>
                </a:solidFill>
              </a:rPr>
              <a:t>, </a:t>
            </a:r>
            <a:r>
              <a:rPr lang="es-ES" sz="2400" dirty="0" smtClean="0">
                <a:solidFill>
                  <a:schemeClr val="bg2">
                    <a:lumMod val="25000"/>
                  </a:schemeClr>
                </a:solidFill>
              </a:rPr>
              <a:t>en Estados </a:t>
            </a:r>
            <a:r>
              <a:rPr lang="es-ES" sz="2400" dirty="0" smtClean="0">
                <a:solidFill>
                  <a:schemeClr val="bg2">
                    <a:lumMod val="25000"/>
                  </a:schemeClr>
                </a:solidFill>
              </a:rPr>
              <a:t>Unidos, es pro-sionista y por lo tanto da </a:t>
            </a:r>
            <a:r>
              <a:rPr lang="es-ES" sz="2400" dirty="0" smtClean="0">
                <a:solidFill>
                  <a:schemeClr val="bg2">
                    <a:lumMod val="25000"/>
                  </a:schemeClr>
                </a:solidFill>
              </a:rPr>
              <a:t>un estatus nacional</a:t>
            </a:r>
            <a:r>
              <a:rPr lang="es-ES" sz="2400" dirty="0" smtClean="0">
                <a:solidFill>
                  <a:schemeClr val="bg2">
                    <a:lumMod val="25000"/>
                  </a:schemeClr>
                </a:solidFill>
              </a:rPr>
              <a:t>, así como </a:t>
            </a:r>
            <a:r>
              <a:rPr lang="es-ES" sz="2400" dirty="0" smtClean="0">
                <a:solidFill>
                  <a:schemeClr val="bg2">
                    <a:lumMod val="25000"/>
                  </a:schemeClr>
                </a:solidFill>
              </a:rPr>
              <a:t>religioso, de mucha importancia </a:t>
            </a:r>
            <a:r>
              <a:rPr lang="es-ES" sz="2400" dirty="0" smtClean="0">
                <a:solidFill>
                  <a:schemeClr val="bg2">
                    <a:lumMod val="25000"/>
                  </a:schemeClr>
                </a:solidFill>
              </a:rPr>
              <a:t>en el Estado de Israel, y sus afiliados </a:t>
            </a:r>
            <a:r>
              <a:rPr lang="es-ES" sz="2400" dirty="0" smtClean="0">
                <a:solidFill>
                  <a:schemeClr val="bg2">
                    <a:lumMod val="25000"/>
                  </a:schemeClr>
                </a:solidFill>
              </a:rPr>
              <a:t>que son</a:t>
            </a:r>
            <a:r>
              <a:rPr lang="es-ES" sz="2400" dirty="0" smtClean="0">
                <a:solidFill>
                  <a:schemeClr val="bg2">
                    <a:lumMod val="25000"/>
                  </a:schemeClr>
                </a:solidFill>
              </a:rPr>
              <a:t>, por lo general, </a:t>
            </a:r>
            <a:r>
              <a:rPr lang="es-ES" sz="2400" dirty="0" smtClean="0">
                <a:solidFill>
                  <a:schemeClr val="bg2">
                    <a:lumMod val="25000"/>
                  </a:schemeClr>
                </a:solidFill>
              </a:rPr>
              <a:t>sionistas </a:t>
            </a:r>
            <a:r>
              <a:rPr lang="es-ES" sz="2400" dirty="0" smtClean="0">
                <a:solidFill>
                  <a:schemeClr val="bg2">
                    <a:lumMod val="25000"/>
                  </a:schemeClr>
                </a:solidFill>
              </a:rPr>
              <a:t>en la orientación. </a:t>
            </a:r>
            <a:endParaRPr lang="es-ES" sz="2400" dirty="0" smtClean="0">
              <a:solidFill>
                <a:schemeClr val="bg2">
                  <a:lumMod val="25000"/>
                </a:schemeClr>
              </a:solidFill>
            </a:endParaRPr>
          </a:p>
          <a:p>
            <a:r>
              <a:rPr lang="es-ES" sz="2400" dirty="0" smtClean="0">
                <a:solidFill>
                  <a:schemeClr val="bg2">
                    <a:lumMod val="25000"/>
                  </a:schemeClr>
                </a:solidFill>
              </a:rPr>
              <a:t>También </a:t>
            </a:r>
            <a:r>
              <a:rPr lang="es-ES" sz="2400" dirty="0" smtClean="0">
                <a:solidFill>
                  <a:schemeClr val="bg2">
                    <a:lumMod val="25000"/>
                  </a:schemeClr>
                </a:solidFill>
              </a:rPr>
              <a:t>practica la implicación con </a:t>
            </a:r>
            <a:r>
              <a:rPr lang="es-ES" sz="2400" dirty="0" smtClean="0">
                <a:solidFill>
                  <a:schemeClr val="bg2">
                    <a:lumMod val="25000"/>
                  </a:schemeClr>
                </a:solidFill>
              </a:rPr>
              <a:t>Judíos </a:t>
            </a:r>
            <a:r>
              <a:rPr lang="es-ES" sz="2400" dirty="0" smtClean="0">
                <a:solidFill>
                  <a:schemeClr val="bg2">
                    <a:lumMod val="25000"/>
                  </a:schemeClr>
                </a:solidFill>
              </a:rPr>
              <a:t>no ortodoxos que se extiende más allá de "extensión (kiruv)" a las relaciones institucionales y la cooperación </a:t>
            </a:r>
            <a:r>
              <a:rPr lang="es-ES" sz="2400" dirty="0" smtClean="0">
                <a:solidFill>
                  <a:schemeClr val="bg2">
                    <a:lumMod val="25000"/>
                  </a:schemeClr>
                </a:solidFill>
              </a:rPr>
              <a:t>continua, visto como Torá Umaddá. </a:t>
            </a:r>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ORTODOXIA MODERNA</a:t>
            </a:r>
            <a:endParaRPr lang="es-CO" sz="2400" b="1" i="1" dirty="0" smtClean="0">
              <a:solidFill>
                <a:srgbClr val="FF6600"/>
              </a:solidFill>
              <a:effectLst>
                <a:outerShdw blurRad="38100" dist="38100" dir="2700000" algn="tl">
                  <a:srgbClr val="000000">
                    <a:alpha val="43137"/>
                  </a:srgbClr>
                </a:outerShdw>
              </a:effectLst>
            </a:endParaRPr>
          </a:p>
          <a:p>
            <a:r>
              <a:rPr lang="es-ES" sz="2400" b="1" dirty="0" smtClean="0">
                <a:solidFill>
                  <a:schemeClr val="bg2">
                    <a:lumMod val="25000"/>
                  </a:schemeClr>
                </a:solidFill>
              </a:rPr>
              <a:t>Torá Umadá </a:t>
            </a:r>
            <a:r>
              <a:rPr lang="es-ES" sz="2400" dirty="0" smtClean="0">
                <a:solidFill>
                  <a:schemeClr val="bg2">
                    <a:lumMod val="25000"/>
                  </a:schemeClr>
                </a:solidFill>
              </a:rPr>
              <a:t>(</a:t>
            </a:r>
            <a:r>
              <a:rPr lang="he-IL" sz="2400" dirty="0" smtClean="0">
                <a:solidFill>
                  <a:schemeClr val="bg2">
                    <a:lumMod val="25000"/>
                  </a:schemeClr>
                </a:solidFill>
              </a:rPr>
              <a:t>תּוֹרָה וּמַדָּע</a:t>
            </a:r>
            <a:r>
              <a:rPr lang="es-CO" sz="2400" dirty="0" smtClean="0">
                <a:solidFill>
                  <a:schemeClr val="bg2">
                    <a:lumMod val="25000"/>
                  </a:schemeClr>
                </a:solidFill>
              </a:rPr>
              <a:t> </a:t>
            </a:r>
            <a:r>
              <a:rPr lang="he-IL" sz="2400" dirty="0" smtClean="0">
                <a:solidFill>
                  <a:schemeClr val="bg2">
                    <a:lumMod val="25000"/>
                  </a:schemeClr>
                </a:solidFill>
              </a:rPr>
              <a:t>, </a:t>
            </a:r>
            <a:r>
              <a:rPr lang="he-IL" sz="2400" dirty="0" smtClean="0">
                <a:solidFill>
                  <a:schemeClr val="bg2">
                    <a:lumMod val="25000"/>
                  </a:schemeClr>
                </a:solidFill>
              </a:rPr>
              <a:t>"</a:t>
            </a:r>
            <a:r>
              <a:rPr lang="es-ES" sz="2400" dirty="0" smtClean="0">
                <a:solidFill>
                  <a:schemeClr val="bg2">
                    <a:lumMod val="25000"/>
                  </a:schemeClr>
                </a:solidFill>
              </a:rPr>
              <a:t>Tora y el conocimiento secular") </a:t>
            </a:r>
            <a:endParaRPr lang="es-ES" sz="2400" dirty="0" smtClean="0">
              <a:solidFill>
                <a:schemeClr val="bg2">
                  <a:lumMod val="25000"/>
                </a:schemeClr>
              </a:solidFill>
            </a:endParaRPr>
          </a:p>
          <a:p>
            <a:r>
              <a:rPr lang="es-ES" sz="2400" dirty="0" smtClean="0">
                <a:solidFill>
                  <a:schemeClr val="bg2">
                    <a:lumMod val="25000"/>
                  </a:schemeClr>
                </a:solidFill>
              </a:rPr>
              <a:t>Es </a:t>
            </a:r>
            <a:r>
              <a:rPr lang="es-ES" sz="2400" dirty="0" smtClean="0">
                <a:solidFill>
                  <a:schemeClr val="bg2">
                    <a:lumMod val="25000"/>
                  </a:schemeClr>
                </a:solidFill>
              </a:rPr>
              <a:t>una filosofía del judaísmo ortodoxo sobre la relación entre el mundo secular y el judaísmo, y en particular entre el conocimiento secular y el conocimiento religioso judío. El modo resultante del judaísmo ortodoxo se conoce como la Ortodoxia </a:t>
            </a:r>
            <a:r>
              <a:rPr lang="es-ES" sz="2400" dirty="0" smtClean="0">
                <a:solidFill>
                  <a:schemeClr val="bg2">
                    <a:lumMod val="25000"/>
                  </a:schemeClr>
                </a:solidFill>
              </a:rPr>
              <a:t>Centrista.</a:t>
            </a:r>
          </a:p>
          <a:p>
            <a:r>
              <a:rPr lang="es-ES" sz="2400" dirty="0" smtClean="0">
                <a:solidFill>
                  <a:schemeClr val="bg2">
                    <a:lumMod val="25000"/>
                  </a:schemeClr>
                </a:solidFill>
              </a:rPr>
              <a:t>Torá </a:t>
            </a:r>
            <a:r>
              <a:rPr lang="es-ES" sz="2400" dirty="0" smtClean="0">
                <a:solidFill>
                  <a:schemeClr val="bg2">
                    <a:lumMod val="25000"/>
                  </a:schemeClr>
                </a:solidFill>
              </a:rPr>
              <a:t>Umaddá </a:t>
            </a:r>
            <a:r>
              <a:rPr lang="es-ES" sz="2400" dirty="0" smtClean="0">
                <a:solidFill>
                  <a:schemeClr val="bg2">
                    <a:lumMod val="25000"/>
                  </a:schemeClr>
                </a:solidFill>
              </a:rPr>
              <a:t>está estrechamente asociado con la </a:t>
            </a:r>
            <a:r>
              <a:rPr lang="es-ES" sz="2400" dirty="0" smtClean="0">
                <a:solidFill>
                  <a:schemeClr val="bg2">
                    <a:lumMod val="25000"/>
                  </a:schemeClr>
                </a:solidFill>
              </a:rPr>
              <a:t>Yeshiva University. </a:t>
            </a:r>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ORTODOXIA MODERNA</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La </a:t>
            </a:r>
            <a:r>
              <a:rPr lang="es-ES" sz="2400" dirty="0" smtClean="0">
                <a:solidFill>
                  <a:schemeClr val="bg2">
                    <a:lumMod val="25000"/>
                  </a:schemeClr>
                </a:solidFill>
              </a:rPr>
              <a:t>filosofía que subyace a la actual combinación de la Torá y la sabiduría secular de la Universidad de Yeshiva fue articulada de diversas maneras, por primera vez por Bernard Revel, por sus sucesores Samuel Belkin y Joseph Soloveitchik, y más recientemente, y formalmente, por Norman Lamm. </a:t>
            </a:r>
            <a:endParaRPr lang="es-ES" sz="2400" dirty="0" smtClean="0">
              <a:solidFill>
                <a:schemeClr val="bg2">
                  <a:lumMod val="25000"/>
                </a:schemeClr>
              </a:solidFill>
            </a:endParaRPr>
          </a:p>
          <a:p>
            <a:r>
              <a:rPr lang="es-ES" sz="2400" dirty="0" smtClean="0">
                <a:solidFill>
                  <a:schemeClr val="bg2">
                    <a:lumMod val="25000"/>
                  </a:schemeClr>
                </a:solidFill>
              </a:rPr>
              <a:t>Aunque </a:t>
            </a:r>
            <a:r>
              <a:rPr lang="es-ES" sz="2400" dirty="0" smtClean="0">
                <a:solidFill>
                  <a:schemeClr val="bg2">
                    <a:lumMod val="25000"/>
                  </a:schemeClr>
                </a:solidFill>
              </a:rPr>
              <a:t>sus raíces se remontan a 1886, no fue </a:t>
            </a:r>
            <a:r>
              <a:rPr lang="es-ES" sz="2400" dirty="0" smtClean="0">
                <a:solidFill>
                  <a:schemeClr val="bg2">
                    <a:lumMod val="25000"/>
                  </a:schemeClr>
                </a:solidFill>
              </a:rPr>
              <a:t>sino hasta </a:t>
            </a:r>
            <a:r>
              <a:rPr lang="es-ES" sz="2400" dirty="0" smtClean="0">
                <a:solidFill>
                  <a:schemeClr val="bg2">
                    <a:lumMod val="25000"/>
                  </a:schemeClr>
                </a:solidFill>
              </a:rPr>
              <a:t>1946 que </a:t>
            </a:r>
            <a:r>
              <a:rPr lang="es-ES" sz="2400" dirty="0" smtClean="0">
                <a:solidFill>
                  <a:schemeClr val="bg2">
                    <a:lumMod val="25000"/>
                  </a:schemeClr>
                </a:solidFill>
              </a:rPr>
              <a:t>la </a:t>
            </a:r>
            <a:r>
              <a:rPr lang="es-ES" sz="2400" dirty="0" smtClean="0">
                <a:solidFill>
                  <a:schemeClr val="bg2">
                    <a:lumMod val="25000"/>
                  </a:schemeClr>
                </a:solidFill>
              </a:rPr>
              <a:t>Universidad adoptó </a:t>
            </a:r>
            <a:r>
              <a:rPr lang="es-ES" sz="2400" dirty="0" smtClean="0">
                <a:solidFill>
                  <a:schemeClr val="bg2">
                    <a:lumMod val="25000"/>
                  </a:schemeClr>
                </a:solidFill>
              </a:rPr>
              <a:t>"</a:t>
            </a:r>
            <a:r>
              <a:rPr lang="es-ES" sz="2400" dirty="0" smtClean="0">
                <a:solidFill>
                  <a:schemeClr val="bg2">
                    <a:lumMod val="25000"/>
                  </a:schemeClr>
                </a:solidFill>
              </a:rPr>
              <a:t>Torá </a:t>
            </a:r>
            <a:r>
              <a:rPr lang="es-ES" sz="2400" dirty="0" smtClean="0">
                <a:solidFill>
                  <a:schemeClr val="bg2">
                    <a:lumMod val="25000"/>
                  </a:schemeClr>
                </a:solidFill>
              </a:rPr>
              <a:t>Umaddá" </a:t>
            </a:r>
            <a:r>
              <a:rPr lang="es-ES" sz="2400" dirty="0" smtClean="0">
                <a:solidFill>
                  <a:schemeClr val="bg2">
                    <a:lumMod val="25000"/>
                  </a:schemeClr>
                </a:solidFill>
              </a:rPr>
              <a:t>como su lema. </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ORTODOXIA MODERNA</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a:t>
            </a:r>
            <a:r>
              <a:rPr lang="es-ES" sz="2400" dirty="0" smtClean="0">
                <a:solidFill>
                  <a:schemeClr val="bg2">
                    <a:lumMod val="25000"/>
                  </a:schemeClr>
                </a:solidFill>
              </a:rPr>
              <a:t>En 2005</a:t>
            </a:r>
            <a:r>
              <a:rPr lang="es-ES" sz="2400" dirty="0" smtClean="0">
                <a:solidFill>
                  <a:schemeClr val="bg2">
                    <a:lumMod val="25000"/>
                  </a:schemeClr>
                </a:solidFill>
              </a:rPr>
              <a:t>, el </a:t>
            </a:r>
            <a:r>
              <a:rPr lang="es-ES" sz="2400" dirty="0" smtClean="0">
                <a:solidFill>
                  <a:schemeClr val="bg2">
                    <a:lumMod val="25000"/>
                  </a:schemeClr>
                </a:solidFill>
              </a:rPr>
              <a:t>presidente de la </a:t>
            </a:r>
            <a:r>
              <a:rPr lang="es-ES" sz="2400" dirty="0" smtClean="0">
                <a:solidFill>
                  <a:schemeClr val="bg2">
                    <a:lumMod val="25000"/>
                  </a:schemeClr>
                </a:solidFill>
              </a:rPr>
              <a:t>Yeshiva University </a:t>
            </a:r>
            <a:r>
              <a:rPr lang="es-ES" sz="2400" dirty="0" smtClean="0">
                <a:solidFill>
                  <a:schemeClr val="bg2">
                    <a:lumMod val="25000"/>
                  </a:schemeClr>
                </a:solidFill>
              </a:rPr>
              <a:t>Richard Joel inició una campaña para añadir la frase "Traer sabiduría para la vida", como una "etiqueta de línea" al lema de la </a:t>
            </a:r>
            <a:r>
              <a:rPr lang="es-ES" sz="2400" dirty="0" smtClean="0">
                <a:solidFill>
                  <a:schemeClr val="bg2">
                    <a:lumMod val="25000"/>
                  </a:schemeClr>
                </a:solidFill>
              </a:rPr>
              <a:t>universidad.</a:t>
            </a:r>
          </a:p>
          <a:p>
            <a:r>
              <a:rPr lang="es-ES" sz="2400" dirty="0" smtClean="0">
                <a:solidFill>
                  <a:schemeClr val="bg2">
                    <a:lumMod val="25000"/>
                  </a:schemeClr>
                </a:solidFill>
              </a:rPr>
              <a:t>Hoy </a:t>
            </a:r>
            <a:r>
              <a:rPr lang="es-ES" sz="2400" dirty="0" smtClean="0">
                <a:solidFill>
                  <a:schemeClr val="bg2">
                    <a:lumMod val="25000"/>
                  </a:schemeClr>
                </a:solidFill>
              </a:rPr>
              <a:t>en día, la </a:t>
            </a:r>
            <a:r>
              <a:rPr lang="es-ES" sz="2400" dirty="0" smtClean="0">
                <a:solidFill>
                  <a:schemeClr val="bg2">
                    <a:lumMod val="25000"/>
                  </a:schemeClr>
                </a:solidFill>
              </a:rPr>
              <a:t>Yeshiva University </a:t>
            </a:r>
            <a:r>
              <a:rPr lang="es-ES" sz="2400" dirty="0" smtClean="0">
                <a:solidFill>
                  <a:schemeClr val="bg2">
                    <a:lumMod val="25000"/>
                  </a:schemeClr>
                </a:solidFill>
              </a:rPr>
              <a:t>publica </a:t>
            </a:r>
            <a:r>
              <a:rPr lang="es-ES" sz="2400" dirty="0" smtClean="0">
                <a:solidFill>
                  <a:schemeClr val="bg2">
                    <a:lumMod val="25000"/>
                  </a:schemeClr>
                </a:solidFill>
              </a:rPr>
              <a:t>el Diario la </a:t>
            </a:r>
            <a:r>
              <a:rPr lang="es-ES" sz="2400" dirty="0" smtClean="0">
                <a:solidFill>
                  <a:schemeClr val="bg2">
                    <a:lumMod val="25000"/>
                  </a:schemeClr>
                </a:solidFill>
              </a:rPr>
              <a:t>Torá </a:t>
            </a:r>
            <a:r>
              <a:rPr lang="es-ES" sz="2400" dirty="0" smtClean="0">
                <a:solidFill>
                  <a:schemeClr val="bg2">
                    <a:lumMod val="25000"/>
                  </a:schemeClr>
                </a:solidFill>
              </a:rPr>
              <a:t>Umaddá que “explora </a:t>
            </a:r>
            <a:r>
              <a:rPr lang="es-ES" sz="2400" dirty="0" smtClean="0">
                <a:solidFill>
                  <a:schemeClr val="bg2">
                    <a:lumMod val="25000"/>
                  </a:schemeClr>
                </a:solidFill>
              </a:rPr>
              <a:t>las complejas relaciones entre la Torá, las humanidades y las ciencias naturales y </a:t>
            </a:r>
            <a:r>
              <a:rPr lang="es-ES" sz="2400" dirty="0" smtClean="0">
                <a:solidFill>
                  <a:schemeClr val="bg2">
                    <a:lumMod val="25000"/>
                  </a:schemeClr>
                </a:solidFill>
              </a:rPr>
              <a:t>sociales", </a:t>
            </a:r>
            <a:r>
              <a:rPr lang="es-ES" sz="2400" dirty="0" smtClean="0">
                <a:solidFill>
                  <a:schemeClr val="bg2">
                    <a:lumMod val="25000"/>
                  </a:schemeClr>
                </a:solidFill>
              </a:rPr>
              <a:t>así como estudios sobre temas relacionados en la Biblioteca de la Ley </a:t>
            </a:r>
            <a:r>
              <a:rPr lang="es-ES" sz="2400" dirty="0" smtClean="0">
                <a:solidFill>
                  <a:schemeClr val="bg2">
                    <a:lumMod val="25000"/>
                  </a:schemeClr>
                </a:solidFill>
              </a:rPr>
              <a:t>y </a:t>
            </a:r>
            <a:r>
              <a:rPr lang="es-ES" sz="2400" dirty="0" smtClean="0">
                <a:solidFill>
                  <a:schemeClr val="bg2">
                    <a:lumMod val="25000"/>
                  </a:schemeClr>
                </a:solidFill>
              </a:rPr>
              <a:t>Ética </a:t>
            </a:r>
            <a:r>
              <a:rPr lang="es-ES" sz="2400" dirty="0" smtClean="0">
                <a:solidFill>
                  <a:schemeClr val="bg2">
                    <a:lumMod val="25000"/>
                  </a:schemeClr>
                </a:solidFill>
              </a:rPr>
              <a:t>Judía (de Ktav </a:t>
            </a:r>
            <a:r>
              <a:rPr lang="es-ES" sz="2400" dirty="0" smtClean="0">
                <a:solidFill>
                  <a:schemeClr val="bg2">
                    <a:lumMod val="25000"/>
                  </a:schemeClr>
                </a:solidFill>
              </a:rPr>
              <a:t>Publishing House</a:t>
            </a:r>
            <a:r>
              <a:rPr lang="es-ES" sz="2400" dirty="0" smtClean="0">
                <a:solidFill>
                  <a:schemeClr val="bg2">
                    <a:lumMod val="25000"/>
                  </a:schemeClr>
                </a:solidFill>
              </a:rPr>
              <a:t>).</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SEMIJÁ U ORDENACIÓN</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Smijá </a:t>
            </a:r>
            <a:r>
              <a:rPr lang="es-ES" sz="2400" dirty="0" smtClean="0">
                <a:solidFill>
                  <a:schemeClr val="bg2">
                    <a:lumMod val="25000"/>
                  </a:schemeClr>
                </a:solidFill>
              </a:rPr>
              <a:t>o </a:t>
            </a:r>
            <a:r>
              <a:rPr lang="es-ES" sz="2400" dirty="0" smtClean="0">
                <a:solidFill>
                  <a:schemeClr val="bg2">
                    <a:lumMod val="25000"/>
                  </a:schemeClr>
                </a:solidFill>
              </a:rPr>
              <a:t>semikáh (</a:t>
            </a:r>
            <a:r>
              <a:rPr lang="he-IL" sz="2400" dirty="0" smtClean="0">
                <a:solidFill>
                  <a:schemeClr val="bg2">
                    <a:lumMod val="25000"/>
                  </a:schemeClr>
                </a:solidFill>
              </a:rPr>
              <a:t>סמיכה</a:t>
            </a:r>
            <a:r>
              <a:rPr lang="es-CO" sz="2400" dirty="0" smtClean="0">
                <a:solidFill>
                  <a:schemeClr val="bg2">
                    <a:lumMod val="25000"/>
                  </a:schemeClr>
                </a:solidFill>
              </a:rPr>
              <a:t> </a:t>
            </a:r>
            <a:r>
              <a:rPr lang="he-IL" sz="2400" dirty="0" smtClean="0">
                <a:solidFill>
                  <a:schemeClr val="bg2">
                    <a:lumMod val="25000"/>
                  </a:schemeClr>
                </a:solidFill>
              </a:rPr>
              <a:t>,"</a:t>
            </a:r>
            <a:r>
              <a:rPr lang="es-ES" sz="2400" dirty="0" smtClean="0">
                <a:solidFill>
                  <a:schemeClr val="bg2">
                    <a:lumMod val="25000"/>
                  </a:schemeClr>
                </a:solidFill>
              </a:rPr>
              <a:t>imponer [las </a:t>
            </a:r>
            <a:r>
              <a:rPr lang="es-ES" sz="2400" dirty="0" smtClean="0">
                <a:solidFill>
                  <a:schemeClr val="bg2">
                    <a:lumMod val="25000"/>
                  </a:schemeClr>
                </a:solidFill>
              </a:rPr>
              <a:t>manos]"), también </a:t>
            </a:r>
            <a:r>
              <a:rPr lang="es-ES" sz="2400" dirty="0" smtClean="0">
                <a:solidFill>
                  <a:schemeClr val="bg2">
                    <a:lumMod val="25000"/>
                  </a:schemeClr>
                </a:solidFill>
              </a:rPr>
              <a:t>smijut ( </a:t>
            </a:r>
            <a:r>
              <a:rPr lang="he-IL" sz="2400" dirty="0" smtClean="0">
                <a:solidFill>
                  <a:schemeClr val="bg2">
                    <a:lumMod val="25000"/>
                  </a:schemeClr>
                </a:solidFill>
              </a:rPr>
              <a:t>סמיכות</a:t>
            </a:r>
            <a:r>
              <a:rPr lang="es-CO" sz="2400" dirty="0" smtClean="0">
                <a:solidFill>
                  <a:schemeClr val="bg2">
                    <a:lumMod val="25000"/>
                  </a:schemeClr>
                </a:solidFill>
              </a:rPr>
              <a:t> </a:t>
            </a:r>
            <a:r>
              <a:rPr lang="he-IL" sz="2400" dirty="0" smtClean="0">
                <a:solidFill>
                  <a:schemeClr val="bg2">
                    <a:lumMod val="25000"/>
                  </a:schemeClr>
                </a:solidFill>
              </a:rPr>
              <a:t>,"</a:t>
            </a:r>
            <a:r>
              <a:rPr lang="es-ES" sz="2400" dirty="0" smtClean="0">
                <a:solidFill>
                  <a:schemeClr val="bg2">
                    <a:lumMod val="25000"/>
                  </a:schemeClr>
                </a:solidFill>
              </a:rPr>
              <a:t>ordenación"), </a:t>
            </a:r>
            <a:endParaRPr lang="es-ES" sz="2400" dirty="0" smtClean="0">
              <a:solidFill>
                <a:schemeClr val="bg2">
                  <a:lumMod val="25000"/>
                </a:schemeClr>
              </a:solidFill>
            </a:endParaRPr>
          </a:p>
          <a:p>
            <a:r>
              <a:rPr lang="es-ES" sz="2400" b="1" dirty="0" smtClean="0">
                <a:solidFill>
                  <a:schemeClr val="bg2">
                    <a:lumMod val="25000"/>
                  </a:schemeClr>
                </a:solidFill>
              </a:rPr>
              <a:t>Smijá lerabanut </a:t>
            </a:r>
            <a:r>
              <a:rPr lang="es-ES" sz="2400" dirty="0" smtClean="0">
                <a:solidFill>
                  <a:schemeClr val="bg2">
                    <a:lumMod val="25000"/>
                  </a:schemeClr>
                </a:solidFill>
              </a:rPr>
              <a:t>(</a:t>
            </a:r>
            <a:r>
              <a:rPr lang="he-IL" sz="2400" dirty="0" smtClean="0">
                <a:solidFill>
                  <a:schemeClr val="bg2">
                    <a:lumMod val="25000"/>
                  </a:schemeClr>
                </a:solidFill>
              </a:rPr>
              <a:t>סמיכה לרבנות</a:t>
            </a:r>
            <a:r>
              <a:rPr lang="es-CO" sz="2400" dirty="0" smtClean="0">
                <a:solidFill>
                  <a:schemeClr val="bg2">
                    <a:lumMod val="25000"/>
                  </a:schemeClr>
                </a:solidFill>
              </a:rPr>
              <a:t> </a:t>
            </a:r>
            <a:r>
              <a:rPr lang="he-IL" sz="2400" dirty="0" smtClean="0">
                <a:solidFill>
                  <a:schemeClr val="bg2">
                    <a:lumMod val="25000"/>
                  </a:schemeClr>
                </a:solidFill>
              </a:rPr>
              <a:t>,"</a:t>
            </a:r>
            <a:r>
              <a:rPr lang="es-ES" sz="2400" dirty="0" smtClean="0">
                <a:solidFill>
                  <a:schemeClr val="bg2">
                    <a:lumMod val="25000"/>
                  </a:schemeClr>
                </a:solidFill>
              </a:rPr>
              <a:t>ordenación rabínica"), </a:t>
            </a:r>
            <a:r>
              <a:rPr lang="es-ES" sz="2400" dirty="0" smtClean="0">
                <a:solidFill>
                  <a:schemeClr val="bg2">
                    <a:lumMod val="25000"/>
                  </a:schemeClr>
                </a:solidFill>
              </a:rPr>
              <a:t>o</a:t>
            </a:r>
          </a:p>
          <a:p>
            <a:r>
              <a:rPr lang="es-ES" sz="2400" b="1" dirty="0" smtClean="0">
                <a:solidFill>
                  <a:schemeClr val="bg2">
                    <a:lumMod val="25000"/>
                  </a:schemeClr>
                </a:solidFill>
              </a:rPr>
              <a:t>S</a:t>
            </a:r>
            <a:r>
              <a:rPr lang="es-ES" sz="2400" b="1" dirty="0" smtClean="0">
                <a:solidFill>
                  <a:schemeClr val="bg2">
                    <a:lumMod val="25000"/>
                  </a:schemeClr>
                </a:solidFill>
              </a:rPr>
              <a:t>mijá lehazzanut </a:t>
            </a:r>
            <a:r>
              <a:rPr lang="es-ES" sz="2400" dirty="0" smtClean="0">
                <a:solidFill>
                  <a:schemeClr val="bg2">
                    <a:lumMod val="25000"/>
                  </a:schemeClr>
                </a:solidFill>
              </a:rPr>
              <a:t>(</a:t>
            </a:r>
            <a:r>
              <a:rPr lang="he-IL" sz="2400" dirty="0" smtClean="0">
                <a:solidFill>
                  <a:schemeClr val="bg2">
                    <a:lumMod val="25000"/>
                  </a:schemeClr>
                </a:solidFill>
              </a:rPr>
              <a:t>סמיכה לחזנות</a:t>
            </a:r>
            <a:r>
              <a:rPr lang="es-CO" sz="2400" dirty="0" smtClean="0">
                <a:solidFill>
                  <a:schemeClr val="bg2">
                    <a:lumMod val="25000"/>
                  </a:schemeClr>
                </a:solidFill>
              </a:rPr>
              <a:t> </a:t>
            </a:r>
            <a:r>
              <a:rPr lang="he-IL" sz="2400" dirty="0" smtClean="0">
                <a:solidFill>
                  <a:schemeClr val="bg2">
                    <a:lumMod val="25000"/>
                  </a:schemeClr>
                </a:solidFill>
              </a:rPr>
              <a:t>, </a:t>
            </a:r>
            <a:r>
              <a:rPr lang="he-IL" sz="2400" dirty="0" smtClean="0">
                <a:solidFill>
                  <a:schemeClr val="bg2">
                    <a:lumMod val="25000"/>
                  </a:schemeClr>
                </a:solidFill>
              </a:rPr>
              <a:t>"</a:t>
            </a:r>
            <a:r>
              <a:rPr lang="es-ES" sz="2400" dirty="0" smtClean="0">
                <a:solidFill>
                  <a:schemeClr val="bg2">
                    <a:lumMod val="25000"/>
                  </a:schemeClr>
                </a:solidFill>
              </a:rPr>
              <a:t>ordenación cantorial") se </a:t>
            </a:r>
            <a:r>
              <a:rPr lang="es-ES" sz="2400" dirty="0" smtClean="0">
                <a:solidFill>
                  <a:schemeClr val="bg2">
                    <a:lumMod val="25000"/>
                  </a:schemeClr>
                </a:solidFill>
              </a:rPr>
              <a:t>derivan </a:t>
            </a:r>
            <a:r>
              <a:rPr lang="es-ES" sz="2400" dirty="0" smtClean="0">
                <a:solidFill>
                  <a:schemeClr val="bg2">
                    <a:lumMod val="25000"/>
                  </a:schemeClr>
                </a:solidFill>
              </a:rPr>
              <a:t>de una palabra hebrea que significa "depender" o "ser autorizadas</a:t>
            </a:r>
            <a:r>
              <a:rPr lang="es-ES" sz="2400" dirty="0" smtClean="0">
                <a:solidFill>
                  <a:schemeClr val="bg2">
                    <a:lumMod val="25000"/>
                  </a:schemeClr>
                </a:solidFill>
              </a:rPr>
              <a:t>".</a:t>
            </a:r>
          </a:p>
          <a:p>
            <a:r>
              <a:rPr lang="es-ES" sz="2400" dirty="0" smtClean="0">
                <a:solidFill>
                  <a:schemeClr val="bg2">
                    <a:lumMod val="25000"/>
                  </a:schemeClr>
                </a:solidFill>
              </a:rPr>
              <a:t>La Smijá prevaleciente generalmente </a:t>
            </a:r>
            <a:r>
              <a:rPr lang="es-ES" sz="2400" dirty="0" smtClean="0">
                <a:solidFill>
                  <a:schemeClr val="bg2">
                    <a:lumMod val="25000"/>
                  </a:schemeClr>
                </a:solidFill>
              </a:rPr>
              <a:t>se refiere a la ordenación de un rabino o cantor dentro del judaísmo rabínico post-talmúdico, y dentro de todos los movimientos religiosos judíos modernos de Reforma a </a:t>
            </a:r>
            <a:r>
              <a:rPr lang="es-ES" sz="2400" dirty="0" smtClean="0">
                <a:solidFill>
                  <a:schemeClr val="bg2">
                    <a:lumMod val="25000"/>
                  </a:schemeClr>
                </a:solidFill>
              </a:rPr>
              <a:t>Ortodoxo.</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SEMIJÁ U ORDENACIÓN</a:t>
            </a:r>
            <a:endParaRPr lang="es-CO" sz="2400" b="1" i="1" dirty="0" smtClean="0">
              <a:solidFill>
                <a:srgbClr val="FF6600"/>
              </a:solidFill>
              <a:effectLst>
                <a:outerShdw blurRad="38100" dist="38100" dir="2700000" algn="tl">
                  <a:srgbClr val="000000">
                    <a:alpha val="43137"/>
                  </a:srgbClr>
                </a:outerShdw>
              </a:effectLst>
            </a:endParaRPr>
          </a:p>
          <a:p>
            <a:r>
              <a:rPr lang="es-ES" sz="2400" b="1" i="1" dirty="0" smtClean="0">
                <a:solidFill>
                  <a:schemeClr val="bg2">
                    <a:lumMod val="25000"/>
                  </a:schemeClr>
                </a:solidFill>
              </a:rPr>
              <a:t>Semijá lerabanut </a:t>
            </a:r>
            <a:r>
              <a:rPr lang="es-ES" sz="2400" dirty="0" smtClean="0">
                <a:solidFill>
                  <a:schemeClr val="bg2">
                    <a:lumMod val="25000"/>
                  </a:schemeClr>
                </a:solidFill>
              </a:rPr>
              <a:t>significa la transmisión de la autoridad rabínica para dar consejos o juicio en la ley judía . </a:t>
            </a:r>
            <a:endParaRPr lang="es-ES" sz="2400" dirty="0" smtClean="0">
              <a:solidFill>
                <a:schemeClr val="bg2">
                  <a:lumMod val="25000"/>
                </a:schemeClr>
              </a:solidFill>
            </a:endParaRPr>
          </a:p>
          <a:p>
            <a:r>
              <a:rPr lang="es-ES" sz="2400" b="1" i="1" dirty="0" smtClean="0">
                <a:solidFill>
                  <a:schemeClr val="bg2">
                    <a:lumMod val="25000"/>
                  </a:schemeClr>
                </a:solidFill>
              </a:rPr>
              <a:t>Smijá </a:t>
            </a:r>
            <a:r>
              <a:rPr lang="es-ES" sz="2400" b="1" i="1" dirty="0" smtClean="0">
                <a:solidFill>
                  <a:schemeClr val="bg2">
                    <a:lumMod val="25000"/>
                  </a:schemeClr>
                </a:solidFill>
              </a:rPr>
              <a:t>lehazzanut </a:t>
            </a:r>
            <a:r>
              <a:rPr lang="es-ES" sz="2400" dirty="0" smtClean="0">
                <a:solidFill>
                  <a:schemeClr val="bg2">
                    <a:lumMod val="25000"/>
                  </a:schemeClr>
                </a:solidFill>
              </a:rPr>
              <a:t>significa la transmisión autorizada </a:t>
            </a:r>
            <a:r>
              <a:rPr lang="es-ES" sz="2400" dirty="0" smtClean="0">
                <a:solidFill>
                  <a:schemeClr val="bg2">
                    <a:lumMod val="25000"/>
                  </a:schemeClr>
                </a:solidFill>
              </a:rPr>
              <a:t>de </a:t>
            </a:r>
            <a:r>
              <a:rPr lang="es-ES" sz="2400" dirty="0" smtClean="0">
                <a:solidFill>
                  <a:schemeClr val="bg2">
                    <a:lumMod val="25000"/>
                  </a:schemeClr>
                </a:solidFill>
              </a:rPr>
              <a:t>conocimientos </a:t>
            </a:r>
            <a:r>
              <a:rPr lang="es-ES" sz="2400" dirty="0" smtClean="0">
                <a:solidFill>
                  <a:schemeClr val="bg2">
                    <a:lumMod val="25000"/>
                  </a:schemeClr>
                </a:solidFill>
              </a:rPr>
              <a:t>sobre </a:t>
            </a:r>
            <a:r>
              <a:rPr lang="es-ES" sz="2400" dirty="0" smtClean="0">
                <a:solidFill>
                  <a:schemeClr val="bg2">
                    <a:lumMod val="25000"/>
                  </a:schemeClr>
                </a:solidFill>
              </a:rPr>
              <a:t>música judía y tradiciones litúrgicas</a:t>
            </a:r>
            <a:r>
              <a:rPr lang="es-ES" sz="2400" dirty="0" smtClean="0">
                <a:solidFill>
                  <a:schemeClr val="bg2">
                    <a:lumMod val="25000"/>
                  </a:schemeClr>
                </a:solidFill>
              </a:rPr>
              <a:t>.</a:t>
            </a:r>
          </a:p>
          <a:p>
            <a:r>
              <a:rPr lang="es-ES" sz="2400" dirty="0" smtClean="0">
                <a:solidFill>
                  <a:schemeClr val="bg2">
                    <a:lumMod val="25000"/>
                  </a:schemeClr>
                </a:solidFill>
              </a:rPr>
              <a:t> </a:t>
            </a:r>
            <a:r>
              <a:rPr lang="es-ES" sz="2400" dirty="0" smtClean="0">
                <a:solidFill>
                  <a:schemeClr val="bg2">
                    <a:lumMod val="25000"/>
                  </a:schemeClr>
                </a:solidFill>
              </a:rPr>
              <a:t>Aunque </a:t>
            </a:r>
            <a:r>
              <a:rPr lang="es-ES" sz="2400" dirty="0" smtClean="0">
                <a:solidFill>
                  <a:schemeClr val="bg2">
                    <a:lumMod val="25000"/>
                  </a:schemeClr>
                </a:solidFill>
              </a:rPr>
              <a:t>los rabinos </a:t>
            </a:r>
            <a:r>
              <a:rPr lang="es-ES" sz="2400" dirty="0" smtClean="0">
                <a:solidFill>
                  <a:schemeClr val="bg2">
                    <a:lumMod val="25000"/>
                  </a:schemeClr>
                </a:solidFill>
              </a:rPr>
              <a:t>de la sinagoga en la actualidad la mayoría </a:t>
            </a:r>
            <a:r>
              <a:rPr lang="es-ES" sz="2400" dirty="0" smtClean="0">
                <a:solidFill>
                  <a:schemeClr val="bg2">
                    <a:lumMod val="25000"/>
                  </a:schemeClr>
                </a:solidFill>
              </a:rPr>
              <a:t>en funcionamiento </a:t>
            </a:r>
            <a:r>
              <a:rPr lang="es-ES" sz="2400" dirty="0" smtClean="0">
                <a:solidFill>
                  <a:schemeClr val="bg2">
                    <a:lumMod val="25000"/>
                  </a:schemeClr>
                </a:solidFill>
              </a:rPr>
              <a:t>tienen </a:t>
            </a:r>
            <a:r>
              <a:rPr lang="es-ES" sz="2400" i="1" dirty="0" smtClean="0">
                <a:solidFill>
                  <a:schemeClr val="bg2">
                    <a:lumMod val="25000"/>
                  </a:schemeClr>
                </a:solidFill>
              </a:rPr>
              <a:t>Smijá lerabanut </a:t>
            </a:r>
            <a:r>
              <a:rPr lang="es-ES" sz="2400" dirty="0" smtClean="0">
                <a:solidFill>
                  <a:schemeClr val="bg2">
                    <a:lumMod val="25000"/>
                  </a:schemeClr>
                </a:solidFill>
              </a:rPr>
              <a:t>por </a:t>
            </a:r>
            <a:r>
              <a:rPr lang="es-ES" sz="2400" dirty="0" smtClean="0">
                <a:solidFill>
                  <a:schemeClr val="bg2">
                    <a:lumMod val="25000"/>
                  </a:schemeClr>
                </a:solidFill>
              </a:rPr>
              <a:t>alguna institución rabínica o academia, esto era hasta hace muy poco no siempre </a:t>
            </a:r>
            <a:r>
              <a:rPr lang="es-ES" sz="2400" dirty="0" smtClean="0">
                <a:solidFill>
                  <a:schemeClr val="bg2">
                    <a:lumMod val="25000"/>
                  </a:schemeClr>
                </a:solidFill>
              </a:rPr>
              <a:t>necesario</a:t>
            </a:r>
            <a:r>
              <a:rPr lang="es-ES" sz="2400" dirty="0" smtClean="0">
                <a:solidFill>
                  <a:schemeClr val="bg2">
                    <a:lumMod val="25000"/>
                  </a:schemeClr>
                </a:solidFill>
              </a:rPr>
              <a:t>, y de hecho muchos </a:t>
            </a:r>
            <a:r>
              <a:rPr lang="es-ES" sz="2400" i="1" dirty="0" smtClean="0">
                <a:solidFill>
                  <a:schemeClr val="bg2">
                    <a:lumMod val="25000"/>
                  </a:schemeClr>
                </a:solidFill>
              </a:rPr>
              <a:t>rabinos haredim </a:t>
            </a:r>
            <a:r>
              <a:rPr lang="es-ES" sz="2400" dirty="0" smtClean="0">
                <a:solidFill>
                  <a:schemeClr val="bg2">
                    <a:lumMod val="25000"/>
                  </a:schemeClr>
                </a:solidFill>
              </a:rPr>
              <a:t>puede </a:t>
            </a:r>
            <a:r>
              <a:rPr lang="es-ES" sz="2400" dirty="0" smtClean="0">
                <a:solidFill>
                  <a:schemeClr val="bg2">
                    <a:lumMod val="25000"/>
                  </a:schemeClr>
                </a:solidFill>
              </a:rPr>
              <a:t>que no necesariamente  lleven </a:t>
            </a:r>
            <a:r>
              <a:rPr lang="es-ES" sz="2400" dirty="0" smtClean="0">
                <a:solidFill>
                  <a:schemeClr val="bg2">
                    <a:lumMod val="25000"/>
                  </a:schemeClr>
                </a:solidFill>
              </a:rPr>
              <a:t>una </a:t>
            </a:r>
            <a:r>
              <a:rPr lang="es-ES" sz="2400" i="1" dirty="0" smtClean="0">
                <a:solidFill>
                  <a:schemeClr val="bg2">
                    <a:lumMod val="25000"/>
                  </a:schemeClr>
                </a:solidFill>
              </a:rPr>
              <a:t>Smijá</a:t>
            </a:r>
            <a:r>
              <a:rPr lang="es-ES" sz="2400" dirty="0" smtClean="0">
                <a:solidFill>
                  <a:schemeClr val="bg2">
                    <a:lumMod val="25000"/>
                  </a:schemeClr>
                </a:solidFill>
              </a:rPr>
              <a:t> </a:t>
            </a:r>
            <a:r>
              <a:rPr lang="es-ES" sz="2400" dirty="0" smtClean="0">
                <a:solidFill>
                  <a:schemeClr val="bg2">
                    <a:lumMod val="25000"/>
                  </a:schemeClr>
                </a:solidFill>
              </a:rPr>
              <a:t>"formal" </a:t>
            </a:r>
            <a:r>
              <a:rPr lang="es-ES" sz="2400" i="1" dirty="0" smtClean="0">
                <a:solidFill>
                  <a:schemeClr val="bg2">
                    <a:lumMod val="25000"/>
                  </a:schemeClr>
                </a:solidFill>
              </a:rPr>
              <a:t>lerabanut</a:t>
            </a:r>
            <a:r>
              <a:rPr lang="es-ES" sz="2400" dirty="0" smtClean="0">
                <a:solidFill>
                  <a:schemeClr val="bg2">
                    <a:lumMod val="25000"/>
                  </a:schemeClr>
                </a:solidFill>
              </a:rPr>
              <a:t> </a:t>
            </a:r>
            <a:r>
              <a:rPr lang="es-ES" sz="2400" dirty="0" smtClean="0">
                <a:solidFill>
                  <a:schemeClr val="bg2">
                    <a:lumMod val="25000"/>
                  </a:schemeClr>
                </a:solidFill>
              </a:rPr>
              <a:t>a pesar de que pueden ocupar importante rabínica y las posiciones de liderazgo. </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SEMIJÁ U ORDENACIÓN</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Algunas </a:t>
            </a:r>
            <a:r>
              <a:rPr lang="es-ES" sz="2400" dirty="0" smtClean="0">
                <a:solidFill>
                  <a:schemeClr val="bg2">
                    <a:lumMod val="25000"/>
                  </a:schemeClr>
                </a:solidFill>
              </a:rPr>
              <a:t>instituciones </a:t>
            </a:r>
            <a:r>
              <a:rPr lang="es-ES" sz="2400" dirty="0" smtClean="0">
                <a:solidFill>
                  <a:schemeClr val="bg2">
                    <a:lumMod val="25000"/>
                  </a:schemeClr>
                </a:solidFill>
              </a:rPr>
              <a:t>cantoriales </a:t>
            </a:r>
            <a:r>
              <a:rPr lang="es-ES" sz="2400" dirty="0" smtClean="0">
                <a:solidFill>
                  <a:schemeClr val="bg2">
                    <a:lumMod val="25000"/>
                  </a:schemeClr>
                </a:solidFill>
              </a:rPr>
              <a:t>en los EE.UU. actualmente otorgan </a:t>
            </a:r>
            <a:r>
              <a:rPr lang="es-ES" sz="2400" dirty="0" smtClean="0">
                <a:solidFill>
                  <a:schemeClr val="bg2">
                    <a:lumMod val="25000"/>
                  </a:schemeClr>
                </a:solidFill>
              </a:rPr>
              <a:t>Smijá </a:t>
            </a:r>
            <a:r>
              <a:rPr lang="es-ES" sz="2400" dirty="0" smtClean="0">
                <a:solidFill>
                  <a:schemeClr val="bg2">
                    <a:lumMod val="25000"/>
                  </a:schemeClr>
                </a:solidFill>
              </a:rPr>
              <a:t>lehazzanut a sus estudiantes, mientras que otros utilizan el término "investidura" para describir la transferencia de la autoridad cantorial a sus graduados</a:t>
            </a:r>
            <a:r>
              <a:rPr lang="es-ES" sz="2400" dirty="0" smtClean="0">
                <a:solidFill>
                  <a:schemeClr val="bg2">
                    <a:lumMod val="25000"/>
                  </a:schemeClr>
                </a:solidFill>
              </a:rPr>
              <a:t>.</a:t>
            </a:r>
          </a:p>
          <a:p>
            <a:r>
              <a:rPr lang="es-ES" sz="2400" dirty="0" smtClean="0">
                <a:solidFill>
                  <a:schemeClr val="bg2">
                    <a:lumMod val="25000"/>
                  </a:schemeClr>
                </a:solidFill>
              </a:rPr>
              <a:t>La Semijá </a:t>
            </a:r>
            <a:r>
              <a:rPr lang="es-ES" sz="2400" dirty="0" smtClean="0">
                <a:solidFill>
                  <a:schemeClr val="bg2">
                    <a:lumMod val="25000"/>
                  </a:schemeClr>
                </a:solidFill>
              </a:rPr>
              <a:t>clásica se refiere a un tipo específico de coordinación que, según la enseñanza tradicional judía, traza una línea de autoridad </a:t>
            </a:r>
            <a:r>
              <a:rPr lang="es-ES" sz="2400" dirty="0" smtClean="0">
                <a:solidFill>
                  <a:schemeClr val="bg2">
                    <a:lumMod val="25000"/>
                  </a:schemeClr>
                </a:solidFill>
              </a:rPr>
              <a:t>que va a Moshé </a:t>
            </a:r>
            <a:r>
              <a:rPr lang="es-ES" sz="2400" dirty="0" smtClean="0">
                <a:solidFill>
                  <a:schemeClr val="bg2">
                    <a:lumMod val="25000"/>
                  </a:schemeClr>
                </a:solidFill>
              </a:rPr>
              <a:t>ben Amram, </a:t>
            </a:r>
            <a:r>
              <a:rPr lang="es-ES" sz="2400" dirty="0" smtClean="0">
                <a:solidFill>
                  <a:schemeClr val="bg2">
                    <a:lumMod val="25000"/>
                  </a:schemeClr>
                </a:solidFill>
              </a:rPr>
              <a:t>a los </a:t>
            </a:r>
            <a:r>
              <a:rPr lang="es-ES" sz="2400" dirty="0" smtClean="0">
                <a:solidFill>
                  <a:schemeClr val="bg2">
                    <a:lumMod val="25000"/>
                  </a:schemeClr>
                </a:solidFill>
              </a:rPr>
              <a:t>hombres de la Gran Asamblea, y el Gran Sanedrín. </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SEMIJÁ U ORDENACIÓN</a:t>
            </a:r>
            <a:endParaRPr lang="es-CO" sz="2400" b="1" i="1" dirty="0" smtClean="0">
              <a:solidFill>
                <a:srgbClr val="FF6600"/>
              </a:solidFill>
              <a:effectLst>
                <a:outerShdw blurRad="38100" dist="38100" dir="2700000" algn="tl">
                  <a:srgbClr val="000000">
                    <a:alpha val="43137"/>
                  </a:srgbClr>
                </a:outerShdw>
              </a:effectLst>
            </a:endParaRPr>
          </a:p>
          <a:p>
            <a:r>
              <a:rPr lang="es-ES" sz="2200" dirty="0" smtClean="0">
                <a:solidFill>
                  <a:schemeClr val="bg2">
                    <a:lumMod val="25000"/>
                  </a:schemeClr>
                </a:solidFill>
              </a:rPr>
              <a:t>La </a:t>
            </a:r>
            <a:r>
              <a:rPr lang="es-ES" sz="2200" dirty="0" smtClean="0">
                <a:solidFill>
                  <a:schemeClr val="bg2">
                    <a:lumMod val="25000"/>
                  </a:schemeClr>
                </a:solidFill>
              </a:rPr>
              <a:t>línea de </a:t>
            </a:r>
            <a:r>
              <a:rPr lang="es-ES" sz="2200" dirty="0" smtClean="0">
                <a:solidFill>
                  <a:schemeClr val="bg2">
                    <a:lumMod val="25000"/>
                  </a:schemeClr>
                </a:solidFill>
              </a:rPr>
              <a:t>Semijá clásica </a:t>
            </a:r>
            <a:r>
              <a:rPr lang="es-ES" sz="2200" dirty="0" smtClean="0">
                <a:solidFill>
                  <a:schemeClr val="bg2">
                    <a:lumMod val="25000"/>
                  </a:schemeClr>
                </a:solidFill>
              </a:rPr>
              <a:t>se extinguió en el 4º o 5º siglo </a:t>
            </a:r>
            <a:r>
              <a:rPr lang="es-ES" sz="2200" dirty="0" smtClean="0">
                <a:solidFill>
                  <a:schemeClr val="bg2">
                    <a:lumMod val="25000"/>
                  </a:schemeClr>
                </a:solidFill>
              </a:rPr>
              <a:t>EC </a:t>
            </a:r>
          </a:p>
          <a:p>
            <a:r>
              <a:rPr lang="es-ES" sz="2200" dirty="0" smtClean="0">
                <a:solidFill>
                  <a:schemeClr val="bg2">
                    <a:lumMod val="25000"/>
                  </a:schemeClr>
                </a:solidFill>
              </a:rPr>
              <a:t>Algunos </a:t>
            </a:r>
            <a:r>
              <a:rPr lang="es-ES" sz="2200" dirty="0" smtClean="0">
                <a:solidFill>
                  <a:schemeClr val="bg2">
                    <a:lumMod val="25000"/>
                  </a:schemeClr>
                </a:solidFill>
              </a:rPr>
              <a:t>creen que existían pruebas de que </a:t>
            </a:r>
            <a:r>
              <a:rPr lang="es-ES" sz="2200" dirty="0" smtClean="0">
                <a:solidFill>
                  <a:schemeClr val="bg2">
                    <a:lumMod val="25000"/>
                  </a:schemeClr>
                </a:solidFill>
              </a:rPr>
              <a:t>la Semijá </a:t>
            </a:r>
            <a:r>
              <a:rPr lang="es-ES" sz="2200" dirty="0" smtClean="0">
                <a:solidFill>
                  <a:schemeClr val="bg2">
                    <a:lumMod val="25000"/>
                  </a:schemeClr>
                </a:solidFill>
              </a:rPr>
              <a:t>clásica </a:t>
            </a:r>
            <a:r>
              <a:rPr lang="es-ES" sz="2200" dirty="0" smtClean="0">
                <a:solidFill>
                  <a:schemeClr val="bg2">
                    <a:lumMod val="25000"/>
                  </a:schemeClr>
                </a:solidFill>
              </a:rPr>
              <a:t>existía </a:t>
            </a:r>
            <a:r>
              <a:rPr lang="es-ES" sz="2200" dirty="0" smtClean="0">
                <a:solidFill>
                  <a:schemeClr val="bg2">
                    <a:lumMod val="25000"/>
                  </a:schemeClr>
                </a:solidFill>
              </a:rPr>
              <a:t>durante el siglo 12, cuando </a:t>
            </a:r>
            <a:r>
              <a:rPr lang="es-ES" sz="2200" dirty="0" smtClean="0">
                <a:solidFill>
                  <a:schemeClr val="bg2">
                    <a:lumMod val="25000"/>
                  </a:schemeClr>
                </a:solidFill>
              </a:rPr>
              <a:t>semujim </a:t>
            </a:r>
            <a:r>
              <a:rPr lang="es-ES" sz="2200" dirty="0" smtClean="0">
                <a:solidFill>
                  <a:schemeClr val="bg2">
                    <a:lumMod val="25000"/>
                  </a:schemeClr>
                </a:solidFill>
              </a:rPr>
              <a:t>del Líbano y Siria </a:t>
            </a:r>
            <a:r>
              <a:rPr lang="es-ES" sz="2200" dirty="0" smtClean="0">
                <a:solidFill>
                  <a:schemeClr val="bg2">
                    <a:lumMod val="25000"/>
                  </a:schemeClr>
                </a:solidFill>
              </a:rPr>
              <a:t>viajaron a </a:t>
            </a:r>
            <a:r>
              <a:rPr lang="es-ES" sz="2200" dirty="0" smtClean="0">
                <a:solidFill>
                  <a:schemeClr val="bg2">
                    <a:lumMod val="25000"/>
                  </a:schemeClr>
                </a:solidFill>
              </a:rPr>
              <a:t>Israel con el fin de transmitir la Torá atribución a sus estudiantes. </a:t>
            </a:r>
            <a:endParaRPr lang="es-ES" sz="2200" dirty="0" smtClean="0">
              <a:solidFill>
                <a:schemeClr val="bg2">
                  <a:lumMod val="25000"/>
                </a:schemeClr>
              </a:solidFill>
            </a:endParaRPr>
          </a:p>
          <a:p>
            <a:r>
              <a:rPr lang="es-ES" sz="2200" dirty="0" smtClean="0">
                <a:solidFill>
                  <a:schemeClr val="bg2">
                    <a:lumMod val="25000"/>
                  </a:schemeClr>
                </a:solidFill>
              </a:rPr>
              <a:t>Otros</a:t>
            </a:r>
            <a:r>
              <a:rPr lang="es-ES" sz="2200" dirty="0" smtClean="0">
                <a:solidFill>
                  <a:schemeClr val="bg2">
                    <a:lumMod val="25000"/>
                  </a:schemeClr>
                </a:solidFill>
              </a:rPr>
              <a:t>, como Rav Yisrael de Shklov (1770-1839) , </a:t>
            </a:r>
            <a:r>
              <a:rPr lang="es-ES" sz="2200" dirty="0" smtClean="0">
                <a:solidFill>
                  <a:schemeClr val="bg2">
                    <a:lumMod val="25000"/>
                  </a:schemeClr>
                </a:solidFill>
              </a:rPr>
              <a:t>cree que la Semijá no </a:t>
            </a:r>
            <a:r>
              <a:rPr lang="es-ES" sz="2200" dirty="0" smtClean="0">
                <a:solidFill>
                  <a:schemeClr val="bg2">
                    <a:lumMod val="25000"/>
                  </a:schemeClr>
                </a:solidFill>
              </a:rPr>
              <a:t>puede haber sido rota en absoluto, sino que seguía fuera de la tierra de Israel. Hoy en día muchos creen en la existencia de una cadena ininterrumpida de </a:t>
            </a:r>
            <a:r>
              <a:rPr lang="es-ES" sz="2200" dirty="0" smtClean="0">
                <a:solidFill>
                  <a:schemeClr val="bg2">
                    <a:lumMod val="25000"/>
                  </a:schemeClr>
                </a:solidFill>
              </a:rPr>
              <a:t>tradición </a:t>
            </a:r>
            <a:r>
              <a:rPr lang="es-ES" sz="2200" dirty="0" smtClean="0">
                <a:solidFill>
                  <a:schemeClr val="bg2">
                    <a:lumMod val="25000"/>
                  </a:schemeClr>
                </a:solidFill>
              </a:rPr>
              <a:t>rabínica </a:t>
            </a:r>
            <a:r>
              <a:rPr lang="es-ES" sz="2200" dirty="0" smtClean="0">
                <a:solidFill>
                  <a:schemeClr val="bg2">
                    <a:lumMod val="25000"/>
                  </a:schemeClr>
                </a:solidFill>
              </a:rPr>
              <a:t>que </a:t>
            </a:r>
            <a:r>
              <a:rPr lang="es-ES" sz="2200" dirty="0" smtClean="0">
                <a:solidFill>
                  <a:schemeClr val="bg2">
                    <a:lumMod val="25000"/>
                  </a:schemeClr>
                </a:solidFill>
              </a:rPr>
              <a:t>se remonta a la época de </a:t>
            </a:r>
            <a:r>
              <a:rPr lang="es-ES" sz="2200" dirty="0" smtClean="0">
                <a:solidFill>
                  <a:schemeClr val="bg2">
                    <a:lumMod val="25000"/>
                  </a:schemeClr>
                </a:solidFill>
              </a:rPr>
              <a:t>Moshé </a:t>
            </a:r>
            <a:r>
              <a:rPr lang="es-ES" sz="2200" dirty="0" smtClean="0">
                <a:solidFill>
                  <a:schemeClr val="bg2">
                    <a:lumMod val="25000"/>
                  </a:schemeClr>
                </a:solidFill>
              </a:rPr>
              <a:t>ben Amram ("Moisés") y Yehoshua ben Nun ("Joshua")</a:t>
            </a:r>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PUNTOS DE VISTA</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8056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marL="0" marR="0" indent="0" defTabSz="914400" eaLnBrk="1" fontAlgn="auto" latinLnBrk="0" hangingPunct="1">
                        <a:lnSpc>
                          <a:spcPct val="100000"/>
                        </a:lnSpc>
                        <a:spcBef>
                          <a:spcPts val="0"/>
                        </a:spcBef>
                        <a:spcAft>
                          <a:spcPts val="0"/>
                        </a:spcAft>
                        <a:buClrTx/>
                        <a:buSzTx/>
                        <a:buFontTx/>
                        <a:buNone/>
                        <a:tabLst/>
                        <a:defRPr/>
                      </a:pPr>
                      <a:r>
                        <a:rPr lang="es-ES" sz="1800" b="1" dirty="0" smtClean="0">
                          <a:effectLst>
                            <a:outerShdw blurRad="38100" dist="38100" dir="2700000" algn="tl">
                              <a:srgbClr val="000000">
                                <a:alpha val="43137"/>
                              </a:srgbClr>
                            </a:outerShdw>
                          </a:effectLst>
                        </a:rPr>
                        <a:t>La ortodoxia </a:t>
                      </a:r>
                      <a:r>
                        <a:rPr lang="es-ES" sz="1800" dirty="0" smtClean="0">
                          <a:effectLst>
                            <a:outerShdw blurRad="38100" dist="38100" dir="2700000" algn="tl">
                              <a:srgbClr val="000000">
                                <a:alpha val="43137"/>
                              </a:srgbClr>
                            </a:outerShdw>
                          </a:effectLst>
                        </a:rPr>
                        <a:t>se remonta a los días del Talmud (siglos 2 al 5). </a:t>
                      </a:r>
                    </a:p>
                    <a:p>
                      <a:pPr marL="0" marR="0" indent="0" defTabSz="914400" eaLnBrk="1" fontAlgn="auto" latinLnBrk="0" hangingPunct="1">
                        <a:lnSpc>
                          <a:spcPct val="100000"/>
                        </a:lnSpc>
                        <a:spcBef>
                          <a:spcPts val="0"/>
                        </a:spcBef>
                        <a:spcAft>
                          <a:spcPts val="0"/>
                        </a:spcAft>
                        <a:buClrTx/>
                        <a:buSzTx/>
                        <a:buFontTx/>
                        <a:buNone/>
                        <a:tabLst/>
                        <a:defRPr/>
                      </a:pPr>
                      <a:endParaRPr lang="es-ES" sz="1800" dirty="0" smtClean="0">
                        <a:effectLst>
                          <a:outerShdw blurRad="38100" dist="38100" dir="2700000" algn="tl">
                            <a:srgbClr val="000000">
                              <a:alpha val="43137"/>
                            </a:srgbClr>
                          </a:outerShdw>
                        </a:effectLst>
                      </a:endParaRPr>
                    </a:p>
                    <a:p>
                      <a:pPr marL="0" marR="0" indent="0" defTabSz="914400" eaLnBrk="1" fontAlgn="auto" latinLnBrk="0" hangingPunct="1">
                        <a:lnSpc>
                          <a:spcPct val="100000"/>
                        </a:lnSpc>
                        <a:spcBef>
                          <a:spcPts val="0"/>
                        </a:spcBef>
                        <a:spcAft>
                          <a:spcPts val="0"/>
                        </a:spcAft>
                        <a:buClrTx/>
                        <a:buSzTx/>
                        <a:buFontTx/>
                        <a:buNone/>
                        <a:tabLst/>
                        <a:defRPr/>
                      </a:pPr>
                      <a:r>
                        <a:rPr lang="es-ES" sz="1800" dirty="0" smtClean="0">
                          <a:effectLst>
                            <a:outerShdw blurRad="38100" dist="38100" dir="2700000" algn="tl">
                              <a:srgbClr val="000000">
                                <a:alpha val="43137"/>
                              </a:srgbClr>
                            </a:outerShdw>
                          </a:effectLst>
                        </a:rPr>
                        <a:t>Era la única forma de práctica judía antes del siglo 18 y la aparición de la Reforma del Judaísmo. </a:t>
                      </a:r>
                    </a:p>
                    <a:p>
                      <a:pPr marL="0" marR="0" indent="0" defTabSz="914400" eaLnBrk="1" fontAlgn="auto" latinLnBrk="0" hangingPunct="1">
                        <a:lnSpc>
                          <a:spcPct val="100000"/>
                        </a:lnSpc>
                        <a:spcBef>
                          <a:spcPts val="0"/>
                        </a:spcBef>
                        <a:spcAft>
                          <a:spcPts val="0"/>
                        </a:spcAft>
                        <a:buClrTx/>
                        <a:buSzTx/>
                        <a:buFontTx/>
                        <a:buNone/>
                        <a:tabLst/>
                        <a:defRPr/>
                      </a:pPr>
                      <a:endParaRPr lang="es-ES" sz="1800" dirty="0" smtClean="0">
                        <a:effectLst>
                          <a:outerShdw blurRad="38100" dist="38100" dir="2700000" algn="tl">
                            <a:srgbClr val="000000">
                              <a:alpha val="43137"/>
                            </a:srgbClr>
                          </a:outerShdw>
                        </a:effectLst>
                      </a:endParaRPr>
                    </a:p>
                    <a:p>
                      <a:pPr marL="0" marR="0" indent="0" defTabSz="914400" eaLnBrk="1" fontAlgn="auto" latinLnBrk="0" hangingPunct="1">
                        <a:lnSpc>
                          <a:spcPct val="100000"/>
                        </a:lnSpc>
                        <a:spcBef>
                          <a:spcPts val="0"/>
                        </a:spcBef>
                        <a:spcAft>
                          <a:spcPts val="0"/>
                        </a:spcAft>
                        <a:buClrTx/>
                        <a:buSzTx/>
                        <a:buFontTx/>
                        <a:buNone/>
                        <a:tabLst/>
                        <a:defRPr/>
                      </a:pPr>
                      <a:r>
                        <a:rPr lang="es-ES" sz="1800" dirty="0" smtClean="0">
                          <a:effectLst>
                            <a:outerShdw blurRad="38100" dist="38100" dir="2700000" algn="tl">
                              <a:srgbClr val="000000">
                                <a:alpha val="43137"/>
                              </a:srgbClr>
                            </a:outerShdw>
                          </a:effectLst>
                        </a:rPr>
                        <a:t>La Ortodoxia hoy busca preservar judaísmo clásico o tradicional.</a:t>
                      </a:r>
                    </a:p>
                    <a:p>
                      <a:endParaRPr lang="en-US" dirty="0"/>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defTabSz="914400" eaLnBrk="1" fontAlgn="auto" latinLnBrk="0" hangingPunct="1">
                        <a:lnSpc>
                          <a:spcPct val="100000"/>
                        </a:lnSpc>
                        <a:spcBef>
                          <a:spcPts val="0"/>
                        </a:spcBef>
                        <a:spcAft>
                          <a:spcPts val="0"/>
                        </a:spcAft>
                        <a:buClrTx/>
                        <a:buSzTx/>
                        <a:buFontTx/>
                        <a:buNone/>
                        <a:tabLst/>
                        <a:defRPr/>
                      </a:pPr>
                      <a:r>
                        <a:rPr lang="es-ES" sz="1800" dirty="0" smtClean="0">
                          <a:effectLst>
                            <a:outerShdw blurRad="38100" dist="38100" dir="2700000" algn="tl">
                              <a:srgbClr val="000000">
                                <a:alpha val="43137"/>
                              </a:srgbClr>
                            </a:outerShdw>
                          </a:effectLst>
                        </a:rPr>
                        <a:t>El judaísmo conservador surgió en Alemania el 19 siglo XVIII como una reacción a las tendencias asimilacionistas extremas de la Reforma del Judaísmo. </a:t>
                      </a:r>
                    </a:p>
                    <a:p>
                      <a:pPr marL="0" marR="0" indent="0" defTabSz="914400" eaLnBrk="1" fontAlgn="auto" latinLnBrk="0" hangingPunct="1">
                        <a:lnSpc>
                          <a:spcPct val="100000"/>
                        </a:lnSpc>
                        <a:spcBef>
                          <a:spcPts val="0"/>
                        </a:spcBef>
                        <a:spcAft>
                          <a:spcPts val="0"/>
                        </a:spcAft>
                        <a:buClrTx/>
                        <a:buSzTx/>
                        <a:buFontTx/>
                        <a:buNone/>
                        <a:tabLst/>
                        <a:defRPr/>
                      </a:pPr>
                      <a:endParaRPr lang="es-ES" sz="1800" dirty="0" smtClean="0">
                        <a:effectLst>
                          <a:outerShdw blurRad="38100" dist="38100" dir="2700000" algn="tl">
                            <a:srgbClr val="000000">
                              <a:alpha val="43137"/>
                            </a:srgbClr>
                          </a:outerShdw>
                        </a:effectLst>
                      </a:endParaRPr>
                    </a:p>
                    <a:p>
                      <a:pPr marL="0" marR="0" indent="0" defTabSz="914400" eaLnBrk="1" fontAlgn="auto" latinLnBrk="0" hangingPunct="1">
                        <a:lnSpc>
                          <a:spcPct val="100000"/>
                        </a:lnSpc>
                        <a:spcBef>
                          <a:spcPts val="0"/>
                        </a:spcBef>
                        <a:spcAft>
                          <a:spcPts val="0"/>
                        </a:spcAft>
                        <a:buClrTx/>
                        <a:buSzTx/>
                        <a:buFontTx/>
                        <a:buNone/>
                        <a:tabLst/>
                        <a:defRPr/>
                      </a:pPr>
                      <a:r>
                        <a:rPr lang="es-ES" sz="1800" dirty="0" smtClean="0">
                          <a:effectLst>
                            <a:outerShdw blurRad="38100" dist="38100" dir="2700000" algn="tl">
                              <a:srgbClr val="000000">
                                <a:alpha val="43137"/>
                              </a:srgbClr>
                            </a:outerShdw>
                          </a:effectLst>
                        </a:rPr>
                        <a:t>Se trató de ser un término medio, tratando de mantener las tradiciones básicas mientras se adapta a la vida moderna.</a:t>
                      </a:r>
                    </a:p>
                    <a:p>
                      <a:endParaRPr lang="en-US" dirty="0"/>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defTabSz="914400" eaLnBrk="1" fontAlgn="auto" latinLnBrk="0" hangingPunct="1">
                        <a:lnSpc>
                          <a:spcPct val="100000"/>
                        </a:lnSpc>
                        <a:spcBef>
                          <a:spcPts val="0"/>
                        </a:spcBef>
                        <a:spcAft>
                          <a:spcPts val="0"/>
                        </a:spcAft>
                        <a:buClrTx/>
                        <a:buSzTx/>
                        <a:buFontTx/>
                        <a:buNone/>
                        <a:tabLst/>
                        <a:defRPr/>
                      </a:pPr>
                      <a:r>
                        <a:rPr lang="es-ES" sz="1800" dirty="0" smtClean="0">
                          <a:effectLst>
                            <a:outerShdw blurRad="38100" dist="38100" dir="2700000" algn="tl">
                              <a:srgbClr val="000000">
                                <a:alpha val="43137"/>
                              </a:srgbClr>
                            </a:outerShdw>
                          </a:effectLst>
                        </a:rPr>
                        <a:t>Reforma del Judaísmo surgió a raíz de la emancipación de la vida en el gueto a finales del siglo 18. </a:t>
                      </a:r>
                    </a:p>
                    <a:p>
                      <a:pPr marL="0" marR="0" indent="0" defTabSz="914400" eaLnBrk="1" fontAlgn="auto" latinLnBrk="0" hangingPunct="1">
                        <a:lnSpc>
                          <a:spcPct val="100000"/>
                        </a:lnSpc>
                        <a:spcBef>
                          <a:spcPts val="0"/>
                        </a:spcBef>
                        <a:spcAft>
                          <a:spcPts val="0"/>
                        </a:spcAft>
                        <a:buClrTx/>
                        <a:buSzTx/>
                        <a:buFontTx/>
                        <a:buNone/>
                        <a:tabLst/>
                        <a:defRPr/>
                      </a:pPr>
                      <a:endParaRPr lang="es-ES" sz="1800" dirty="0" smtClean="0">
                        <a:effectLst>
                          <a:outerShdw blurRad="38100" dist="38100" dir="2700000" algn="tl">
                            <a:srgbClr val="000000">
                              <a:alpha val="43137"/>
                            </a:srgbClr>
                          </a:outerShdw>
                        </a:effectLst>
                      </a:endParaRPr>
                    </a:p>
                    <a:p>
                      <a:pPr marL="0" marR="0" indent="0" defTabSz="914400" eaLnBrk="1" fontAlgn="auto" latinLnBrk="0" hangingPunct="1">
                        <a:lnSpc>
                          <a:spcPct val="100000"/>
                        </a:lnSpc>
                        <a:spcBef>
                          <a:spcPts val="0"/>
                        </a:spcBef>
                        <a:spcAft>
                          <a:spcPts val="0"/>
                        </a:spcAft>
                        <a:buClrTx/>
                        <a:buSzTx/>
                        <a:buFontTx/>
                        <a:buNone/>
                        <a:tabLst/>
                        <a:defRPr/>
                      </a:pPr>
                      <a:r>
                        <a:rPr lang="es-ES" sz="1800" dirty="0" smtClean="0">
                          <a:effectLst>
                            <a:outerShdw blurRad="38100" dist="38100" dir="2700000" algn="tl">
                              <a:srgbClr val="000000">
                                <a:alpha val="43137"/>
                              </a:srgbClr>
                            </a:outerShdw>
                          </a:effectLst>
                        </a:rPr>
                        <a:t>Se buscaba modernizar el judaísmo y así detener la ola de asimilación amenazar los judíos alemanes.</a:t>
                      </a:r>
                      <a:endParaRPr lang="en-US" sz="1800" dirty="0" smtClean="0">
                        <a:effectLst>
                          <a:outerShdw blurRad="38100" dist="38100" dir="2700000" algn="tl">
                            <a:srgbClr val="000000">
                              <a:alpha val="43137"/>
                            </a:srgbClr>
                          </a:outerShdw>
                        </a:effectLst>
                      </a:endParaRPr>
                    </a:p>
                    <a:p>
                      <a:endParaRPr lang="en-US" dirty="0"/>
                    </a:p>
                  </a:txBody>
                  <a:tcPr/>
                </a:tc>
              </a:tr>
            </a:tbl>
          </a:graphicData>
        </a:graphic>
      </p:graphicFrame>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PERSONALIDADES</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3048000"/>
        </p:xfrm>
        <a:graphic>
          <a:graphicData uri="http://schemas.openxmlformats.org/drawingml/2006/table">
            <a:tbl>
              <a:tblPr firstRow="1" bandRow="1">
                <a:tableStyleId>{5C22544A-7EE6-4342-B048-85BDC9FD1C3A}</a:tableStyleId>
              </a:tblPr>
              <a:tblGrid>
                <a:gridCol w="2565400"/>
                <a:gridCol w="2565400"/>
                <a:gridCol w="2565400"/>
              </a:tblGrid>
              <a:tr h="30480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n-US" b="0" i="0" dirty="0" smtClean="0">
                          <a:solidFill>
                            <a:schemeClr val="lt1"/>
                          </a:solidFill>
                          <a:effectLst>
                            <a:outerShdw blurRad="38100" dist="38100" dir="2700000" algn="tl">
                              <a:srgbClr val="000000">
                                <a:alpha val="43137"/>
                              </a:srgbClr>
                            </a:outerShdw>
                          </a:effectLst>
                          <a:latin typeface="+mn-lt"/>
                          <a:ea typeface="+mn-ea"/>
                          <a:cs typeface="+mn-cs"/>
                        </a:rPr>
                        <a:t>Samson Raphael Hirsch</a:t>
                      </a:r>
                    </a:p>
                    <a:p>
                      <a:r>
                        <a:rPr lang="en-US" b="0" i="0" dirty="0" smtClean="0">
                          <a:solidFill>
                            <a:schemeClr val="lt1"/>
                          </a:solidFill>
                          <a:effectLst>
                            <a:outerShdw blurRad="38100" dist="38100" dir="2700000" algn="tl">
                              <a:srgbClr val="000000">
                                <a:alpha val="43137"/>
                              </a:srgbClr>
                            </a:outerShdw>
                          </a:effectLst>
                          <a:latin typeface="+mn-lt"/>
                          <a:ea typeface="+mn-ea"/>
                          <a:cs typeface="+mn-cs"/>
                        </a:rPr>
                        <a:t>Moses </a:t>
                      </a:r>
                      <a:r>
                        <a:rPr lang="en-US" b="0" i="0" dirty="0" err="1" smtClean="0">
                          <a:solidFill>
                            <a:schemeClr val="lt1"/>
                          </a:solidFill>
                          <a:effectLst>
                            <a:outerShdw blurRad="38100" dist="38100" dir="2700000" algn="tl">
                              <a:srgbClr val="000000">
                                <a:alpha val="43137"/>
                              </a:srgbClr>
                            </a:outerShdw>
                          </a:effectLst>
                          <a:latin typeface="+mn-lt"/>
                          <a:ea typeface="+mn-ea"/>
                          <a:cs typeface="+mn-cs"/>
                        </a:rPr>
                        <a:t>Sofer</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dirty="0" smtClean="0">
                          <a:solidFill>
                            <a:schemeClr val="lt1"/>
                          </a:solidFill>
                          <a:effectLst>
                            <a:outerShdw blurRad="38100" dist="38100" dir="2700000" algn="tl">
                              <a:srgbClr val="000000">
                                <a:alpha val="43137"/>
                              </a:srgbClr>
                            </a:outerShdw>
                          </a:effectLst>
                          <a:latin typeface="+mn-lt"/>
                          <a:ea typeface="+mn-ea"/>
                          <a:cs typeface="+mn-cs"/>
                        </a:rPr>
                        <a:t>Bernard Revel</a:t>
                      </a:r>
                    </a:p>
                    <a:p>
                      <a:endParaRPr lang="es-CO" dirty="0" smtClean="0">
                        <a:effectLst>
                          <a:outerShdw blurRad="38100" dist="38100" dir="2700000" algn="tl">
                            <a:srgbClr val="000000">
                              <a:alpha val="43137"/>
                            </a:srgbClr>
                          </a:outerShdw>
                        </a:effectLst>
                      </a:endParaRPr>
                    </a:p>
                    <a:p>
                      <a:pPr algn="ctr"/>
                      <a:r>
                        <a:rPr lang="es-CO" dirty="0" smtClean="0">
                          <a:solidFill>
                            <a:srgbClr val="FF0000"/>
                          </a:solidFill>
                          <a:effectLst>
                            <a:outerShdw blurRad="38100" dist="38100" dir="2700000" algn="tl">
                              <a:srgbClr val="000000">
                                <a:alpha val="43137"/>
                              </a:srgbClr>
                            </a:outerShdw>
                          </a:effectLst>
                        </a:rPr>
                        <a:t>POBLACIÓN</a:t>
                      </a:r>
                    </a:p>
                    <a:p>
                      <a:pPr algn="ctr"/>
                      <a:r>
                        <a:rPr lang="en-US" b="0" i="0" dirty="0" smtClean="0">
                          <a:solidFill>
                            <a:schemeClr val="lt1"/>
                          </a:solidFill>
                          <a:effectLst>
                            <a:outerShdw blurRad="38100" dist="38100" dir="2700000" algn="tl">
                              <a:srgbClr val="000000">
                                <a:alpha val="43137"/>
                              </a:srgbClr>
                            </a:outerShdw>
                          </a:effectLst>
                          <a:latin typeface="+mn-lt"/>
                          <a:ea typeface="+mn-ea"/>
                          <a:cs typeface="+mn-cs"/>
                        </a:rPr>
                        <a:t>820,500 (14%)</a:t>
                      </a:r>
                      <a:endParaRPr lang="es-CO" dirty="0" smtClean="0">
                        <a:solidFill>
                          <a:srgbClr val="FF0000"/>
                        </a:solidFill>
                        <a:effectLst>
                          <a:outerShdw blurRad="38100" dist="38100" dir="2700000" algn="tl">
                            <a:srgbClr val="000000">
                              <a:alpha val="43137"/>
                            </a:srgbClr>
                          </a:outerShdw>
                        </a:effectLst>
                      </a:endParaRPr>
                    </a:p>
                    <a:p>
                      <a:pPr algn="ctr"/>
                      <a:endParaRPr lang="es-CO" dirty="0" smtClean="0">
                        <a:solidFill>
                          <a:srgbClr val="FF0000"/>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n-US" b="0" i="0" dirty="0" smtClean="0">
                          <a:solidFill>
                            <a:schemeClr val="lt1"/>
                          </a:solidFill>
                          <a:effectLst>
                            <a:outerShdw blurRad="38100" dist="38100" dir="2700000" algn="tl">
                              <a:srgbClr val="000000">
                                <a:alpha val="43137"/>
                              </a:srgbClr>
                            </a:outerShdw>
                          </a:effectLst>
                          <a:latin typeface="+mn-lt"/>
                          <a:ea typeface="+mn-ea"/>
                          <a:cs typeface="+mn-cs"/>
                        </a:rPr>
                        <a:t>Solomon Schechter</a:t>
                      </a:r>
                    </a:p>
                    <a:p>
                      <a:r>
                        <a:rPr lang="en-US" b="0" i="0" dirty="0" smtClean="0">
                          <a:solidFill>
                            <a:schemeClr val="lt1"/>
                          </a:solidFill>
                          <a:effectLst>
                            <a:outerShdw blurRad="38100" dist="38100" dir="2700000" algn="tl">
                              <a:srgbClr val="000000">
                                <a:alpha val="43137"/>
                              </a:srgbClr>
                            </a:outerShdw>
                          </a:effectLst>
                          <a:latin typeface="+mn-lt"/>
                          <a:ea typeface="+mn-ea"/>
                          <a:cs typeface="+mn-cs"/>
                        </a:rPr>
                        <a:t>Louis </a:t>
                      </a:r>
                      <a:r>
                        <a:rPr lang="en-US" b="0" i="0" dirty="0" err="1" smtClean="0">
                          <a:solidFill>
                            <a:schemeClr val="lt1"/>
                          </a:solidFill>
                          <a:effectLst>
                            <a:outerShdw blurRad="38100" dist="38100" dir="2700000" algn="tl">
                              <a:srgbClr val="000000">
                                <a:alpha val="43137"/>
                              </a:srgbClr>
                            </a:outerShdw>
                          </a:effectLst>
                          <a:latin typeface="+mn-lt"/>
                          <a:ea typeface="+mn-ea"/>
                          <a:cs typeface="+mn-cs"/>
                        </a:rPr>
                        <a:t>Ginzberg</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dirty="0" smtClean="0">
                          <a:solidFill>
                            <a:schemeClr val="lt1"/>
                          </a:solidFill>
                          <a:effectLst>
                            <a:outerShdw blurRad="38100" dist="38100" dir="2700000" algn="tl">
                              <a:srgbClr val="000000">
                                <a:alpha val="43137"/>
                              </a:srgbClr>
                            </a:outerShdw>
                          </a:effectLst>
                          <a:latin typeface="+mn-lt"/>
                          <a:ea typeface="+mn-ea"/>
                          <a:cs typeface="+mn-cs"/>
                        </a:rPr>
                        <a:t>Zachariah Frankel</a:t>
                      </a:r>
                    </a:p>
                    <a:p>
                      <a:r>
                        <a:rPr lang="en-US" b="0" i="0" dirty="0" smtClean="0">
                          <a:solidFill>
                            <a:schemeClr val="lt1"/>
                          </a:solidFill>
                          <a:effectLst>
                            <a:outerShdw blurRad="38100" dist="38100" dir="2700000" algn="tl">
                              <a:srgbClr val="000000">
                                <a:alpha val="43137"/>
                              </a:srgbClr>
                            </a:outerShdw>
                          </a:effectLst>
                          <a:latin typeface="+mn-lt"/>
                          <a:ea typeface="+mn-ea"/>
                          <a:cs typeface="+mn-cs"/>
                        </a:rPr>
                        <a:t>Isaac </a:t>
                      </a:r>
                      <a:r>
                        <a:rPr lang="en-US" b="0" i="0" dirty="0" err="1" smtClean="0">
                          <a:solidFill>
                            <a:schemeClr val="lt1"/>
                          </a:solidFill>
                          <a:effectLst>
                            <a:outerShdw blurRad="38100" dist="38100" dir="2700000" algn="tl">
                              <a:srgbClr val="000000">
                                <a:alpha val="43137"/>
                              </a:srgbClr>
                            </a:outerShdw>
                          </a:effectLst>
                          <a:latin typeface="+mn-lt"/>
                          <a:ea typeface="+mn-ea"/>
                          <a:cs typeface="+mn-cs"/>
                        </a:rPr>
                        <a:t>Leeser</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s-CO" dirty="0" smtClean="0">
                        <a:effectLst>
                          <a:outerShdw blurRad="38100" dist="38100" dir="2700000" algn="tl">
                            <a:srgbClr val="000000">
                              <a:alpha val="43137"/>
                            </a:srgbClr>
                          </a:outerShdw>
                        </a:effectLst>
                      </a:endParaRPr>
                    </a:p>
                    <a:p>
                      <a:pPr marL="0" marR="0" indent="0" algn="ctr" defTabSz="914400" eaLnBrk="1" fontAlgn="auto" latinLnBrk="0" hangingPunct="1">
                        <a:lnSpc>
                          <a:spcPct val="100000"/>
                        </a:lnSpc>
                        <a:spcBef>
                          <a:spcPts val="0"/>
                        </a:spcBef>
                        <a:spcAft>
                          <a:spcPts val="0"/>
                        </a:spcAft>
                        <a:buClrTx/>
                        <a:buSzTx/>
                        <a:buFontTx/>
                        <a:buNone/>
                        <a:tabLst/>
                        <a:defRPr/>
                      </a:pPr>
                      <a:r>
                        <a:rPr lang="es-CO" dirty="0" smtClean="0">
                          <a:solidFill>
                            <a:srgbClr val="FF0000"/>
                          </a:solidFill>
                          <a:effectLst>
                            <a:outerShdw blurRad="38100" dist="38100" dir="2700000" algn="tl">
                              <a:srgbClr val="000000">
                                <a:alpha val="43137"/>
                              </a:srgbClr>
                            </a:outerShdw>
                          </a:effectLst>
                        </a:rPr>
                        <a:t>POBLACIÓN</a:t>
                      </a:r>
                      <a:endParaRPr lang="en-US" dirty="0" smtClean="0">
                        <a:solidFill>
                          <a:srgbClr val="FF0000"/>
                        </a:solidFill>
                        <a:effectLst>
                          <a:outerShdw blurRad="38100" dist="38100" dir="2700000" algn="tl">
                            <a:srgbClr val="000000">
                              <a:alpha val="43137"/>
                            </a:srgbClr>
                          </a:outerShdw>
                        </a:effectLst>
                      </a:endParaRPr>
                    </a:p>
                    <a:p>
                      <a:endParaRPr lang="es-CO" dirty="0" smtClean="0">
                        <a:effectLst>
                          <a:outerShdw blurRad="38100" dist="38100" dir="2700000" algn="tl">
                            <a:srgbClr val="000000">
                              <a:alpha val="43137"/>
                            </a:srgbClr>
                          </a:outerShdw>
                        </a:effectLst>
                      </a:endParaRPr>
                    </a:p>
                    <a:p>
                      <a:pPr algn="ctr"/>
                      <a:r>
                        <a:rPr lang="en-US" b="0" i="0" dirty="0" smtClean="0">
                          <a:solidFill>
                            <a:schemeClr val="lt1"/>
                          </a:solidFill>
                          <a:effectLst>
                            <a:outerShdw blurRad="38100" dist="38100" dir="2700000" algn="tl">
                              <a:srgbClr val="000000">
                                <a:alpha val="43137"/>
                              </a:srgbClr>
                            </a:outerShdw>
                          </a:effectLst>
                          <a:latin typeface="+mn-lt"/>
                          <a:ea typeface="+mn-ea"/>
                          <a:cs typeface="+mn-cs"/>
                        </a:rPr>
                        <a:t>2,340,000 (40%</a:t>
                      </a:r>
                      <a:endParaRPr lang="en-US" dirty="0">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n-US" b="0" i="0" dirty="0" smtClean="0">
                          <a:solidFill>
                            <a:schemeClr val="lt1"/>
                          </a:solidFill>
                          <a:effectLst>
                            <a:outerShdw blurRad="38100" dist="38100" dir="2700000" algn="tl">
                              <a:srgbClr val="000000">
                                <a:alpha val="43137"/>
                              </a:srgbClr>
                            </a:outerShdw>
                          </a:effectLst>
                          <a:latin typeface="+mn-lt"/>
                          <a:ea typeface="+mn-ea"/>
                          <a:cs typeface="+mn-cs"/>
                        </a:rPr>
                        <a:t>Moses </a:t>
                      </a:r>
                      <a:r>
                        <a:rPr lang="en-US" b="0" i="0" dirty="0" err="1" smtClean="0">
                          <a:solidFill>
                            <a:schemeClr val="lt1"/>
                          </a:solidFill>
                          <a:effectLst>
                            <a:outerShdw blurRad="38100" dist="38100" dir="2700000" algn="tl">
                              <a:srgbClr val="000000">
                                <a:alpha val="43137"/>
                              </a:srgbClr>
                            </a:outerShdw>
                          </a:effectLst>
                          <a:latin typeface="+mn-lt"/>
                          <a:ea typeface="+mn-ea"/>
                          <a:cs typeface="+mn-cs"/>
                        </a:rPr>
                        <a:t>Mendelsohn</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dirty="0" smtClean="0">
                          <a:solidFill>
                            <a:schemeClr val="lt1"/>
                          </a:solidFill>
                          <a:effectLst>
                            <a:outerShdw blurRad="38100" dist="38100" dir="2700000" algn="tl">
                              <a:srgbClr val="000000">
                                <a:alpha val="43137"/>
                              </a:srgbClr>
                            </a:outerShdw>
                          </a:effectLst>
                          <a:latin typeface="+mn-lt"/>
                          <a:ea typeface="+mn-ea"/>
                          <a:cs typeface="+mn-cs"/>
                        </a:rPr>
                        <a:t>Isaac Mayer Wise</a:t>
                      </a:r>
                    </a:p>
                    <a:p>
                      <a:r>
                        <a:rPr lang="en-US" b="0" i="0" dirty="0" smtClean="0">
                          <a:solidFill>
                            <a:schemeClr val="lt1"/>
                          </a:solidFill>
                          <a:effectLst>
                            <a:outerShdw blurRad="38100" dist="38100" dir="2700000" algn="tl">
                              <a:srgbClr val="000000">
                                <a:alpha val="43137"/>
                              </a:srgbClr>
                            </a:outerShdw>
                          </a:effectLst>
                          <a:latin typeface="+mn-lt"/>
                          <a:ea typeface="+mn-ea"/>
                          <a:cs typeface="+mn-cs"/>
                        </a:rPr>
                        <a:t>Abraham Geiger</a:t>
                      </a:r>
                    </a:p>
                    <a:p>
                      <a:r>
                        <a:rPr lang="en-US" b="0" i="0" dirty="0" smtClean="0">
                          <a:solidFill>
                            <a:schemeClr val="lt1"/>
                          </a:solidFill>
                          <a:effectLst>
                            <a:outerShdw blurRad="38100" dist="38100" dir="2700000" algn="tl">
                              <a:srgbClr val="000000">
                                <a:alpha val="43137"/>
                              </a:srgbClr>
                            </a:outerShdw>
                          </a:effectLst>
                          <a:latin typeface="+mn-lt"/>
                          <a:ea typeface="+mn-ea"/>
                          <a:cs typeface="+mn-cs"/>
                        </a:rPr>
                        <a:t>Samuel </a:t>
                      </a:r>
                      <a:r>
                        <a:rPr lang="en-US" b="0" i="0" dirty="0" err="1" smtClean="0">
                          <a:solidFill>
                            <a:schemeClr val="lt1"/>
                          </a:solidFill>
                          <a:effectLst>
                            <a:outerShdw blurRad="38100" dist="38100" dir="2700000" algn="tl">
                              <a:srgbClr val="000000">
                                <a:alpha val="43137"/>
                              </a:srgbClr>
                            </a:outerShdw>
                          </a:effectLst>
                          <a:latin typeface="+mn-lt"/>
                          <a:ea typeface="+mn-ea"/>
                          <a:cs typeface="+mn-cs"/>
                        </a:rPr>
                        <a:t>Holdheim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s-CO" dirty="0" smtClean="0">
                        <a:effectLst>
                          <a:outerShdw blurRad="38100" dist="38100" dir="2700000" algn="tl">
                            <a:srgbClr val="000000">
                              <a:alpha val="43137"/>
                            </a:srgbClr>
                          </a:outerShdw>
                        </a:effectLst>
                      </a:endParaRPr>
                    </a:p>
                    <a:p>
                      <a:pPr marL="0" marR="0" indent="0" algn="ctr" defTabSz="914400" eaLnBrk="1" fontAlgn="auto" latinLnBrk="0" hangingPunct="1">
                        <a:lnSpc>
                          <a:spcPct val="100000"/>
                        </a:lnSpc>
                        <a:spcBef>
                          <a:spcPts val="0"/>
                        </a:spcBef>
                        <a:spcAft>
                          <a:spcPts val="0"/>
                        </a:spcAft>
                        <a:buClrTx/>
                        <a:buSzTx/>
                        <a:buFontTx/>
                        <a:buNone/>
                        <a:tabLst/>
                        <a:defRPr/>
                      </a:pPr>
                      <a:r>
                        <a:rPr lang="es-CO" dirty="0" smtClean="0">
                          <a:solidFill>
                            <a:srgbClr val="FF0000"/>
                          </a:solidFill>
                          <a:effectLst>
                            <a:outerShdw blurRad="38100" dist="38100" dir="2700000" algn="tl">
                              <a:srgbClr val="000000">
                                <a:alpha val="43137"/>
                              </a:srgbClr>
                            </a:outerShdw>
                          </a:effectLst>
                        </a:rPr>
                        <a:t>POBLACIÓN</a:t>
                      </a:r>
                      <a:endParaRPr lang="en-US" dirty="0" smtClean="0">
                        <a:solidFill>
                          <a:srgbClr val="FF0000"/>
                        </a:solidFill>
                        <a:effectLst>
                          <a:outerShdw blurRad="38100" dist="38100" dir="2700000" algn="tl">
                            <a:srgbClr val="000000">
                              <a:alpha val="43137"/>
                            </a:srgbClr>
                          </a:outerShdw>
                        </a:effectLst>
                      </a:endParaRPr>
                    </a:p>
                    <a:p>
                      <a:pPr algn="ct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pPr algn="ctr"/>
                      <a:r>
                        <a:rPr lang="en-US" b="0" i="0" dirty="0" smtClean="0">
                          <a:solidFill>
                            <a:schemeClr val="lt1"/>
                          </a:solidFill>
                          <a:effectLst>
                            <a:outerShdw blurRad="38100" dist="38100" dir="2700000" algn="tl">
                              <a:srgbClr val="000000">
                                <a:alpha val="43137"/>
                              </a:srgbClr>
                            </a:outerShdw>
                          </a:effectLst>
                          <a:latin typeface="+mn-lt"/>
                          <a:ea typeface="+mn-ea"/>
                          <a:cs typeface="+mn-cs"/>
                        </a:rPr>
                        <a:t>2,050,000 (35%)</a:t>
                      </a:r>
                      <a:endParaRPr lang="en-US" dirty="0">
                        <a:effectLst>
                          <a:outerShdw blurRad="38100" dist="38100" dir="2700000" algn="tl">
                            <a:srgbClr val="000000">
                              <a:alpha val="43137"/>
                            </a:srgbClr>
                          </a:outerShdw>
                        </a:effectLst>
                      </a:endParaRPr>
                    </a:p>
                  </a:txBody>
                  <a:tcPr/>
                </a:tc>
              </a:tr>
            </a:tbl>
          </a:graphicData>
        </a:graphic>
      </p:graphicFrame>
      <p:graphicFrame>
        <p:nvGraphicFramePr>
          <p:cNvPr id="6" name="Table 5"/>
          <p:cNvGraphicFramePr>
            <a:graphicFrameLocks noGrp="1"/>
          </p:cNvGraphicFramePr>
          <p:nvPr/>
        </p:nvGraphicFramePr>
        <p:xfrm>
          <a:off x="1447800" y="5410200"/>
          <a:ext cx="6096000" cy="640080"/>
        </p:xfrm>
        <a:graphic>
          <a:graphicData uri="http://schemas.openxmlformats.org/drawingml/2006/table">
            <a:tbl>
              <a:tblPr firstRow="1" bandRow="1">
                <a:tableStyleId>{5C22544A-7EE6-4342-B048-85BDC9FD1C3A}</a:tableStyleId>
              </a:tblPr>
              <a:tblGrid>
                <a:gridCol w="6096000"/>
              </a:tblGrid>
              <a:tr h="37084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dirty="0" smtClean="0">
                          <a:solidFill>
                            <a:schemeClr val="bg1"/>
                          </a:solidFill>
                          <a:effectLst>
                            <a:outerShdw blurRad="38100" dist="38100" dir="2700000" algn="tl">
                              <a:srgbClr val="000000">
                                <a:alpha val="43137"/>
                              </a:srgbClr>
                            </a:outerShdw>
                          </a:effectLst>
                        </a:rPr>
                        <a:t>Aproximadamente el 10%  son</a:t>
                      </a:r>
                      <a:r>
                        <a:rPr lang="es-ES" baseline="0" dirty="0" smtClean="0">
                          <a:solidFill>
                            <a:schemeClr val="bg1"/>
                          </a:solidFill>
                          <a:effectLst>
                            <a:outerShdw blurRad="38100" dist="38100" dir="2700000" algn="tl">
                              <a:srgbClr val="000000">
                                <a:alpha val="43137"/>
                              </a:srgbClr>
                            </a:outerShdw>
                          </a:effectLst>
                        </a:rPr>
                        <a:t> Judíos NO </a:t>
                      </a:r>
                      <a:r>
                        <a:rPr lang="es-ES" dirty="0" smtClean="0">
                          <a:solidFill>
                            <a:schemeClr val="bg1"/>
                          </a:solidFill>
                          <a:effectLst>
                            <a:outerShdw blurRad="38100" dist="38100" dir="2700000" algn="tl">
                              <a:srgbClr val="000000">
                                <a:alpha val="43137"/>
                              </a:srgbClr>
                            </a:outerShdw>
                          </a:effectLst>
                        </a:rPr>
                        <a:t>afiliados y 1%  Otros</a:t>
                      </a:r>
                      <a:endParaRPr lang="en-US" dirty="0" smtClean="0">
                        <a:solidFill>
                          <a:schemeClr val="bg1"/>
                        </a:solidFill>
                        <a:effectLst>
                          <a:outerShdw blurRad="38100" dist="38100" dir="2700000" algn="tl">
                            <a:srgbClr val="000000">
                              <a:alpha val="43137"/>
                            </a:srgbClr>
                          </a:outerShdw>
                        </a:effectLst>
                      </a:endParaRPr>
                    </a:p>
                    <a:p>
                      <a:endParaRPr lang="en-US" dirty="0"/>
                    </a:p>
                  </a:txBody>
                  <a:tcPr/>
                </a:tc>
              </a:tr>
            </a:tbl>
          </a:graphicData>
        </a:graphic>
      </p:graphicFrame>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–LAS ESCRITURAS SAGRADAS</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1960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pPr algn="ctr"/>
                      <a:endParaRPr lang="es-ES" sz="1800" b="1" i="0" dirty="0" smtClean="0">
                        <a:solidFill>
                          <a:srgbClr val="FF0000"/>
                        </a:solidFill>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Torá es verdad, y el hombre debe tener fe en su esencia, en</a:t>
                      </a:r>
                      <a:r>
                        <a:rPr lang="es-ES" b="0" i="0" baseline="0" dirty="0" smtClean="0">
                          <a:solidFill>
                            <a:schemeClr val="lt1"/>
                          </a:solidFill>
                          <a:effectLst>
                            <a:outerShdw blurRad="38100" dist="38100" dir="2700000" algn="tl">
                              <a:srgbClr val="000000">
                                <a:alpha val="43137"/>
                              </a:srgbClr>
                            </a:outerShdw>
                          </a:effectLst>
                          <a:latin typeface="+mn-lt"/>
                          <a:ea typeface="+mn-ea"/>
                          <a:cs typeface="+mn-cs"/>
                        </a:rPr>
                        <a:t> su carácter </a:t>
                      </a:r>
                      <a:r>
                        <a:rPr lang="es-ES" b="0" i="0" dirty="0" smtClean="0">
                          <a:solidFill>
                            <a:schemeClr val="lt1"/>
                          </a:solidFill>
                          <a:effectLst>
                            <a:outerShdw blurRad="38100" dist="38100" dir="2700000" algn="tl">
                              <a:srgbClr val="000000">
                                <a:alpha val="43137"/>
                              </a:srgbClr>
                            </a:outerShdw>
                          </a:effectLst>
                          <a:latin typeface="+mn-lt"/>
                          <a:ea typeface="+mn-ea"/>
                          <a:cs typeface="+mn-cs"/>
                        </a:rPr>
                        <a:t>revelado.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Un verdadero Judío cree en la revelación y el origen divino de la Torá oral y escrita.</a:t>
                      </a:r>
                      <a:endParaRPr lang="en-US" dirty="0">
                        <a:solidFill>
                          <a:schemeClr val="bg1"/>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Biblia es la palabra de Dios y el hombre.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No está inspirada en el sentido tradicional, sino más bien inspirada de forma dinámica.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revelación es un proceso continuo en el sentido evolutivo.</a:t>
                      </a:r>
                      <a:endParaRPr lang="en-US" dirty="0">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revelación es un proceso continuo.</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a:t>
                      </a:r>
                      <a:r>
                        <a:rPr lang="es-ES" b="0" i="0" baseline="0" dirty="0" smtClean="0">
                          <a:solidFill>
                            <a:schemeClr val="lt1"/>
                          </a:solidFill>
                          <a:effectLst>
                            <a:outerShdw blurRad="38100" dist="38100" dir="2700000" algn="tl">
                              <a:srgbClr val="000000">
                                <a:alpha val="43137"/>
                              </a:srgbClr>
                            </a:outerShdw>
                          </a:effectLst>
                          <a:latin typeface="+mn-lt"/>
                          <a:ea typeface="+mn-ea"/>
                          <a:cs typeface="+mn-cs"/>
                        </a:rPr>
                        <a:t> </a:t>
                      </a:r>
                      <a:r>
                        <a:rPr lang="es-ES" b="0" i="0" dirty="0" smtClean="0">
                          <a:solidFill>
                            <a:schemeClr val="lt1"/>
                          </a:solidFill>
                          <a:effectLst>
                            <a:outerShdw blurRad="38100" dist="38100" dir="2700000" algn="tl">
                              <a:srgbClr val="000000">
                                <a:alpha val="43137"/>
                              </a:srgbClr>
                            </a:outerShdw>
                          </a:effectLst>
                          <a:latin typeface="+mn-lt"/>
                          <a:ea typeface="+mn-ea"/>
                          <a:cs typeface="+mn-cs"/>
                        </a:rPr>
                        <a:t>Torá es un documento humano que preserva la historia, cultura, leyendas y la esperanza de un pueblo.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Es valiosa para derivar ideas morales y éticas</a:t>
                      </a:r>
                      <a:r>
                        <a:rPr lang="es-ES" b="0" i="0" dirty="0" smtClean="0">
                          <a:solidFill>
                            <a:schemeClr val="lt1"/>
                          </a:solidFill>
                          <a:latin typeface="+mn-lt"/>
                          <a:ea typeface="+mn-ea"/>
                          <a:cs typeface="+mn-cs"/>
                        </a:rPr>
                        <a:t>.</a:t>
                      </a:r>
                      <a:endParaRPr lang="en-US" dirty="0"/>
                    </a:p>
                  </a:txBody>
                  <a:tcPr/>
                </a:tc>
              </a:tr>
            </a:tbl>
          </a:graphicData>
        </a:graphic>
      </p:graphicFrame>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QUIEN ES DIOS</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1960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Dios es espíritu y no tiene forma.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Él es un Dios personal: omnipotente, omnisciente, omnipresente, eterno y compasivo.</a:t>
                      </a:r>
                      <a:endParaRPr lang="en-US" dirty="0">
                        <a:solidFill>
                          <a:schemeClr val="bg1"/>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El concepto de Dios es no dogmático y flexible.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Hay menos ateísmo en el judaísmo conservador que en la Reforma, pero más a menudo se considera a Dios impersonal e inefable.</a:t>
                      </a:r>
                      <a:endParaRPr lang="en-US" dirty="0">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a:t>
                      </a:r>
                      <a:r>
                        <a:rPr lang="es-ES" b="0" i="0" baseline="0" dirty="0" smtClean="0">
                          <a:solidFill>
                            <a:schemeClr val="lt1"/>
                          </a:solidFill>
                          <a:effectLst>
                            <a:outerShdw blurRad="38100" dist="38100" dir="2700000" algn="tl">
                              <a:srgbClr val="000000">
                                <a:alpha val="43137"/>
                              </a:srgbClr>
                            </a:outerShdw>
                          </a:effectLst>
                          <a:latin typeface="+mn-lt"/>
                          <a:ea typeface="+mn-ea"/>
                          <a:cs typeface="+mn-cs"/>
                        </a:rPr>
                        <a:t> </a:t>
                      </a:r>
                      <a:r>
                        <a:rPr lang="es-ES" b="0" i="0" dirty="0" smtClean="0">
                          <a:solidFill>
                            <a:schemeClr val="lt1"/>
                          </a:solidFill>
                          <a:effectLst>
                            <a:outerShdw blurRad="38100" dist="38100" dir="2700000" algn="tl">
                              <a:srgbClr val="000000">
                                <a:alpha val="43137"/>
                              </a:srgbClr>
                            </a:outerShdw>
                          </a:effectLst>
                          <a:latin typeface="+mn-lt"/>
                          <a:ea typeface="+mn-ea"/>
                          <a:cs typeface="+mn-cs"/>
                        </a:rPr>
                        <a:t>Reforma del Judaísmo permite una interpretación variada del "Dios concepto" con amplia libertad para los naturalistas, místicos, sobre naturalistas o humanistas religiosos.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Sostiene que "La verdad es que no sabemos la verdad."</a:t>
                      </a:r>
                      <a:endParaRPr lang="en-US" dirty="0">
                        <a:effectLst>
                          <a:outerShdw blurRad="38100" dist="38100" dir="2700000" algn="tl">
                            <a:srgbClr val="000000">
                              <a:alpha val="43137"/>
                            </a:srgbClr>
                          </a:outerShdw>
                        </a:effectLst>
                      </a:endParaRPr>
                    </a:p>
                  </a:txBody>
                  <a:tcPr/>
                </a:tc>
              </a:tr>
            </a:tbl>
          </a:graphicData>
        </a:graphic>
      </p:graphicFrame>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QUIEN ES EL HOMBRE</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1960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latin typeface="+mn-lt"/>
                          <a:ea typeface="+mn-ea"/>
                          <a:cs typeface="+mn-cs"/>
                        </a:rPr>
                        <a:t>El hombre es moralmente neutral, con buenas y malas inclinaciones. </a:t>
                      </a:r>
                    </a:p>
                    <a:p>
                      <a:endParaRPr lang="es-ES" b="0" i="0" dirty="0" smtClean="0">
                        <a:solidFill>
                          <a:schemeClr val="lt1"/>
                        </a:solidFill>
                        <a:latin typeface="+mn-lt"/>
                        <a:ea typeface="+mn-ea"/>
                        <a:cs typeface="+mn-cs"/>
                      </a:endParaRPr>
                    </a:p>
                    <a:p>
                      <a:r>
                        <a:rPr lang="es-ES" b="0" i="0" dirty="0" smtClean="0">
                          <a:solidFill>
                            <a:schemeClr val="lt1"/>
                          </a:solidFill>
                          <a:latin typeface="+mn-lt"/>
                          <a:ea typeface="+mn-ea"/>
                          <a:cs typeface="+mn-cs"/>
                        </a:rPr>
                        <a:t>Él puede superar su inclinación</a:t>
                      </a:r>
                      <a:r>
                        <a:rPr lang="es-ES" b="0" i="0" baseline="0" dirty="0" smtClean="0">
                          <a:solidFill>
                            <a:schemeClr val="lt1"/>
                          </a:solidFill>
                          <a:latin typeface="+mn-lt"/>
                          <a:ea typeface="+mn-ea"/>
                          <a:cs typeface="+mn-cs"/>
                        </a:rPr>
                        <a:t> al </a:t>
                      </a:r>
                      <a:r>
                        <a:rPr lang="es-ES" b="0" i="0" dirty="0" smtClean="0">
                          <a:solidFill>
                            <a:schemeClr val="lt1"/>
                          </a:solidFill>
                          <a:latin typeface="+mn-lt"/>
                          <a:ea typeface="+mn-ea"/>
                          <a:cs typeface="+mn-cs"/>
                        </a:rPr>
                        <a:t>mal y ser perfeccionado por sus propios esfuerzos en la observancia de la Ley.</a:t>
                      </a:r>
                      <a:endParaRPr lang="en-US" dirty="0">
                        <a:solidFill>
                          <a:schemeClr val="bg1"/>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latin typeface="+mn-lt"/>
                          <a:ea typeface="+mn-ea"/>
                          <a:cs typeface="+mn-cs"/>
                        </a:rPr>
                        <a:t>El </a:t>
                      </a:r>
                      <a:r>
                        <a:rPr lang="es-ES" b="0" i="0" dirty="0" err="1" smtClean="0">
                          <a:solidFill>
                            <a:schemeClr val="lt1"/>
                          </a:solidFill>
                          <a:latin typeface="+mn-lt"/>
                          <a:ea typeface="+mn-ea"/>
                          <a:cs typeface="+mn-cs"/>
                        </a:rPr>
                        <a:t>conservatismo</a:t>
                      </a:r>
                      <a:r>
                        <a:rPr lang="es-ES" b="0" i="0" dirty="0" smtClean="0">
                          <a:solidFill>
                            <a:schemeClr val="lt1"/>
                          </a:solidFill>
                          <a:latin typeface="+mn-lt"/>
                          <a:ea typeface="+mn-ea"/>
                          <a:cs typeface="+mn-cs"/>
                        </a:rPr>
                        <a:t> tiende hacia  la opinión de la Reforma, a pesar de que no es que vaya a abrazar el humanismo. </a:t>
                      </a:r>
                    </a:p>
                    <a:p>
                      <a:endParaRPr lang="es-ES" b="0" i="0" dirty="0" smtClean="0">
                        <a:solidFill>
                          <a:schemeClr val="lt1"/>
                        </a:solidFill>
                        <a:latin typeface="+mn-lt"/>
                        <a:ea typeface="+mn-ea"/>
                        <a:cs typeface="+mn-cs"/>
                      </a:endParaRPr>
                    </a:p>
                    <a:p>
                      <a:r>
                        <a:rPr lang="es-ES" b="0" i="0" dirty="0" smtClean="0">
                          <a:solidFill>
                            <a:schemeClr val="lt1"/>
                          </a:solidFill>
                          <a:latin typeface="+mn-lt"/>
                          <a:ea typeface="+mn-ea"/>
                          <a:cs typeface="+mn-cs"/>
                        </a:rPr>
                        <a:t>La perfectibilidad puede venir a través de la iluminación. </a:t>
                      </a:r>
                    </a:p>
                    <a:p>
                      <a:endParaRPr lang="es-ES" b="0" i="0" dirty="0" smtClean="0">
                        <a:solidFill>
                          <a:schemeClr val="lt1"/>
                        </a:solidFill>
                        <a:latin typeface="+mn-lt"/>
                        <a:ea typeface="+mn-ea"/>
                        <a:cs typeface="+mn-cs"/>
                      </a:endParaRPr>
                    </a:p>
                    <a:p>
                      <a:r>
                        <a:rPr lang="es-ES" b="0" i="0" dirty="0" smtClean="0">
                          <a:solidFill>
                            <a:schemeClr val="lt1"/>
                          </a:solidFill>
                          <a:latin typeface="+mn-lt"/>
                          <a:ea typeface="+mn-ea"/>
                          <a:cs typeface="+mn-cs"/>
                        </a:rPr>
                        <a:t>El hombre está "en colaboración" con Dios, es “un socio de Dios”.</a:t>
                      </a:r>
                      <a:endParaRPr lang="en-US" dirty="0"/>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latin typeface="+mn-lt"/>
                          <a:ea typeface="+mn-ea"/>
                          <a:cs typeface="+mn-cs"/>
                        </a:rPr>
                        <a:t>La naturaleza del hombre es básicamente buena. </a:t>
                      </a:r>
                    </a:p>
                    <a:p>
                      <a:endParaRPr lang="es-ES" b="0" i="0" dirty="0" smtClean="0">
                        <a:solidFill>
                          <a:schemeClr val="lt1"/>
                        </a:solidFill>
                        <a:latin typeface="+mn-lt"/>
                        <a:ea typeface="+mn-ea"/>
                        <a:cs typeface="+mn-cs"/>
                      </a:endParaRPr>
                    </a:p>
                    <a:p>
                      <a:r>
                        <a:rPr lang="es-ES" b="0" i="0" dirty="0" smtClean="0">
                          <a:solidFill>
                            <a:schemeClr val="lt1"/>
                          </a:solidFill>
                          <a:latin typeface="+mn-lt"/>
                          <a:ea typeface="+mn-ea"/>
                          <a:cs typeface="+mn-cs"/>
                        </a:rPr>
                        <a:t>A través de la educación, el estímulo y la evolución puede actualizar el potencial que ya existe dentro de él. </a:t>
                      </a:r>
                    </a:p>
                    <a:p>
                      <a:endParaRPr lang="es-ES" b="0" i="0" dirty="0" smtClean="0">
                        <a:solidFill>
                          <a:schemeClr val="lt1"/>
                        </a:solidFill>
                        <a:latin typeface="+mn-lt"/>
                        <a:ea typeface="+mn-ea"/>
                        <a:cs typeface="+mn-cs"/>
                      </a:endParaRPr>
                    </a:p>
                    <a:p>
                      <a:r>
                        <a:rPr lang="es-ES" b="0" i="0" dirty="0" smtClean="0">
                          <a:solidFill>
                            <a:schemeClr val="lt1"/>
                          </a:solidFill>
                          <a:latin typeface="+mn-lt"/>
                          <a:ea typeface="+mn-ea"/>
                          <a:cs typeface="+mn-cs"/>
                        </a:rPr>
                        <a:t>La humanidad puede ser Dios.</a:t>
                      </a:r>
                      <a:endParaRPr lang="en-US" dirty="0"/>
                    </a:p>
                  </a:txBody>
                  <a:tcPr/>
                </a:tc>
              </a:tr>
            </a:tbl>
          </a:graphicData>
        </a:graphic>
      </p:graphicFrame>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TRADICIÓN Y LA LEY</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1960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Ley es la esencia del judaísmo.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Es autorizada y da estructura y significado a la vida.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Una</a:t>
                      </a:r>
                      <a:r>
                        <a:rPr lang="es-ES" b="0" i="0" baseline="0" dirty="0" smtClean="0">
                          <a:solidFill>
                            <a:schemeClr val="lt1"/>
                          </a:solidFill>
                          <a:effectLst>
                            <a:outerShdw blurRad="38100" dist="38100" dir="2700000" algn="tl">
                              <a:srgbClr val="000000">
                                <a:alpha val="43137"/>
                              </a:srgbClr>
                            </a:outerShdw>
                          </a:effectLst>
                          <a:latin typeface="+mn-lt"/>
                          <a:ea typeface="+mn-ea"/>
                          <a:cs typeface="+mn-cs"/>
                        </a:rPr>
                        <a:t> </a:t>
                      </a:r>
                      <a:r>
                        <a:rPr lang="es-ES" b="0" i="0" dirty="0" smtClean="0">
                          <a:solidFill>
                            <a:schemeClr val="lt1"/>
                          </a:solidFill>
                          <a:effectLst>
                            <a:outerShdw blurRad="38100" dist="38100" dir="2700000" algn="tl">
                              <a:srgbClr val="000000">
                                <a:alpha val="43137"/>
                              </a:srgbClr>
                            </a:outerShdw>
                          </a:effectLst>
                          <a:latin typeface="+mn-lt"/>
                          <a:ea typeface="+mn-ea"/>
                          <a:cs typeface="+mn-cs"/>
                        </a:rPr>
                        <a:t>vida de entrega total a  la Halajá conduce a una cercanía a Dios.</a:t>
                      </a:r>
                      <a:endParaRPr lang="en-US" dirty="0">
                        <a:solidFill>
                          <a:schemeClr val="bg1"/>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adaptación a situaciones contemporáneas es inevitable.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Las exigencias de la moral son absolutas.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Las leyes específicas son relativas.</a:t>
                      </a:r>
                      <a:endParaRPr lang="en-US" dirty="0">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ley es un código religioso en evolución, cada vez más dinámico que se adapta a todas las edades.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Mantienen, "Si las prácticas religiosas chocan con las justas demandas de la sociedad civilizada, entonces deben ser retiradas."</a:t>
                      </a:r>
                      <a:endParaRPr lang="en-US" dirty="0">
                        <a:effectLst>
                          <a:outerShdw blurRad="38100" dist="38100" dir="2700000" algn="tl">
                            <a:srgbClr val="000000">
                              <a:alpha val="43137"/>
                            </a:srgbClr>
                          </a:outerShdw>
                        </a:effectLst>
                      </a:endParaRPr>
                    </a:p>
                  </a:txBody>
                  <a:tcPr/>
                </a:tc>
              </a:tr>
            </a:tbl>
          </a:graphicData>
        </a:graphic>
      </p:graphicFrame>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VIDA MAS ALLA</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1960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Habrá una resurrección física.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El justo existirá para siempre con Dios en el Jardín del Edén.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Los injustos sufrirán, pero existe desacuerdo sobre su destino final.</a:t>
                      </a:r>
                      <a:endParaRPr lang="en-US" dirty="0">
                        <a:solidFill>
                          <a:schemeClr val="bg1"/>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Los </a:t>
                      </a:r>
                      <a:r>
                        <a:rPr lang="es-ES" b="0" i="0" dirty="0" err="1" smtClean="0">
                          <a:solidFill>
                            <a:schemeClr val="lt1"/>
                          </a:solidFill>
                          <a:effectLst>
                            <a:outerShdw blurRad="38100" dist="38100" dir="2700000" algn="tl">
                              <a:srgbClr val="000000">
                                <a:alpha val="43137"/>
                              </a:srgbClr>
                            </a:outerShdw>
                          </a:effectLst>
                          <a:latin typeface="+mn-lt"/>
                          <a:ea typeface="+mn-ea"/>
                          <a:cs typeface="+mn-cs"/>
                        </a:rPr>
                        <a:t>Judios</a:t>
                      </a:r>
                      <a:r>
                        <a:rPr lang="es-ES" b="0" i="0" dirty="0" smtClean="0">
                          <a:solidFill>
                            <a:schemeClr val="lt1"/>
                          </a:solidFill>
                          <a:effectLst>
                            <a:outerShdw blurRad="38100" dist="38100" dir="2700000" algn="tl">
                              <a:srgbClr val="000000">
                                <a:alpha val="43137"/>
                              </a:srgbClr>
                            </a:outerShdw>
                          </a:effectLst>
                          <a:latin typeface="+mn-lt"/>
                          <a:ea typeface="+mn-ea"/>
                          <a:cs typeface="+mn-cs"/>
                        </a:rPr>
                        <a:t> conservadores tienden hacia la opinión de la Reforma, pero están menos influidos por el pensamiento oriental.</a:t>
                      </a:r>
                      <a:endParaRPr lang="en-US" dirty="0">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En general, no tienen un concepto de la vida personal después de la muerte. Dicen que una persona vive en los logros o en las mentes de los demás. Hay una cierta influencia del pensamiento oriental, donde las almas se funden en una gran fuerza de la vida.</a:t>
                      </a:r>
                      <a:endParaRPr lang="en-US" dirty="0">
                        <a:effectLst>
                          <a:outerShdw blurRad="38100" dist="38100" dir="2700000" algn="tl">
                            <a:srgbClr val="000000">
                              <a:alpha val="43137"/>
                            </a:srgbClr>
                          </a:outerShdw>
                        </a:effectLst>
                      </a:endParaRPr>
                    </a:p>
                  </a:txBody>
                  <a:tcPr/>
                </a:tc>
              </a:tr>
            </a:tbl>
          </a:graphicData>
        </a:graphic>
      </p:graphicFrame>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LA SINAGOGA</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1960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sinagoga es una casa de oración; el</a:t>
                      </a:r>
                      <a:r>
                        <a:rPr lang="es-ES" b="0" i="0" baseline="0" dirty="0" smtClean="0">
                          <a:solidFill>
                            <a:schemeClr val="lt1"/>
                          </a:solidFill>
                          <a:effectLst>
                            <a:outerShdw blurRad="38100" dist="38100" dir="2700000" algn="tl">
                              <a:srgbClr val="000000">
                                <a:alpha val="43137"/>
                              </a:srgbClr>
                            </a:outerShdw>
                          </a:effectLst>
                          <a:latin typeface="+mn-lt"/>
                          <a:ea typeface="+mn-ea"/>
                          <a:cs typeface="+mn-cs"/>
                        </a:rPr>
                        <a:t> </a:t>
                      </a:r>
                      <a:r>
                        <a:rPr lang="es-ES" b="0" i="0" dirty="0" smtClean="0">
                          <a:solidFill>
                            <a:schemeClr val="lt1"/>
                          </a:solidFill>
                          <a:effectLst>
                            <a:outerShdw blurRad="38100" dist="38100" dir="2700000" algn="tl">
                              <a:srgbClr val="000000">
                                <a:alpha val="43137"/>
                              </a:srgbClr>
                            </a:outerShdw>
                          </a:effectLst>
                          <a:latin typeface="+mn-lt"/>
                          <a:ea typeface="+mn-ea"/>
                          <a:cs typeface="+mn-cs"/>
                        </a:rPr>
                        <a:t>estudio y los aspectos sociales son incidentales.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Todas las oraciones se recitan en hebreo. Hombres y mujeres se sientan separados. Los oficiantes se enfrentan a la misma dirección que los miembros de la congregación.</a:t>
                      </a:r>
                      <a:endParaRPr lang="en-US" dirty="0">
                        <a:solidFill>
                          <a:schemeClr val="bg1"/>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sinagoga es considerada como la institución básica de la vida judía. </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Alteraciones enumeradas en la Reforma se encuentran en menor grado en el culto conservador.</a:t>
                      </a:r>
                      <a:endParaRPr lang="en-US" dirty="0">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La sinagoga se conoce como un "templo". </a:t>
                      </a:r>
                    </a:p>
                    <a:p>
                      <a:r>
                        <a:rPr lang="es-ES" b="0" i="0" dirty="0" smtClean="0">
                          <a:solidFill>
                            <a:schemeClr val="lt1"/>
                          </a:solidFill>
                          <a:effectLst>
                            <a:outerShdw blurRad="38100" dist="38100" dir="2700000" algn="tl">
                              <a:srgbClr val="000000">
                                <a:alpha val="43137"/>
                              </a:srgbClr>
                            </a:outerShdw>
                          </a:effectLst>
                          <a:latin typeface="+mn-lt"/>
                          <a:ea typeface="+mn-ea"/>
                          <a:cs typeface="+mn-cs"/>
                        </a:rPr>
                        <a:t>El servicio ha sido modernizado y abreviado. </a:t>
                      </a:r>
                    </a:p>
                    <a:p>
                      <a:r>
                        <a:rPr lang="es-ES" b="0" i="0" dirty="0" smtClean="0">
                          <a:solidFill>
                            <a:schemeClr val="lt1"/>
                          </a:solidFill>
                          <a:effectLst>
                            <a:outerShdw blurRad="38100" dist="38100" dir="2700000" algn="tl">
                              <a:srgbClr val="000000">
                                <a:alpha val="43137"/>
                              </a:srgbClr>
                            </a:outerShdw>
                          </a:effectLst>
                          <a:latin typeface="+mn-lt"/>
                          <a:ea typeface="+mn-ea"/>
                          <a:cs typeface="+mn-cs"/>
                        </a:rPr>
                        <a:t>Inglés, Español así como hebreo, se utiliza. </a:t>
                      </a:r>
                    </a:p>
                    <a:p>
                      <a:r>
                        <a:rPr lang="es-ES" b="0" i="0" dirty="0" smtClean="0">
                          <a:solidFill>
                            <a:schemeClr val="lt1"/>
                          </a:solidFill>
                          <a:effectLst>
                            <a:outerShdw blurRad="38100" dist="38100" dir="2700000" algn="tl">
                              <a:srgbClr val="000000">
                                <a:alpha val="43137"/>
                              </a:srgbClr>
                            </a:outerShdw>
                          </a:effectLst>
                          <a:latin typeface="+mn-lt"/>
                          <a:ea typeface="+mn-ea"/>
                          <a:cs typeface="+mn-cs"/>
                        </a:rPr>
                        <a:t>Los hombres y las mujeres se sientan juntos. </a:t>
                      </a:r>
                    </a:p>
                    <a:p>
                      <a:r>
                        <a:rPr lang="es-ES" b="0" i="0" dirty="0" smtClean="0">
                          <a:solidFill>
                            <a:schemeClr val="lt1"/>
                          </a:solidFill>
                          <a:effectLst>
                            <a:outerShdw blurRad="38100" dist="38100" dir="2700000" algn="tl">
                              <a:srgbClr val="000000">
                                <a:alpha val="43137"/>
                              </a:srgbClr>
                            </a:outerShdw>
                          </a:effectLst>
                          <a:latin typeface="+mn-lt"/>
                          <a:ea typeface="+mn-ea"/>
                          <a:cs typeface="+mn-cs"/>
                        </a:rPr>
                        <a:t>Los Templos usan coros y órganos en sus servicios religiosos.</a:t>
                      </a:r>
                      <a:endParaRPr lang="en-US" dirty="0">
                        <a:effectLst>
                          <a:outerShdw blurRad="38100" dist="38100" dir="2700000" algn="tl">
                            <a:srgbClr val="000000">
                              <a:alpha val="43137"/>
                            </a:srgbClr>
                          </a:outerShdw>
                        </a:effectLst>
                      </a:endParaRPr>
                    </a:p>
                  </a:txBody>
                  <a:tcPr/>
                </a:tc>
              </a:tr>
            </a:tbl>
          </a:graphicData>
        </a:graphic>
      </p:graphicFrame>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COLEGIOS O SEMINARIOS US</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1960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ORTODOXIA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Yeshiva University (Nueva York).</a:t>
                      </a:r>
                    </a:p>
                    <a:p>
                      <a:endParaRPr lang="es-ES" b="0" i="0" dirty="0" smtClean="0">
                        <a:solidFill>
                          <a:schemeClr val="lt1"/>
                        </a:solidFill>
                        <a:effectLst>
                          <a:outerShdw blurRad="38100" dist="38100" dir="2700000" algn="tl">
                            <a:srgbClr val="000000">
                              <a:alpha val="43137"/>
                            </a:srgbClr>
                          </a:outerShdw>
                        </a:effectLst>
                        <a:latin typeface="+mn-lt"/>
                        <a:ea typeface="+mn-ea"/>
                        <a:cs typeface="+mn-cs"/>
                      </a:endParaRPr>
                    </a:p>
                    <a:p>
                      <a:r>
                        <a:rPr lang="es-ES" b="0" i="0" dirty="0" err="1" smtClean="0">
                          <a:solidFill>
                            <a:schemeClr val="lt1"/>
                          </a:solidFill>
                          <a:effectLst>
                            <a:outerShdw blurRad="38100" dist="38100" dir="2700000" algn="tl">
                              <a:srgbClr val="000000">
                                <a:alpha val="43137"/>
                              </a:srgbClr>
                            </a:outerShdw>
                          </a:effectLst>
                          <a:latin typeface="+mn-lt"/>
                          <a:ea typeface="+mn-ea"/>
                          <a:cs typeface="+mn-cs"/>
                        </a:rPr>
                        <a:t>Stern</a:t>
                      </a:r>
                      <a:r>
                        <a:rPr lang="es-ES" b="0" i="0" dirty="0" smtClean="0">
                          <a:solidFill>
                            <a:schemeClr val="lt1"/>
                          </a:solidFill>
                          <a:effectLst>
                            <a:outerShdw blurRad="38100" dist="38100" dir="2700000" algn="tl">
                              <a:srgbClr val="000000">
                                <a:alpha val="43137"/>
                              </a:srgbClr>
                            </a:outerShdw>
                          </a:effectLst>
                          <a:latin typeface="+mn-lt"/>
                          <a:ea typeface="+mn-ea"/>
                          <a:cs typeface="+mn-cs"/>
                        </a:rPr>
                        <a:t> </a:t>
                      </a:r>
                      <a:r>
                        <a:rPr lang="es-ES" b="0" i="0" dirty="0" err="1" smtClean="0">
                          <a:solidFill>
                            <a:schemeClr val="lt1"/>
                          </a:solidFill>
                          <a:effectLst>
                            <a:outerShdw blurRad="38100" dist="38100" dir="2700000" algn="tl">
                              <a:srgbClr val="000000">
                                <a:alpha val="43137"/>
                              </a:srgbClr>
                            </a:outerShdw>
                          </a:effectLst>
                          <a:latin typeface="+mn-lt"/>
                          <a:ea typeface="+mn-ea"/>
                          <a:cs typeface="+mn-cs"/>
                        </a:rPr>
                        <a:t>College</a:t>
                      </a:r>
                      <a:r>
                        <a:rPr lang="es-ES" b="0" i="0" dirty="0" smtClean="0">
                          <a:solidFill>
                            <a:schemeClr val="lt1"/>
                          </a:solidFill>
                          <a:effectLst>
                            <a:outerShdw blurRad="38100" dist="38100" dir="2700000" algn="tl">
                              <a:srgbClr val="000000">
                                <a:alpha val="43137"/>
                              </a:srgbClr>
                            </a:outerShdw>
                          </a:effectLst>
                          <a:latin typeface="+mn-lt"/>
                          <a:ea typeface="+mn-ea"/>
                          <a:cs typeface="+mn-cs"/>
                        </a:rPr>
                        <a:t> para mujeres</a:t>
                      </a:r>
                      <a:endParaRPr lang="en-US" dirty="0">
                        <a:solidFill>
                          <a:schemeClr val="bg1"/>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CONSERVADOR</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smtClean="0">
                          <a:solidFill>
                            <a:schemeClr val="lt1"/>
                          </a:solidFill>
                          <a:effectLst>
                            <a:outerShdw blurRad="38100" dist="38100" dir="2700000" algn="tl">
                              <a:srgbClr val="000000">
                                <a:alpha val="43137"/>
                              </a:srgbClr>
                            </a:outerShdw>
                          </a:effectLst>
                          <a:latin typeface="+mn-lt"/>
                          <a:ea typeface="+mn-ea"/>
                          <a:cs typeface="+mn-cs"/>
                        </a:rPr>
                        <a:t>Seminario Teológico Judío de América (Nueva York);</a:t>
                      </a:r>
                    </a:p>
                    <a:p>
                      <a:r>
                        <a:rPr lang="es-ES" b="0" i="0" dirty="0" smtClean="0">
                          <a:solidFill>
                            <a:schemeClr val="lt1"/>
                          </a:solidFill>
                          <a:effectLst>
                            <a:outerShdw blurRad="38100" dist="38100" dir="2700000" algn="tl">
                              <a:srgbClr val="000000">
                                <a:alpha val="43137"/>
                              </a:srgbClr>
                            </a:outerShdw>
                          </a:effectLst>
                          <a:latin typeface="+mn-lt"/>
                          <a:ea typeface="+mn-ea"/>
                          <a:cs typeface="+mn-cs"/>
                        </a:rPr>
                        <a:t>Universidad del judaísmo (Los Ángeles).</a:t>
                      </a:r>
                      <a:endParaRPr lang="en-US" dirty="0">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REFORMA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s-ES" b="0" i="0" dirty="0" err="1" smtClean="0">
                          <a:solidFill>
                            <a:schemeClr val="lt1"/>
                          </a:solidFill>
                          <a:effectLst>
                            <a:outerShdw blurRad="38100" dist="38100" dir="2700000" algn="tl">
                              <a:srgbClr val="000000">
                                <a:alpha val="43137"/>
                              </a:srgbClr>
                            </a:outerShdw>
                          </a:effectLst>
                          <a:latin typeface="+mn-lt"/>
                          <a:ea typeface="+mn-ea"/>
                          <a:cs typeface="+mn-cs"/>
                        </a:rPr>
                        <a:t>Hebrew</a:t>
                      </a:r>
                      <a:r>
                        <a:rPr lang="es-ES" b="0" i="0" dirty="0" smtClean="0">
                          <a:solidFill>
                            <a:schemeClr val="lt1"/>
                          </a:solidFill>
                          <a:effectLst>
                            <a:outerShdw blurRad="38100" dist="38100" dir="2700000" algn="tl">
                              <a:srgbClr val="000000">
                                <a:alpha val="43137"/>
                              </a:srgbClr>
                            </a:outerShdw>
                          </a:effectLst>
                          <a:latin typeface="+mn-lt"/>
                          <a:ea typeface="+mn-ea"/>
                          <a:cs typeface="+mn-cs"/>
                        </a:rPr>
                        <a:t> </a:t>
                      </a:r>
                      <a:r>
                        <a:rPr lang="es-ES" b="0" i="0" dirty="0" err="1" smtClean="0">
                          <a:solidFill>
                            <a:schemeClr val="lt1"/>
                          </a:solidFill>
                          <a:effectLst>
                            <a:outerShdw blurRad="38100" dist="38100" dir="2700000" algn="tl">
                              <a:srgbClr val="000000">
                                <a:alpha val="43137"/>
                              </a:srgbClr>
                            </a:outerShdw>
                          </a:effectLst>
                          <a:latin typeface="+mn-lt"/>
                          <a:ea typeface="+mn-ea"/>
                          <a:cs typeface="+mn-cs"/>
                        </a:rPr>
                        <a:t>Union</a:t>
                      </a:r>
                      <a:r>
                        <a:rPr lang="es-ES" b="0" i="0" dirty="0" smtClean="0">
                          <a:solidFill>
                            <a:schemeClr val="lt1"/>
                          </a:solidFill>
                          <a:effectLst>
                            <a:outerShdw blurRad="38100" dist="38100" dir="2700000" algn="tl">
                              <a:srgbClr val="000000">
                                <a:alpha val="43137"/>
                              </a:srgbClr>
                            </a:outerShdw>
                          </a:effectLst>
                          <a:latin typeface="+mn-lt"/>
                          <a:ea typeface="+mn-ea"/>
                          <a:cs typeface="+mn-cs"/>
                        </a:rPr>
                        <a:t> </a:t>
                      </a:r>
                      <a:r>
                        <a:rPr lang="es-ES" b="0" i="0" dirty="0" err="1" smtClean="0">
                          <a:solidFill>
                            <a:schemeClr val="lt1"/>
                          </a:solidFill>
                          <a:effectLst>
                            <a:outerShdw blurRad="38100" dist="38100" dir="2700000" algn="tl">
                              <a:srgbClr val="000000">
                                <a:alpha val="43137"/>
                              </a:srgbClr>
                            </a:outerShdw>
                          </a:effectLst>
                          <a:latin typeface="+mn-lt"/>
                          <a:ea typeface="+mn-ea"/>
                          <a:cs typeface="+mn-cs"/>
                        </a:rPr>
                        <a:t>College</a:t>
                      </a:r>
                      <a:r>
                        <a:rPr lang="es-ES" b="0" i="0" dirty="0" smtClean="0">
                          <a:solidFill>
                            <a:schemeClr val="lt1"/>
                          </a:solidFill>
                          <a:effectLst>
                            <a:outerShdw blurRad="38100" dist="38100" dir="2700000" algn="tl">
                              <a:srgbClr val="000000">
                                <a:alpha val="43137"/>
                              </a:srgbClr>
                            </a:outerShdw>
                          </a:effectLst>
                          <a:latin typeface="+mn-lt"/>
                          <a:ea typeface="+mn-ea"/>
                          <a:cs typeface="+mn-cs"/>
                        </a:rPr>
                        <a:t> - Instituto Judío de Religión (campus en Cincinnati, Nueva York, Los Ángeles).</a:t>
                      </a:r>
                      <a:endParaRPr lang="en-US" dirty="0">
                        <a:effectLst>
                          <a:outerShdw blurRad="38100" dist="38100" dir="2700000" algn="tl">
                            <a:srgbClr val="000000">
                              <a:alpha val="43137"/>
                            </a:srgbClr>
                          </a:outerShdw>
                        </a:effectLst>
                      </a:endParaRPr>
                    </a:p>
                  </a:txBody>
                  <a:tcPr/>
                </a:tc>
              </a:tr>
            </a:tbl>
          </a:graphicData>
        </a:graphic>
      </p:graphicFrame>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COLEGIOS </a:t>
            </a:r>
            <a:r>
              <a:rPr lang="es-CO" sz="2400" b="1" i="1" dirty="0" smtClean="0">
                <a:solidFill>
                  <a:srgbClr val="FF6600"/>
                </a:solidFill>
                <a:effectLst>
                  <a:outerShdw blurRad="38100" dist="38100" dir="2700000" algn="tl">
                    <a:srgbClr val="000000">
                      <a:alpha val="43137"/>
                    </a:srgbClr>
                  </a:outerShdw>
                </a:effectLst>
              </a:rPr>
              <a:t>EN EL </a:t>
            </a:r>
            <a:r>
              <a:rPr lang="es-CO" sz="2400" b="1" i="1" dirty="0" smtClean="0">
                <a:solidFill>
                  <a:srgbClr val="FF6600"/>
                </a:solidFill>
                <a:effectLst>
                  <a:outerShdw blurRad="38100" dist="38100" dir="2700000" algn="tl">
                    <a:srgbClr val="000000">
                      <a:alpha val="43137"/>
                    </a:srgbClr>
                  </a:outerShdw>
                </a:effectLst>
              </a:rPr>
              <a:t>MUNDO</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1960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AUSTRALIA</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bg1"/>
                          </a:solidFill>
                          <a:effectLst>
                            <a:outerShdw blurRad="38100" dist="38100" dir="2700000" algn="tl">
                              <a:srgbClr val="000000">
                                <a:alpha val="43137"/>
                              </a:srgbClr>
                            </a:outerShdw>
                          </a:effectLst>
                          <a:latin typeface="+mn-lt"/>
                          <a:ea typeface="+mn-ea"/>
                          <a:cs typeface="+mn-cs"/>
                        </a:rPr>
                        <a:t>Yeshivah</a:t>
                      </a:r>
                      <a:r>
                        <a:rPr lang="en-US" b="0" i="0" u="none" strike="noStrike" dirty="0" smtClean="0">
                          <a:solidFill>
                            <a:schemeClr val="bg1"/>
                          </a:solidFill>
                          <a:effectLst>
                            <a:outerShdw blurRad="38100" dist="38100" dir="2700000" algn="tl">
                              <a:srgbClr val="000000">
                                <a:alpha val="43137"/>
                              </a:srgbClr>
                            </a:outerShdw>
                          </a:effectLst>
                          <a:latin typeface="+mn-lt"/>
                          <a:ea typeface="+mn-ea"/>
                          <a:cs typeface="+mn-cs"/>
                        </a:rPr>
                        <a:t> Centre, Sydney</a:t>
                      </a:r>
                    </a:p>
                    <a:p>
                      <a:endParaRPr lang="en-US" b="0" i="0" dirty="0" smtClean="0">
                        <a:solidFill>
                          <a:schemeClr val="bg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bg1"/>
                          </a:solidFill>
                          <a:effectLst>
                            <a:outerShdw blurRad="38100" dist="38100" dir="2700000" algn="tl">
                              <a:srgbClr val="000000">
                                <a:alpha val="43137"/>
                              </a:srgbClr>
                            </a:outerShdw>
                          </a:effectLst>
                          <a:latin typeface="+mn-lt"/>
                          <a:ea typeface="+mn-ea"/>
                          <a:cs typeface="+mn-cs"/>
                        </a:rPr>
                        <a:t>Yeshivah</a:t>
                      </a:r>
                      <a:r>
                        <a:rPr lang="en-US" b="0" i="0" u="none" strike="noStrike" dirty="0" smtClean="0">
                          <a:solidFill>
                            <a:schemeClr val="bg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bg1"/>
                          </a:solidFill>
                          <a:effectLst>
                            <a:outerShdw blurRad="38100" dist="38100" dir="2700000" algn="tl">
                              <a:srgbClr val="000000">
                                <a:alpha val="43137"/>
                              </a:srgbClr>
                            </a:outerShdw>
                          </a:effectLst>
                          <a:latin typeface="+mn-lt"/>
                          <a:ea typeface="+mn-ea"/>
                          <a:cs typeface="+mn-cs"/>
                        </a:rPr>
                        <a:t>Gedolah</a:t>
                      </a:r>
                      <a:r>
                        <a:rPr lang="en-US" b="0" i="0" u="none" strike="noStrike" dirty="0" smtClean="0">
                          <a:solidFill>
                            <a:schemeClr val="bg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bg1"/>
                          </a:solidFill>
                          <a:effectLst>
                            <a:outerShdw blurRad="38100" dist="38100" dir="2700000" algn="tl">
                              <a:srgbClr val="000000">
                                <a:alpha val="43137"/>
                              </a:srgbClr>
                            </a:outerShdw>
                          </a:effectLst>
                          <a:latin typeface="+mn-lt"/>
                          <a:ea typeface="+mn-ea"/>
                          <a:cs typeface="+mn-cs"/>
                        </a:rPr>
                        <a:t>Zal</a:t>
                      </a:r>
                      <a:r>
                        <a:rPr lang="en-US" b="0" i="0" u="none" strike="noStrike" dirty="0" smtClean="0">
                          <a:solidFill>
                            <a:schemeClr val="bg1"/>
                          </a:solidFill>
                          <a:effectLst>
                            <a:outerShdw blurRad="38100" dist="38100" dir="2700000" algn="tl">
                              <a:srgbClr val="000000">
                                <a:alpha val="43137"/>
                              </a:srgbClr>
                            </a:outerShdw>
                          </a:effectLst>
                          <a:latin typeface="+mn-lt"/>
                          <a:ea typeface="+mn-ea"/>
                          <a:cs typeface="+mn-cs"/>
                        </a:rPr>
                        <a:t>,</a:t>
                      </a:r>
                      <a:r>
                        <a:rPr lang="en-US" b="0" i="0" u="none" strike="noStrike" baseline="0" dirty="0" smtClean="0">
                          <a:solidFill>
                            <a:schemeClr val="bg1"/>
                          </a:solidFill>
                          <a:effectLst>
                            <a:outerShdw blurRad="38100" dist="38100" dir="2700000" algn="tl">
                              <a:srgbClr val="000000">
                                <a:alpha val="43137"/>
                              </a:srgbClr>
                            </a:outerShdw>
                          </a:effectLst>
                          <a:latin typeface="+mn-lt"/>
                          <a:ea typeface="+mn-ea"/>
                          <a:cs typeface="+mn-cs"/>
                        </a:rPr>
                        <a:t> Melbourne - </a:t>
                      </a:r>
                      <a:r>
                        <a:rPr lang="en-US" b="0" i="0" u="none" strike="noStrike" baseline="0" dirty="0" err="1" smtClean="0">
                          <a:solidFill>
                            <a:schemeClr val="bg1"/>
                          </a:solidFill>
                          <a:effectLst>
                            <a:outerShdw blurRad="38100" dist="38100" dir="2700000" algn="tl">
                              <a:srgbClr val="000000">
                                <a:alpha val="43137"/>
                              </a:srgbClr>
                            </a:outerShdw>
                          </a:effectLst>
                          <a:latin typeface="+mn-lt"/>
                          <a:ea typeface="+mn-ea"/>
                          <a:cs typeface="+mn-cs"/>
                        </a:rPr>
                        <a:t>Jabad</a:t>
                      </a:r>
                      <a:endParaRPr lang="en-US" b="0" i="0" dirty="0">
                        <a:solidFill>
                          <a:schemeClr val="bg1"/>
                        </a:solidFill>
                        <a:effectLst>
                          <a:outerShdw blurRad="38100" dist="38100" dir="2700000" algn="tl">
                            <a:srgbClr val="000000">
                              <a:alpha val="43137"/>
                            </a:srgbClr>
                          </a:outerShdw>
                        </a:effectLst>
                        <a:latin typeface="+mn-lt"/>
                        <a:ea typeface="+mn-ea"/>
                        <a:cs typeface="+mn-cs"/>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CANADA</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Institute for Advanced Judaic Studies (Toronto)</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Pacific Torah Institute</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Rabbinical College of Canada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Jabad</a:t>
                      </a:r>
                      <a:r>
                        <a:rPr lang="en-US" b="0" i="0" u="none" strike="noStrike" baseline="0" dirty="0" smtClean="0">
                          <a:solidFill>
                            <a:schemeClr val="lt1"/>
                          </a:solidFill>
                          <a:effectLst>
                            <a:outerShdw blurRad="38100" dist="38100" dir="2700000" algn="tl">
                              <a:srgbClr val="000000">
                                <a:alpha val="43137"/>
                              </a:srgbClr>
                            </a:outerShdw>
                          </a:effectLst>
                          <a:latin typeface="+mn-lt"/>
                          <a:ea typeface="+mn-ea"/>
                          <a:cs typeface="+mn-cs"/>
                        </a:rPr>
                        <a:t> </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Talpiot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College (Toronto)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Mujeres</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Yeshivas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Ner</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Yisroel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of Toronto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Haredi</a:t>
                      </a:r>
                      <a:endParaRPr lang="en-US" b="0" i="0" dirty="0">
                        <a:solidFill>
                          <a:schemeClr val="lt1"/>
                        </a:solidFill>
                        <a:effectLst>
                          <a:outerShdw blurRad="38100" dist="38100" dir="2700000" algn="tl">
                            <a:srgbClr val="000000">
                              <a:alpha val="43137"/>
                            </a:srgbClr>
                          </a:outerShdw>
                        </a:effectLst>
                        <a:latin typeface="+mn-lt"/>
                        <a:ea typeface="+mn-ea"/>
                        <a:cs typeface="+mn-cs"/>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REINO UNIDO</a:t>
                      </a: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Etz</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Chaim</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 (London)</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Gateshead</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Talmudical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College</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Liverpool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Talmudical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College</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Sunderland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Talmudical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College</a:t>
                      </a:r>
                      <a:endParaRPr lang="en-US" b="0" i="0" dirty="0">
                        <a:solidFill>
                          <a:schemeClr val="lt1"/>
                        </a:solidFill>
                        <a:effectLst>
                          <a:outerShdw blurRad="38100" dist="38100" dir="2700000" algn="tl">
                            <a:srgbClr val="000000">
                              <a:alpha val="43137"/>
                            </a:srgbClr>
                          </a:outerShdw>
                        </a:effectLst>
                        <a:latin typeface="+mn-lt"/>
                        <a:ea typeface="+mn-ea"/>
                        <a:cs typeface="+mn-cs"/>
                      </a:endParaRPr>
                    </a:p>
                  </a:txBody>
                  <a:tcPr/>
                </a:tc>
              </a:tr>
            </a:tbl>
          </a:graphicData>
        </a:graphic>
      </p:graphicFrame>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COLEGIOS </a:t>
            </a:r>
            <a:r>
              <a:rPr lang="es-CO" sz="2400" b="1" i="1" dirty="0" smtClean="0">
                <a:solidFill>
                  <a:srgbClr val="FF6600"/>
                </a:solidFill>
                <a:effectLst>
                  <a:outerShdw blurRad="38100" dist="38100" dir="2700000" algn="tl">
                    <a:srgbClr val="000000">
                      <a:alpha val="43137"/>
                    </a:srgbClr>
                  </a:outerShdw>
                </a:effectLst>
              </a:rPr>
              <a:t>EN EL </a:t>
            </a:r>
            <a:r>
              <a:rPr lang="es-CO" sz="2400" b="1" i="1" dirty="0" smtClean="0">
                <a:solidFill>
                  <a:srgbClr val="FF6600"/>
                </a:solidFill>
                <a:effectLst>
                  <a:outerShdw blurRad="38100" dist="38100" dir="2700000" algn="tl">
                    <a:srgbClr val="000000">
                      <a:alpha val="43137"/>
                    </a:srgbClr>
                  </a:outerShdw>
                </a:effectLst>
              </a:rPr>
              <a:t>MUNDO</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75488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ISRAEL JERUSALÉN</a:t>
                      </a: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Aish</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HaTorah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sng" dirty="0" err="1" smtClean="0">
                          <a:solidFill>
                            <a:schemeClr val="lt1"/>
                          </a:solidFill>
                          <a:effectLst>
                            <a:outerShdw blurRad="38100" dist="38100" dir="2700000" algn="tl">
                              <a:srgbClr val="000000">
                                <a:alpha val="43137"/>
                              </a:srgbClr>
                            </a:outerShdw>
                          </a:effectLst>
                          <a:latin typeface="+mn-lt"/>
                          <a:ea typeface="+mn-ea"/>
                          <a:cs typeface="+mn-cs"/>
                        </a:rPr>
                        <a:t>Ateret</a:t>
                      </a:r>
                      <a:r>
                        <a:rPr lang="en-US" b="0" i="0" u="sng" dirty="0" smtClean="0">
                          <a:solidFill>
                            <a:schemeClr val="lt1"/>
                          </a:solidFill>
                          <a:effectLst>
                            <a:outerShdw blurRad="38100" dist="38100" dir="2700000" algn="tl">
                              <a:srgbClr val="000000">
                                <a:alpha val="43137"/>
                              </a:srgbClr>
                            </a:outerShdw>
                          </a:effectLst>
                          <a:latin typeface="+mn-lt"/>
                          <a:ea typeface="+mn-ea"/>
                          <a:cs typeface="+mn-cs"/>
                        </a:rPr>
                        <a:t> </a:t>
                      </a:r>
                      <a:r>
                        <a:rPr lang="en-US" b="0" i="0" u="sng" dirty="0" err="1" smtClean="0">
                          <a:solidFill>
                            <a:schemeClr val="lt1"/>
                          </a:solidFill>
                          <a:effectLst>
                            <a:outerShdw blurRad="38100" dist="38100" dir="2700000" algn="tl">
                              <a:srgbClr val="000000">
                                <a:alpha val="43137"/>
                              </a:srgbClr>
                            </a:outerShdw>
                          </a:effectLst>
                          <a:latin typeface="+mn-lt"/>
                          <a:ea typeface="+mn-ea"/>
                          <a:cs typeface="+mn-cs"/>
                        </a:rPr>
                        <a:t>Cohanim</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Bais</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Hatalmud</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Beit El Synagogue</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Beth Jacob Jerusalem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Bircas</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HaTorah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Derech</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Etz</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Chaim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Dvar</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Yerushalayim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Eretz</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HaTzvi</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Etz</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Chaim</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HaKotel</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Har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Hamor</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pPr marL="0" marR="0" indent="0" algn="ctr" defTabSz="914400" eaLnBrk="1" fontAlgn="auto" latinLnBrk="0" hangingPunct="1">
                        <a:lnSpc>
                          <a:spcPct val="100000"/>
                        </a:lnSpc>
                        <a:spcBef>
                          <a:spcPts val="0"/>
                        </a:spcBef>
                        <a:spcAft>
                          <a:spcPts val="0"/>
                        </a:spcAft>
                        <a:buClrTx/>
                        <a:buSzTx/>
                        <a:buFontTx/>
                        <a:buNone/>
                        <a:tabLst/>
                        <a:defRPr/>
                      </a:pP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Harry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Fischel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Institute for Talmudic Research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pPr algn="ctr"/>
                      <a:endParaRPr lang="es-ES" sz="1800" b="1" i="0" dirty="0" smtClean="0">
                        <a:solidFill>
                          <a:srgbClr val="FF0000"/>
                        </a:solidFill>
                        <a:effectLst>
                          <a:outerShdw blurRad="38100" dist="38100" dir="2700000" algn="tl">
                            <a:srgbClr val="000000">
                              <a:alpha val="43137"/>
                            </a:srgbClr>
                          </a:outerShdw>
                        </a:effectLst>
                        <a:latin typeface="+mn-lt"/>
                        <a:ea typeface="+mn-ea"/>
                        <a:cs typeface="+mn-cs"/>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ISRAEL JERUSALÉN</a:t>
                      </a:r>
                    </a:p>
                    <a:p>
                      <a:endParaRPr lang="en-US" b="0" i="0" u="sng" dirty="0" smtClean="0">
                        <a:solidFill>
                          <a:schemeClr val="lt1"/>
                        </a:solidFill>
                        <a:latin typeface="+mn-lt"/>
                        <a:ea typeface="+mn-ea"/>
                        <a:cs typeface="+mn-cs"/>
                      </a:endParaRPr>
                    </a:p>
                    <a:p>
                      <a:r>
                        <a:rPr lang="en-US" b="0" i="0" u="sng" dirty="0" err="1" smtClean="0">
                          <a:solidFill>
                            <a:schemeClr val="lt1"/>
                          </a:solidFill>
                          <a:effectLst>
                            <a:outerShdw blurRad="38100" dist="38100" dir="2700000" algn="tl">
                              <a:srgbClr val="000000">
                                <a:alpha val="43137"/>
                              </a:srgbClr>
                            </a:outerShdw>
                          </a:effectLst>
                          <a:latin typeface="+mn-lt"/>
                          <a:ea typeface="+mn-ea"/>
                          <a:cs typeface="+mn-cs"/>
                        </a:rPr>
                        <a:t>Keser</a:t>
                      </a:r>
                      <a:r>
                        <a:rPr lang="en-US" b="0" i="0" u="sng" dirty="0" smtClean="0">
                          <a:solidFill>
                            <a:schemeClr val="lt1"/>
                          </a:solidFill>
                          <a:effectLst>
                            <a:outerShdw blurRad="38100" dist="38100" dir="2700000" algn="tl">
                              <a:srgbClr val="000000">
                                <a:alpha val="43137"/>
                              </a:srgbClr>
                            </a:outerShdw>
                          </a:effectLst>
                          <a:latin typeface="+mn-lt"/>
                          <a:ea typeface="+mn-ea"/>
                          <a:cs typeface="+mn-cs"/>
                        </a:rPr>
                        <a:t> Torah </a:t>
                      </a:r>
                      <a:r>
                        <a:rPr lang="en-US" b="0" i="0" u="sng" dirty="0" err="1" smtClean="0">
                          <a:solidFill>
                            <a:schemeClr val="lt1"/>
                          </a:solidFill>
                          <a:effectLst>
                            <a:outerShdw blurRad="38100" dist="38100" dir="2700000" algn="tl">
                              <a:srgbClr val="000000">
                                <a:alpha val="43137"/>
                              </a:srgbClr>
                            </a:outerShdw>
                          </a:effectLst>
                          <a:latin typeface="+mn-lt"/>
                          <a:ea typeface="+mn-ea"/>
                          <a:cs typeface="+mn-cs"/>
                        </a:rPr>
                        <a:t>Radomsk</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Kol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Torah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Lakewood East</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Machon</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Meir -Z</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Machon</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Shlomo</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Machon</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Yaakov</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Mayanot</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Meah</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Shearim</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 and Talmud Torah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Medrash</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Chaim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Mercaz</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HaRav</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Kook -Z</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Mercaz</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Hatorah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Midrash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Shmuel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Mir yeshiva (Jerusalem)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pPr marL="0" marR="0" indent="0" algn="ctr" defTabSz="914400" eaLnBrk="1" fontAlgn="auto" latinLnBrk="0" hangingPunct="1">
                        <a:lnSpc>
                          <a:spcPct val="100000"/>
                        </a:lnSpc>
                        <a:spcBef>
                          <a:spcPts val="0"/>
                        </a:spcBef>
                        <a:spcAft>
                          <a:spcPts val="0"/>
                        </a:spcAft>
                        <a:buClrTx/>
                        <a:buSzTx/>
                        <a:buFontTx/>
                        <a:buNone/>
                        <a:tabLst/>
                        <a:defRPr/>
                      </a:pPr>
                      <a:endParaRPr lang="es-ES" sz="1800" dirty="0" smtClean="0">
                        <a:solidFill>
                          <a:srgbClr val="FF0000"/>
                        </a:solidFill>
                        <a:effectLst>
                          <a:outerShdw blurRad="38100" dist="38100" dir="2700000" algn="tl">
                            <a:srgbClr val="000000">
                              <a:alpha val="43137"/>
                            </a:srgbClr>
                          </a:outerShdw>
                        </a:effectLst>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ISRAEL JERUSALÉN</a:t>
                      </a:r>
                    </a:p>
                    <a:p>
                      <a:pPr marL="0" marR="0" indent="0" algn="l" defTabSz="914400" eaLnBrk="1" fontAlgn="auto" latinLnBrk="0" hangingPunct="1">
                        <a:lnSpc>
                          <a:spcPct val="100000"/>
                        </a:lnSpc>
                        <a:spcBef>
                          <a:spcPts val="0"/>
                        </a:spcBef>
                        <a:spcAft>
                          <a:spcPts val="0"/>
                        </a:spcAft>
                        <a:buClrTx/>
                        <a:buSzTx/>
                        <a:buFontTx/>
                        <a:buNone/>
                        <a:tabLst/>
                        <a:defRPr/>
                      </a:pPr>
                      <a:endParaRPr lang="en-US" b="0" i="0" u="none" strike="noStrike" dirty="0" smtClean="0">
                        <a:solidFill>
                          <a:schemeClr val="lt1"/>
                        </a:solidFill>
                        <a:latin typeface="+mn-lt"/>
                        <a:ea typeface="+mn-ea"/>
                        <a:cs typeface="+mn-cs"/>
                      </a:endParaRPr>
                    </a:p>
                    <a:p>
                      <a:pPr marL="0" marR="0" indent="0" algn="l" defTabSz="914400" eaLnBrk="1" fontAlgn="auto" latinLnBrk="0" hangingPunct="1">
                        <a:lnSpc>
                          <a:spcPct val="100000"/>
                        </a:lnSpc>
                        <a:spcBef>
                          <a:spcPts val="0"/>
                        </a:spcBef>
                        <a:spcAft>
                          <a:spcPts val="0"/>
                        </a:spcAft>
                        <a:buClrTx/>
                        <a:buSzTx/>
                        <a:buFontTx/>
                        <a:buNone/>
                        <a:tabLst/>
                        <a:defRPr/>
                      </a:pP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Ohr</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Somayach</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Jerusalem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Yeshiva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Pachad</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Yitzchok</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Porat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Yosef</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Pressburg</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 (Jerusalem)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Sfas</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Emes</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Shaar</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Hashamayim</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Shuvu</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Bonim</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Torah Ore</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Yeshiva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Toras</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Moshe</a:t>
                      </a:r>
                    </a:p>
                    <a:p>
                      <a:r>
                        <a:rPr lang="es-CO" b="0" i="0" u="none" strike="noStrike" dirty="0" smtClean="0">
                          <a:solidFill>
                            <a:schemeClr val="lt1"/>
                          </a:solidFill>
                          <a:effectLst>
                            <a:outerShdw blurRad="38100" dist="38100" dir="2700000" algn="tl">
                              <a:srgbClr val="000000">
                                <a:alpha val="43137"/>
                              </a:srgbClr>
                            </a:outerShdw>
                          </a:effectLst>
                          <a:latin typeface="+mn-lt"/>
                          <a:ea typeface="+mn-ea"/>
                          <a:cs typeface="+mn-cs"/>
                        </a:rPr>
                        <a:t>Yeshiva</a:t>
                      </a:r>
                      <a:r>
                        <a:rPr lang="es-CO" b="0" i="0" u="none" strike="noStrike" baseline="0" dirty="0" smtClean="0">
                          <a:solidFill>
                            <a:schemeClr val="lt1"/>
                          </a:solidFill>
                          <a:effectLst>
                            <a:outerShdw blurRad="38100" dist="38100" dir="2700000" algn="tl">
                              <a:srgbClr val="000000">
                                <a:alpha val="43137"/>
                              </a:srgbClr>
                            </a:outerShdw>
                          </a:effectLst>
                          <a:latin typeface="+mn-lt"/>
                          <a:ea typeface="+mn-ea"/>
                          <a:cs typeface="+mn-cs"/>
                        </a:rPr>
                        <a:t> </a:t>
                      </a:r>
                      <a:r>
                        <a:rPr lang="es-CO" b="0" i="0" u="none" strike="noStrike" baseline="0" dirty="0" err="1" smtClean="0">
                          <a:solidFill>
                            <a:schemeClr val="lt1"/>
                          </a:solidFill>
                          <a:effectLst>
                            <a:outerShdw blurRad="38100" dist="38100" dir="2700000" algn="tl">
                              <a:srgbClr val="000000">
                                <a:alpha val="43137"/>
                              </a:srgbClr>
                            </a:outerShdw>
                          </a:effectLst>
                          <a:latin typeface="+mn-lt"/>
                          <a:ea typeface="+mn-ea"/>
                          <a:cs typeface="+mn-cs"/>
                        </a:rPr>
                        <a:t>Lev</a:t>
                      </a:r>
                      <a:r>
                        <a:rPr lang="es-CO" b="0" i="0" u="none" strike="noStrike" baseline="0" dirty="0" smtClean="0">
                          <a:solidFill>
                            <a:schemeClr val="lt1"/>
                          </a:solidFill>
                          <a:effectLst>
                            <a:outerShdw blurRad="38100" dist="38100" dir="2700000" algn="tl">
                              <a:srgbClr val="000000">
                                <a:alpha val="43137"/>
                              </a:srgbClr>
                            </a:outerShdw>
                          </a:effectLst>
                          <a:latin typeface="+mn-lt"/>
                          <a:ea typeface="+mn-ea"/>
                          <a:cs typeface="+mn-cs"/>
                        </a:rPr>
                        <a:t> </a:t>
                      </a:r>
                      <a:r>
                        <a:rPr lang="es-CO" b="0" i="0" u="none" strike="noStrike" baseline="0" dirty="0" err="1" smtClean="0">
                          <a:solidFill>
                            <a:schemeClr val="lt1"/>
                          </a:solidFill>
                          <a:effectLst>
                            <a:outerShdw blurRad="38100" dist="38100" dir="2700000" algn="tl">
                              <a:srgbClr val="000000">
                                <a:alpha val="43137"/>
                              </a:srgbClr>
                            </a:outerShdw>
                          </a:effectLst>
                          <a:latin typeface="+mn-lt"/>
                          <a:ea typeface="+mn-ea"/>
                          <a:cs typeface="+mn-cs"/>
                        </a:rPr>
                        <a:t>haTorah</a:t>
                      </a:r>
                      <a:r>
                        <a:rPr lang="es-CO" b="0" i="0" u="none" strike="noStrike" baseline="0" dirty="0" smtClean="0">
                          <a:solidFill>
                            <a:schemeClr val="lt1"/>
                          </a:solidFill>
                          <a:effectLst>
                            <a:outerShdw blurRad="38100" dist="38100" dir="2700000" algn="tl">
                              <a:srgbClr val="000000">
                                <a:alpha val="43137"/>
                              </a:srgbClr>
                            </a:outerShdw>
                          </a:effectLst>
                          <a:latin typeface="+mn-lt"/>
                          <a:ea typeface="+mn-ea"/>
                          <a:cs typeface="+mn-cs"/>
                        </a:rPr>
                        <a:t> -Z</a:t>
                      </a:r>
                    </a:p>
                    <a:p>
                      <a:r>
                        <a:rPr lang="es-CO" b="0" i="0" u="none" strike="noStrike" baseline="0" dirty="0" smtClean="0">
                          <a:solidFill>
                            <a:schemeClr val="lt1"/>
                          </a:solidFill>
                          <a:effectLst>
                            <a:outerShdw blurRad="38100" dist="38100" dir="2700000" algn="tl">
                              <a:srgbClr val="000000">
                                <a:alpha val="43137"/>
                              </a:srgbClr>
                            </a:outerShdw>
                          </a:effectLst>
                          <a:latin typeface="+mn-lt"/>
                          <a:ea typeface="+mn-ea"/>
                          <a:cs typeface="+mn-cs"/>
                        </a:rPr>
                        <a:t>Yeshiva </a:t>
                      </a:r>
                      <a:r>
                        <a:rPr lang="es-CO" b="0" i="0" u="none" strike="noStrike" baseline="0" dirty="0" err="1" smtClean="0">
                          <a:solidFill>
                            <a:schemeClr val="lt1"/>
                          </a:solidFill>
                          <a:effectLst>
                            <a:outerShdw blurRad="38100" dist="38100" dir="2700000" algn="tl">
                              <a:srgbClr val="000000">
                                <a:alpha val="43137"/>
                              </a:srgbClr>
                            </a:outerShdw>
                          </a:effectLst>
                          <a:latin typeface="+mn-lt"/>
                          <a:ea typeface="+mn-ea"/>
                          <a:cs typeface="+mn-cs"/>
                        </a:rPr>
                        <a:t>Torat</a:t>
                      </a:r>
                      <a:r>
                        <a:rPr lang="es-CO" b="0" i="0" u="none" strike="noStrike" baseline="0" dirty="0" smtClean="0">
                          <a:solidFill>
                            <a:schemeClr val="lt1"/>
                          </a:solidFill>
                          <a:effectLst>
                            <a:outerShdw blurRad="38100" dist="38100" dir="2700000" algn="tl">
                              <a:srgbClr val="000000">
                                <a:alpha val="43137"/>
                              </a:srgbClr>
                            </a:outerShdw>
                          </a:effectLst>
                          <a:latin typeface="+mn-lt"/>
                          <a:ea typeface="+mn-ea"/>
                          <a:cs typeface="+mn-cs"/>
                        </a:rPr>
                        <a:t> </a:t>
                      </a:r>
                      <a:r>
                        <a:rPr lang="es-CO" b="0" i="0" u="none" strike="noStrike" baseline="0" dirty="0" err="1" smtClean="0">
                          <a:solidFill>
                            <a:schemeClr val="lt1"/>
                          </a:solidFill>
                          <a:effectLst>
                            <a:outerShdw blurRad="38100" dist="38100" dir="2700000" algn="tl">
                              <a:srgbClr val="000000">
                                <a:alpha val="43137"/>
                              </a:srgbClr>
                            </a:outerShdw>
                          </a:effectLst>
                          <a:latin typeface="+mn-lt"/>
                          <a:ea typeface="+mn-ea"/>
                          <a:cs typeface="+mn-cs"/>
                        </a:rPr>
                        <a:t>HaChaim</a:t>
                      </a:r>
                      <a:r>
                        <a:rPr lang="es-CO" b="0" i="0" u="none" strike="noStrike" baseline="0" dirty="0" smtClean="0">
                          <a:solidFill>
                            <a:schemeClr val="lt1"/>
                          </a:solidFill>
                          <a:effectLst>
                            <a:outerShdw blurRad="38100" dist="38100" dir="2700000" algn="tl">
                              <a:srgbClr val="000000">
                                <a:alpha val="43137"/>
                              </a:srgbClr>
                            </a:outerShdw>
                          </a:effectLst>
                          <a:latin typeface="+mn-lt"/>
                          <a:ea typeface="+mn-ea"/>
                          <a:cs typeface="+mn-cs"/>
                        </a:rPr>
                        <a:t> </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txBody>
                  <a:tcPr/>
                </a:tc>
              </a:tr>
            </a:tbl>
          </a:graphicData>
        </a:graphic>
      </p:graphicFrame>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 – COLEGIOS </a:t>
            </a:r>
            <a:r>
              <a:rPr lang="es-CO" sz="2400" b="1" i="1" dirty="0" smtClean="0">
                <a:solidFill>
                  <a:srgbClr val="FF6600"/>
                </a:solidFill>
                <a:effectLst>
                  <a:outerShdw blurRad="38100" dist="38100" dir="2700000" algn="tl">
                    <a:srgbClr val="000000">
                      <a:alpha val="43137"/>
                    </a:srgbClr>
                  </a:outerShdw>
                </a:effectLst>
              </a:rPr>
              <a:t>EN EL </a:t>
            </a:r>
            <a:r>
              <a:rPr lang="es-CO" sz="2400" b="1" i="1" dirty="0" smtClean="0">
                <a:solidFill>
                  <a:srgbClr val="FF6600"/>
                </a:solidFill>
                <a:effectLst>
                  <a:outerShdw blurRad="38100" dist="38100" dir="2700000" algn="tl">
                    <a:srgbClr val="000000">
                      <a:alpha val="43137"/>
                    </a:srgbClr>
                  </a:outerShdw>
                </a:effectLst>
              </a:rPr>
              <a:t>MUNDO</a:t>
            </a:r>
          </a:p>
          <a:p>
            <a:endParaRPr lang="es-CO" sz="2400" b="1" i="1" dirty="0" smtClean="0">
              <a:solidFill>
                <a:srgbClr val="FF660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685800" y="1981200"/>
          <a:ext cx="7696200" cy="4480560"/>
        </p:xfrm>
        <a:graphic>
          <a:graphicData uri="http://schemas.openxmlformats.org/drawingml/2006/table">
            <a:tbl>
              <a:tblPr firstRow="1" bandRow="1">
                <a:tableStyleId>{5C22544A-7EE6-4342-B048-85BDC9FD1C3A}</a:tableStyleId>
              </a:tblPr>
              <a:tblGrid>
                <a:gridCol w="2565400"/>
                <a:gridCol w="2565400"/>
                <a:gridCol w="2565400"/>
              </a:tblGrid>
              <a:tr h="4419600">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b="1" dirty="0" smtClean="0">
                          <a:solidFill>
                            <a:srgbClr val="FF0000"/>
                          </a:solidFill>
                          <a:effectLst>
                            <a:outerShdw blurRad="38100" dist="38100" dir="2700000" algn="tl">
                              <a:srgbClr val="000000">
                                <a:alpha val="43137"/>
                              </a:srgbClr>
                            </a:outerShdw>
                          </a:effectLst>
                        </a:rPr>
                        <a:t>ISRAEL JERUSALÉN</a:t>
                      </a: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Yashlatz</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Yeshivas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Bais</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Yisroel</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Yeshivas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Itri</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Aderet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Eliyahu</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Hamivtar</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Netiv</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Aryeh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Ohr</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David</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Torat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Shraga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ISRAEL BENEI BRAK</a:t>
                      </a: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Ponevezh</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a:t>
                      </a:r>
                      <a:r>
                        <a:rPr lang="en-US" b="0" i="0" dirty="0" smtClean="0">
                          <a:solidFill>
                            <a:schemeClr val="lt1"/>
                          </a:solidFill>
                          <a:effectLst>
                            <a:outerShdw blurRad="38100" dist="38100" dir="2700000" algn="tl">
                              <a:srgbClr val="000000">
                                <a:alpha val="43137"/>
                              </a:srgbClr>
                            </a:outerShdw>
                          </a:effectLst>
                          <a:latin typeface="+mn-lt"/>
                          <a:ea typeface="+mn-ea"/>
                          <a:cs typeface="+mn-cs"/>
                        </a:rPr>
                        <a:t>‎</a:t>
                      </a: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Kollel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Chazon</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Ish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Marbeh</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Torah</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Ponevezh</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Slabodka</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Bnei</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Brak</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s-ES" sz="1800" dirty="0" smtClean="0">
                          <a:solidFill>
                            <a:srgbClr val="FF0000"/>
                          </a:solidFill>
                          <a:effectLst>
                            <a:outerShdw blurRad="38100" dist="38100" dir="2700000" algn="tl">
                              <a:srgbClr val="000000">
                                <a:alpha val="43137"/>
                              </a:srgbClr>
                            </a:outerShdw>
                          </a:effectLst>
                        </a:rPr>
                        <a:t>ISRAEL WEST BANK</a:t>
                      </a:r>
                    </a:p>
                    <a:p>
                      <a:r>
                        <a:rPr lang="en-US" b="0" i="0" u="sng" dirty="0" smtClean="0">
                          <a:solidFill>
                            <a:schemeClr val="lt1"/>
                          </a:solidFill>
                          <a:effectLst>
                            <a:outerShdw blurRad="38100" dist="38100" dir="2700000" algn="tl">
                              <a:srgbClr val="000000">
                                <a:alpha val="43137"/>
                              </a:srgbClr>
                            </a:outerShdw>
                          </a:effectLst>
                          <a:latin typeface="+mn-lt"/>
                          <a:ea typeface="+mn-ea"/>
                          <a:cs typeface="+mn-cs"/>
                        </a:rPr>
                        <a:t>Beit El yeshiva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Migdal</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Oz (seminary)</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Od</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Yosef</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Chai</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Birkat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Moshe</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Hamivtar</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Har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Bracha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Har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Etzion</a:t>
                      </a:r>
                      <a:endPar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endParaRPr>
                    </a:p>
                    <a:p>
                      <a:pPr algn="ctr"/>
                      <a:r>
                        <a:rPr lang="es-CO" b="0" i="0" u="none" strike="noStrike" dirty="0" smtClean="0">
                          <a:solidFill>
                            <a:srgbClr val="FF0000"/>
                          </a:solidFill>
                          <a:effectLst>
                            <a:outerShdw blurRad="38100" dist="38100" dir="2700000" algn="tl">
                              <a:srgbClr val="000000">
                                <a:alpha val="43137"/>
                              </a:srgbClr>
                            </a:outerShdw>
                          </a:effectLst>
                          <a:latin typeface="+mn-lt"/>
                          <a:ea typeface="+mn-ea"/>
                          <a:cs typeface="+mn-cs"/>
                        </a:rPr>
                        <a:t>ISRAEL HERDER</a:t>
                      </a:r>
                      <a:endParaRPr lang="en-US" b="0" i="0" dirty="0" smtClean="0">
                        <a:solidFill>
                          <a:srgbClr val="FF0000"/>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Hesder</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Birkat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Moshe</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Eretz</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HaTzvi</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HaKotel</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Har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Etzion</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Kerem</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B'Yavneh</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endParaRPr lang="en-US" b="0" i="0" dirty="0" smtClean="0">
                        <a:solidFill>
                          <a:schemeClr val="lt1"/>
                        </a:solidFill>
                        <a:latin typeface="+mn-lt"/>
                        <a:ea typeface="+mn-ea"/>
                        <a:cs typeface="+mn-cs"/>
                      </a:endParaRPr>
                    </a:p>
                  </a:txBody>
                  <a:tcPr/>
                </a:tc>
                <a:tc>
                  <a:txBody>
                    <a:bodyPr/>
                    <a:lstStyle/>
                    <a:p>
                      <a:pPr algn="ctr"/>
                      <a:r>
                        <a:rPr lang="es-CO" b="0" i="0" u="none" strike="noStrike" dirty="0" smtClean="0">
                          <a:solidFill>
                            <a:srgbClr val="FF0000"/>
                          </a:solidFill>
                          <a:effectLst>
                            <a:outerShdw blurRad="38100" dist="38100" dir="2700000" algn="tl">
                              <a:srgbClr val="000000">
                                <a:alpha val="43137"/>
                              </a:srgbClr>
                            </a:outerShdw>
                          </a:effectLst>
                          <a:latin typeface="+mn-lt"/>
                          <a:ea typeface="+mn-ea"/>
                          <a:cs typeface="+mn-cs"/>
                        </a:rPr>
                        <a:t>ISRAEL HERDER</a:t>
                      </a:r>
                      <a:endParaRPr lang="en-US" b="0" i="0" u="none" strike="noStrike" dirty="0" smtClean="0">
                        <a:solidFill>
                          <a:srgbClr val="FF0000"/>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Ma'alot</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Or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Etzion</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Or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Vishua</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Otniel</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Hesder</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Petah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Tikva</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Hesder</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Yeshiva of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Sderot</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Sha'alvim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1"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1"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1" u="none" strike="noStrike" dirty="0" err="1" smtClean="0">
                          <a:solidFill>
                            <a:schemeClr val="lt1"/>
                          </a:solidFill>
                          <a:effectLst>
                            <a:outerShdw blurRad="38100" dist="38100" dir="2700000" algn="tl">
                              <a:srgbClr val="000000">
                                <a:alpha val="43137"/>
                              </a:srgbClr>
                            </a:outerShdw>
                          </a:effectLst>
                          <a:latin typeface="+mn-lt"/>
                          <a:ea typeface="+mn-ea"/>
                          <a:cs typeface="+mn-cs"/>
                        </a:rPr>
                        <a:t>Shilo</a:t>
                      </a:r>
                      <a:endParaRPr lang="en-US" b="1"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HaHesder</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a:t>
                      </a:r>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Yerucham</a:t>
                      </a:r>
                      <a:endParaRPr lang="en-US" b="0" i="0" dirty="0" smtClean="0">
                        <a:solidFill>
                          <a:schemeClr val="lt1"/>
                        </a:solidFill>
                        <a:effectLst>
                          <a:outerShdw blurRad="38100" dist="38100" dir="2700000" algn="tl">
                            <a:srgbClr val="000000">
                              <a:alpha val="43137"/>
                            </a:srgbClr>
                          </a:outerShdw>
                        </a:effectLst>
                        <a:latin typeface="+mn-lt"/>
                        <a:ea typeface="+mn-ea"/>
                        <a:cs typeface="+mn-cs"/>
                      </a:endParaRPr>
                    </a:p>
                    <a:p>
                      <a:r>
                        <a:rPr lang="en-US" b="0" i="0" u="none" strike="noStrike" dirty="0" err="1" smtClean="0">
                          <a:solidFill>
                            <a:schemeClr val="lt1"/>
                          </a:solidFill>
                          <a:effectLst>
                            <a:outerShdw blurRad="38100" dist="38100" dir="2700000" algn="tl">
                              <a:srgbClr val="000000">
                                <a:alpha val="43137"/>
                              </a:srgbClr>
                            </a:outerShdw>
                          </a:effectLst>
                          <a:latin typeface="+mn-lt"/>
                          <a:ea typeface="+mn-ea"/>
                          <a:cs typeface="+mn-cs"/>
                        </a:rPr>
                        <a:t>Yeshivat</a:t>
                      </a:r>
                      <a:r>
                        <a:rPr lang="en-US" b="0" i="0" u="none" strike="noStrike" dirty="0" smtClean="0">
                          <a:solidFill>
                            <a:schemeClr val="lt1"/>
                          </a:solidFill>
                          <a:effectLst>
                            <a:outerShdw blurRad="38100" dist="38100" dir="2700000" algn="tl">
                              <a:srgbClr val="000000">
                                <a:alpha val="43137"/>
                              </a:srgbClr>
                            </a:outerShdw>
                          </a:effectLst>
                          <a:latin typeface="+mn-lt"/>
                          <a:ea typeface="+mn-ea"/>
                          <a:cs typeface="+mn-cs"/>
                        </a:rPr>
                        <a:t> Har Brach</a:t>
                      </a:r>
                      <a:endParaRPr lang="en-US" b="0" i="0" dirty="0">
                        <a:solidFill>
                          <a:schemeClr val="lt1"/>
                        </a:solidFill>
                        <a:effectLst>
                          <a:outerShdw blurRad="38100" dist="38100" dir="2700000" algn="tl">
                            <a:srgbClr val="000000">
                              <a:alpha val="43137"/>
                            </a:srgbClr>
                          </a:outerShdw>
                        </a:effectLst>
                        <a:latin typeface="+mn-lt"/>
                        <a:ea typeface="+mn-ea"/>
                        <a:cs typeface="+mn-cs"/>
                      </a:endParaRPr>
                    </a:p>
                  </a:txBody>
                  <a:tcPr/>
                </a:tc>
              </a:tr>
            </a:tbl>
          </a:graphicData>
        </a:graphic>
      </p:graphicFrame>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Judaísmo </a:t>
            </a:r>
            <a:r>
              <a:rPr lang="es-ES" sz="2400" dirty="0" smtClean="0">
                <a:solidFill>
                  <a:schemeClr val="bg2">
                    <a:lumMod val="25000"/>
                  </a:schemeClr>
                </a:solidFill>
              </a:rPr>
              <a:t>jasídico fue </a:t>
            </a:r>
            <a:r>
              <a:rPr lang="es-ES" sz="2400" dirty="0" smtClean="0">
                <a:solidFill>
                  <a:schemeClr val="bg2">
                    <a:lumMod val="25000"/>
                  </a:schemeClr>
                </a:solidFill>
              </a:rPr>
              <a:t>fundado </a:t>
            </a:r>
            <a:r>
              <a:rPr lang="es-ES" sz="2400" dirty="0" smtClean="0">
                <a:solidFill>
                  <a:schemeClr val="bg2">
                    <a:lumMod val="25000"/>
                  </a:schemeClr>
                </a:solidFill>
              </a:rPr>
              <a:t>por Israel ben Eliezer (1700-1760), también conocido como el Baal Shem Tov. </a:t>
            </a:r>
            <a:endParaRPr lang="es-ES" sz="2400" dirty="0" smtClean="0">
              <a:solidFill>
                <a:schemeClr val="bg2">
                  <a:lumMod val="25000"/>
                </a:schemeClr>
              </a:solidFill>
            </a:endParaRPr>
          </a:p>
          <a:p>
            <a:r>
              <a:rPr lang="es-ES" sz="2400" dirty="0" smtClean="0">
                <a:solidFill>
                  <a:schemeClr val="bg2">
                    <a:lumMod val="25000"/>
                  </a:schemeClr>
                </a:solidFill>
              </a:rPr>
              <a:t>Sus </a:t>
            </a:r>
            <a:r>
              <a:rPr lang="es-ES" sz="2400" dirty="0" smtClean="0">
                <a:solidFill>
                  <a:schemeClr val="bg2">
                    <a:lumMod val="25000"/>
                  </a:schemeClr>
                </a:solidFill>
              </a:rPr>
              <a:t>discípulos atrajeron a muchos seguidores entre los </a:t>
            </a:r>
            <a:r>
              <a:rPr lang="es-ES" sz="2400" dirty="0" smtClean="0">
                <a:solidFill>
                  <a:schemeClr val="bg2">
                    <a:lumMod val="25000"/>
                  </a:schemeClr>
                </a:solidFill>
              </a:rPr>
              <a:t>Judíos </a:t>
            </a:r>
            <a:r>
              <a:rPr lang="es-ES" sz="2400" dirty="0" smtClean="0">
                <a:solidFill>
                  <a:schemeClr val="bg2">
                    <a:lumMod val="25000"/>
                  </a:schemeClr>
                </a:solidFill>
              </a:rPr>
              <a:t>Ashkenazi, y establecieron numerosos grupos jasídicos en toda Europa. </a:t>
            </a:r>
            <a:endParaRPr lang="es-ES" sz="2400" dirty="0" smtClean="0">
              <a:solidFill>
                <a:schemeClr val="bg2">
                  <a:lumMod val="25000"/>
                </a:schemeClr>
              </a:solidFill>
            </a:endParaRPr>
          </a:p>
          <a:p>
            <a:r>
              <a:rPr lang="es-ES" sz="2400" dirty="0" smtClean="0">
                <a:solidFill>
                  <a:schemeClr val="bg2">
                    <a:lumMod val="25000"/>
                  </a:schemeClr>
                </a:solidFill>
              </a:rPr>
              <a:t>El </a:t>
            </a:r>
            <a:r>
              <a:rPr lang="es-ES" sz="2400" dirty="0" smtClean="0">
                <a:solidFill>
                  <a:schemeClr val="bg2">
                    <a:lumMod val="25000"/>
                  </a:schemeClr>
                </a:solidFill>
              </a:rPr>
              <a:t>Baal Shem Tov llegó en un momento en que las masas judías de Europa del Este se tambalean en el desconcierto y la decepción generada por los dos falsos mesías </a:t>
            </a:r>
            <a:r>
              <a:rPr lang="es-ES" sz="2400" dirty="0" smtClean="0">
                <a:solidFill>
                  <a:schemeClr val="bg2">
                    <a:lumMod val="25000"/>
                  </a:schemeClr>
                </a:solidFill>
              </a:rPr>
              <a:t>judíos </a:t>
            </a:r>
            <a:r>
              <a:rPr lang="es-ES" sz="2400" dirty="0" smtClean="0">
                <a:solidFill>
                  <a:schemeClr val="bg2">
                    <a:lumMod val="25000"/>
                  </a:schemeClr>
                </a:solidFill>
              </a:rPr>
              <a:t>notorios, </a:t>
            </a:r>
            <a:r>
              <a:rPr lang="es-ES" sz="2400" b="1" i="1" dirty="0" smtClean="0">
                <a:solidFill>
                  <a:schemeClr val="bg2">
                    <a:lumMod val="25000"/>
                  </a:schemeClr>
                </a:solidFill>
              </a:rPr>
              <a:t>Sabbatai Zevi </a:t>
            </a:r>
            <a:r>
              <a:rPr lang="es-ES" sz="2400" dirty="0" smtClean="0">
                <a:solidFill>
                  <a:schemeClr val="bg2">
                    <a:lumMod val="25000"/>
                  </a:schemeClr>
                </a:solidFill>
              </a:rPr>
              <a:t>(1626-1676</a:t>
            </a:r>
            <a:r>
              <a:rPr lang="es-ES" sz="2400" dirty="0" smtClean="0">
                <a:solidFill>
                  <a:schemeClr val="bg2">
                    <a:lumMod val="25000"/>
                  </a:schemeClr>
                </a:solidFill>
              </a:rPr>
              <a:t>) convertido al Islam </a:t>
            </a:r>
            <a:r>
              <a:rPr lang="es-ES" sz="2400" dirty="0" smtClean="0">
                <a:solidFill>
                  <a:schemeClr val="bg2">
                    <a:lumMod val="25000"/>
                  </a:schemeClr>
                </a:solidFill>
              </a:rPr>
              <a:t>y </a:t>
            </a:r>
            <a:r>
              <a:rPr lang="es-ES" sz="2400" b="1" i="1" dirty="0" smtClean="0">
                <a:solidFill>
                  <a:schemeClr val="bg2">
                    <a:lumMod val="25000"/>
                  </a:schemeClr>
                </a:solidFill>
              </a:rPr>
              <a:t>Jacob Frank </a:t>
            </a:r>
            <a:r>
              <a:rPr lang="es-ES" sz="2400" dirty="0" smtClean="0">
                <a:solidFill>
                  <a:schemeClr val="bg2">
                    <a:lumMod val="25000"/>
                  </a:schemeClr>
                </a:solidFill>
              </a:rPr>
              <a:t>(1726-1791) y sus respectivos </a:t>
            </a:r>
            <a:r>
              <a:rPr lang="es-ES" sz="2400" dirty="0" smtClean="0">
                <a:solidFill>
                  <a:schemeClr val="bg2">
                    <a:lumMod val="25000"/>
                  </a:schemeClr>
                </a:solidFill>
              </a:rPr>
              <a:t>seguidores convertidos al Cristianismo. </a:t>
            </a:r>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400" dirty="0" smtClean="0">
                <a:solidFill>
                  <a:schemeClr val="bg2">
                    <a:lumMod val="25000"/>
                  </a:schemeClr>
                </a:solidFill>
              </a:rPr>
              <a:t>El </a:t>
            </a:r>
            <a:r>
              <a:rPr lang="es-ES" sz="2400" dirty="0" smtClean="0">
                <a:solidFill>
                  <a:schemeClr val="bg2">
                    <a:lumMod val="25000"/>
                  </a:schemeClr>
                </a:solidFill>
              </a:rPr>
              <a:t>judaísmo jasídico con el tiempo se convirtió en la forma de vida para muchos </a:t>
            </a:r>
            <a:r>
              <a:rPr lang="es-ES" sz="2400" dirty="0" smtClean="0">
                <a:solidFill>
                  <a:schemeClr val="bg2">
                    <a:lumMod val="25000"/>
                  </a:schemeClr>
                </a:solidFill>
              </a:rPr>
              <a:t>Judíos </a:t>
            </a:r>
            <a:r>
              <a:rPr lang="es-ES" sz="2400" dirty="0" smtClean="0">
                <a:solidFill>
                  <a:schemeClr val="bg2">
                    <a:lumMod val="25000"/>
                  </a:schemeClr>
                </a:solidFill>
              </a:rPr>
              <a:t>en Europa</a:t>
            </a:r>
            <a:r>
              <a:rPr lang="es-ES" sz="2400" dirty="0" smtClean="0">
                <a:solidFill>
                  <a:schemeClr val="bg2">
                    <a:lumMod val="25000"/>
                  </a:schemeClr>
                </a:solidFill>
              </a:rPr>
              <a:t>.</a:t>
            </a:r>
          </a:p>
          <a:p>
            <a:r>
              <a:rPr lang="es-ES" sz="2400" dirty="0" smtClean="0">
                <a:solidFill>
                  <a:schemeClr val="bg2">
                    <a:lumMod val="25000"/>
                  </a:schemeClr>
                </a:solidFill>
              </a:rPr>
              <a:t>A finales del siglo 18, </a:t>
            </a:r>
            <a:r>
              <a:rPr lang="es-ES" sz="2400" dirty="0" smtClean="0">
                <a:solidFill>
                  <a:schemeClr val="bg2">
                    <a:lumMod val="25000"/>
                  </a:schemeClr>
                </a:solidFill>
              </a:rPr>
              <a:t>se presentó el cisma </a:t>
            </a:r>
            <a:r>
              <a:rPr lang="es-ES" sz="2400" dirty="0" smtClean="0">
                <a:solidFill>
                  <a:schemeClr val="bg2">
                    <a:lumMod val="25000"/>
                  </a:schemeClr>
                </a:solidFill>
              </a:rPr>
              <a:t>entre los </a:t>
            </a:r>
            <a:r>
              <a:rPr lang="es-ES" sz="2400" dirty="0" smtClean="0">
                <a:solidFill>
                  <a:schemeClr val="bg2">
                    <a:lumMod val="25000"/>
                  </a:schemeClr>
                </a:solidFill>
              </a:rPr>
              <a:t>Judíos </a:t>
            </a:r>
            <a:r>
              <a:rPr lang="es-ES" sz="2400" dirty="0" smtClean="0">
                <a:solidFill>
                  <a:schemeClr val="bg2">
                    <a:lumMod val="25000"/>
                  </a:schemeClr>
                </a:solidFill>
              </a:rPr>
              <a:t>jasídicos y no jasídicos. </a:t>
            </a:r>
            <a:endParaRPr lang="es-ES" sz="2400" dirty="0" smtClean="0">
              <a:solidFill>
                <a:schemeClr val="bg2">
                  <a:lumMod val="25000"/>
                </a:schemeClr>
              </a:solidFill>
            </a:endParaRPr>
          </a:p>
          <a:p>
            <a:r>
              <a:rPr lang="es-ES" sz="2400" dirty="0" smtClean="0">
                <a:solidFill>
                  <a:schemeClr val="bg2">
                    <a:lumMod val="25000"/>
                  </a:schemeClr>
                </a:solidFill>
              </a:rPr>
              <a:t>Los Judíos </a:t>
            </a:r>
            <a:r>
              <a:rPr lang="es-ES" sz="2400" dirty="0" smtClean="0">
                <a:solidFill>
                  <a:schemeClr val="bg2">
                    <a:lumMod val="25000"/>
                  </a:schemeClr>
                </a:solidFill>
              </a:rPr>
              <a:t>europeos que rechazaron el movimiento jasídico fueron </a:t>
            </a:r>
            <a:r>
              <a:rPr lang="es-ES" sz="2400" dirty="0" smtClean="0">
                <a:solidFill>
                  <a:schemeClr val="bg2">
                    <a:lumMod val="25000"/>
                  </a:schemeClr>
                </a:solidFill>
              </a:rPr>
              <a:t>llamados </a:t>
            </a:r>
            <a:r>
              <a:rPr lang="es-ES" sz="2400" b="1" i="1" dirty="0" smtClean="0">
                <a:solidFill>
                  <a:schemeClr val="bg2">
                    <a:lumMod val="25000"/>
                  </a:schemeClr>
                </a:solidFill>
              </a:rPr>
              <a:t>Mitnagdim</a:t>
            </a:r>
            <a:r>
              <a:rPr lang="es-ES" sz="2400" dirty="0" smtClean="0">
                <a:solidFill>
                  <a:schemeClr val="bg2">
                    <a:lumMod val="25000"/>
                  </a:schemeClr>
                </a:solidFill>
              </a:rPr>
              <a:t> </a:t>
            </a:r>
            <a:r>
              <a:rPr lang="es-ES" sz="2400" dirty="0" smtClean="0">
                <a:solidFill>
                  <a:schemeClr val="bg2">
                    <a:lumMod val="25000"/>
                  </a:schemeClr>
                </a:solidFill>
              </a:rPr>
              <a:t>( "oponentes") por los seguidores del Baal Shem Tov, que </a:t>
            </a:r>
            <a:r>
              <a:rPr lang="es-ES" sz="2400" dirty="0" smtClean="0">
                <a:solidFill>
                  <a:schemeClr val="bg2">
                    <a:lumMod val="25000"/>
                  </a:schemeClr>
                </a:solidFill>
              </a:rPr>
              <a:t>se habían hecho llamar previamente como </a:t>
            </a:r>
            <a:r>
              <a:rPr lang="es-ES" sz="2400" b="1" i="1" dirty="0" smtClean="0">
                <a:solidFill>
                  <a:schemeClr val="bg2">
                    <a:lumMod val="25000"/>
                  </a:schemeClr>
                </a:solidFill>
              </a:rPr>
              <a:t>Freylechn</a:t>
            </a:r>
            <a:r>
              <a:rPr lang="es-ES" sz="2400" dirty="0" smtClean="0">
                <a:solidFill>
                  <a:schemeClr val="bg2">
                    <a:lumMod val="25000"/>
                  </a:schemeClr>
                </a:solidFill>
              </a:rPr>
              <a:t> </a:t>
            </a:r>
            <a:r>
              <a:rPr lang="es-ES" sz="2400" dirty="0" smtClean="0">
                <a:solidFill>
                  <a:schemeClr val="bg2">
                    <a:lumMod val="25000"/>
                  </a:schemeClr>
                </a:solidFill>
              </a:rPr>
              <a:t>( "felices") y ahora se hacen llamar </a:t>
            </a:r>
            <a:r>
              <a:rPr lang="es-ES" sz="2400" b="1" i="1" dirty="0" smtClean="0">
                <a:solidFill>
                  <a:schemeClr val="bg2">
                    <a:lumMod val="25000"/>
                  </a:schemeClr>
                </a:solidFill>
              </a:rPr>
              <a:t>jasidim</a:t>
            </a:r>
            <a:r>
              <a:rPr lang="es-ES" sz="2400" dirty="0" smtClean="0">
                <a:solidFill>
                  <a:schemeClr val="bg2">
                    <a:lumMod val="25000"/>
                  </a:schemeClr>
                </a:solidFill>
              </a:rPr>
              <a:t> ( "piadosos"). </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400" dirty="0" smtClean="0">
                <a:solidFill>
                  <a:schemeClr val="bg2">
                    <a:lumMod val="25000"/>
                  </a:schemeClr>
                </a:solidFill>
              </a:rPr>
              <a:t>Algunas </a:t>
            </a:r>
            <a:r>
              <a:rPr lang="es-ES" sz="2400" dirty="0" smtClean="0">
                <a:solidFill>
                  <a:schemeClr val="bg2">
                    <a:lumMod val="25000"/>
                  </a:schemeClr>
                </a:solidFill>
              </a:rPr>
              <a:t>de las razones para el rechazo del judaísmo jasídico eran la exuberancia abrumadora </a:t>
            </a:r>
            <a:r>
              <a:rPr lang="es-ES" sz="2400" dirty="0" smtClean="0">
                <a:solidFill>
                  <a:schemeClr val="bg2">
                    <a:lumMod val="25000"/>
                  </a:schemeClr>
                </a:solidFill>
              </a:rPr>
              <a:t>del </a:t>
            </a:r>
            <a:r>
              <a:rPr lang="es-ES" sz="2400" dirty="0" smtClean="0">
                <a:solidFill>
                  <a:schemeClr val="bg2">
                    <a:lumMod val="25000"/>
                  </a:schemeClr>
                </a:solidFill>
              </a:rPr>
              <a:t>culto jasídico, sus atribuciones no tradicionales de la infalibilidad y </a:t>
            </a:r>
            <a:r>
              <a:rPr lang="es-ES" sz="2400" dirty="0" smtClean="0">
                <a:solidFill>
                  <a:schemeClr val="bg2">
                    <a:lumMod val="25000"/>
                  </a:schemeClr>
                </a:solidFill>
              </a:rPr>
              <a:t>el supuesto don de obrar milagros de </a:t>
            </a:r>
            <a:r>
              <a:rPr lang="es-ES" sz="2400" dirty="0" smtClean="0">
                <a:solidFill>
                  <a:schemeClr val="bg2">
                    <a:lumMod val="25000"/>
                  </a:schemeClr>
                </a:solidFill>
              </a:rPr>
              <a:t>sus líderes, y la preocupación de que podría convertirse en una secta mesiánica. </a:t>
            </a:r>
            <a:endParaRPr lang="es-ES" sz="2400" dirty="0" smtClean="0">
              <a:solidFill>
                <a:schemeClr val="bg2">
                  <a:lumMod val="25000"/>
                </a:schemeClr>
              </a:solidFill>
            </a:endParaRPr>
          </a:p>
          <a:p>
            <a:r>
              <a:rPr lang="es-ES" sz="2400" dirty="0" smtClean="0">
                <a:solidFill>
                  <a:schemeClr val="bg2">
                    <a:lumMod val="25000"/>
                  </a:schemeClr>
                </a:solidFill>
              </a:rPr>
              <a:t>Desde </a:t>
            </a:r>
            <a:r>
              <a:rPr lang="es-ES" sz="2400" dirty="0" smtClean="0">
                <a:solidFill>
                  <a:schemeClr val="bg2">
                    <a:lumMod val="25000"/>
                  </a:schemeClr>
                </a:solidFill>
              </a:rPr>
              <a:t>entonces, todas las sectas del judaísmo jasídico se han subsumido teológicamente en la corriente principal del judaísmo ortodoxo, particularmente el judaísmo </a:t>
            </a:r>
            <a:r>
              <a:rPr lang="es-ES" sz="2400" b="1" i="1" dirty="0" smtClean="0">
                <a:solidFill>
                  <a:schemeClr val="bg2">
                    <a:lumMod val="25000"/>
                  </a:schemeClr>
                </a:solidFill>
              </a:rPr>
              <a:t>Haredi</a:t>
            </a:r>
            <a:r>
              <a:rPr lang="es-ES" sz="2400" dirty="0" smtClean="0">
                <a:solidFill>
                  <a:schemeClr val="bg2">
                    <a:lumMod val="25000"/>
                  </a:schemeClr>
                </a:solidFill>
              </a:rPr>
              <a:t>, aunque persisten las diferencias culturales.</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200" dirty="0" smtClean="0">
                <a:solidFill>
                  <a:schemeClr val="bg2">
                    <a:lumMod val="25000"/>
                  </a:schemeClr>
                </a:solidFill>
              </a:rPr>
              <a:t>Ya </a:t>
            </a:r>
            <a:r>
              <a:rPr lang="es-ES" sz="2200" dirty="0" smtClean="0">
                <a:solidFill>
                  <a:schemeClr val="bg2">
                    <a:lumMod val="25000"/>
                  </a:schemeClr>
                </a:solidFill>
              </a:rPr>
              <a:t>durante su vida, y ganando impulso tras su muerte, discípulos del Baal Shem Tov se extienden a enseñar a sus creencias místicas toda Europa del Este. </a:t>
            </a:r>
            <a:endParaRPr lang="es-ES" sz="2200" dirty="0" smtClean="0">
              <a:solidFill>
                <a:schemeClr val="bg2">
                  <a:lumMod val="25000"/>
                </a:schemeClr>
              </a:solidFill>
            </a:endParaRPr>
          </a:p>
          <a:p>
            <a:r>
              <a:rPr lang="es-ES" sz="2200" dirty="0" smtClean="0">
                <a:solidFill>
                  <a:schemeClr val="bg2">
                    <a:lumMod val="25000"/>
                  </a:schemeClr>
                </a:solidFill>
              </a:rPr>
              <a:t>Así </a:t>
            </a:r>
            <a:r>
              <a:rPr lang="es-ES" sz="2200" dirty="0" smtClean="0">
                <a:solidFill>
                  <a:schemeClr val="bg2">
                    <a:lumMod val="25000"/>
                  </a:schemeClr>
                </a:solidFill>
              </a:rPr>
              <a:t>nació el judaísmo jasídico (jasidismo). </a:t>
            </a:r>
            <a:endParaRPr lang="es-ES" sz="2200" dirty="0" smtClean="0">
              <a:solidFill>
                <a:schemeClr val="bg2">
                  <a:lumMod val="25000"/>
                </a:schemeClr>
              </a:solidFill>
            </a:endParaRPr>
          </a:p>
          <a:p>
            <a:r>
              <a:rPr lang="es-ES" sz="2200" dirty="0" smtClean="0">
                <a:solidFill>
                  <a:schemeClr val="bg2">
                    <a:lumMod val="25000"/>
                  </a:schemeClr>
                </a:solidFill>
              </a:rPr>
              <a:t>Algunos </a:t>
            </a:r>
            <a:r>
              <a:rPr lang="es-ES" sz="2200" dirty="0" smtClean="0">
                <a:solidFill>
                  <a:schemeClr val="bg2">
                    <a:lumMod val="25000"/>
                  </a:schemeClr>
                </a:solidFill>
              </a:rPr>
              <a:t>de los movimientos principales fueron en: Rusia, que vio el surgimiento del movimiento Jabad Lubavitch; Polonia, que tenía </a:t>
            </a:r>
            <a:r>
              <a:rPr lang="es-ES" sz="2200" dirty="0" smtClean="0">
                <a:solidFill>
                  <a:schemeClr val="bg2">
                    <a:lumMod val="25000"/>
                  </a:schemeClr>
                </a:solidFill>
              </a:rPr>
              <a:t>a </a:t>
            </a:r>
            <a:r>
              <a:rPr lang="es-ES" sz="2200" b="1" i="1" dirty="0" smtClean="0">
                <a:solidFill>
                  <a:schemeClr val="bg2">
                    <a:lumMod val="25000"/>
                  </a:schemeClr>
                </a:solidFill>
              </a:rPr>
              <a:t>Gerrer Jasídim</a:t>
            </a:r>
            <a:r>
              <a:rPr lang="es-ES" sz="2200" dirty="0" smtClean="0">
                <a:solidFill>
                  <a:schemeClr val="bg2">
                    <a:lumMod val="25000"/>
                  </a:schemeClr>
                </a:solidFill>
              </a:rPr>
              <a:t>; Galicia tenía </a:t>
            </a:r>
            <a:r>
              <a:rPr lang="es-ES" sz="2200" b="1" i="1" dirty="0" smtClean="0">
                <a:solidFill>
                  <a:schemeClr val="bg2">
                    <a:lumMod val="25000"/>
                  </a:schemeClr>
                </a:solidFill>
              </a:rPr>
              <a:t>Bobov</a:t>
            </a:r>
            <a:r>
              <a:rPr lang="es-ES" sz="2200" dirty="0" smtClean="0">
                <a:solidFill>
                  <a:schemeClr val="bg2">
                    <a:lumMod val="25000"/>
                  </a:schemeClr>
                </a:solidFill>
              </a:rPr>
              <a:t>; Hungría tenía </a:t>
            </a:r>
            <a:r>
              <a:rPr lang="es-ES" sz="2200" b="1" i="1" dirty="0" smtClean="0">
                <a:solidFill>
                  <a:schemeClr val="bg2">
                    <a:lumMod val="25000"/>
                  </a:schemeClr>
                </a:solidFill>
              </a:rPr>
              <a:t>Satmar Hasidim</a:t>
            </a:r>
            <a:r>
              <a:rPr lang="es-ES" sz="2200" dirty="0" smtClean="0">
                <a:solidFill>
                  <a:schemeClr val="bg2">
                    <a:lumMod val="25000"/>
                  </a:schemeClr>
                </a:solidFill>
              </a:rPr>
              <a:t>; y Ucrania tuvo la </a:t>
            </a:r>
            <a:r>
              <a:rPr lang="es-ES" sz="2200" b="1" i="1" dirty="0" smtClean="0">
                <a:solidFill>
                  <a:schemeClr val="bg2">
                    <a:lumMod val="25000"/>
                  </a:schemeClr>
                </a:solidFill>
              </a:rPr>
              <a:t>Breslovers</a:t>
            </a:r>
            <a:r>
              <a:rPr lang="es-ES" sz="2200" dirty="0" smtClean="0">
                <a:solidFill>
                  <a:schemeClr val="bg2">
                    <a:lumMod val="25000"/>
                  </a:schemeClr>
                </a:solidFill>
              </a:rPr>
              <a:t>, y muchos otros que crecieron rápidamente ganando literalmente millones de adherentes, hasta que se convirtió en la marca dominante del judaísmo en Europa del Este en el siglo después de la muerte del Baal Shem Tov. </a:t>
            </a:r>
            <a:endParaRPr lang="es-ES" sz="22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200" dirty="0" smtClean="0">
                <a:solidFill>
                  <a:schemeClr val="bg2">
                    <a:lumMod val="25000"/>
                  </a:schemeClr>
                </a:solidFill>
              </a:rPr>
              <a:t>Las </a:t>
            </a:r>
            <a:r>
              <a:rPr lang="es-ES" sz="2200" dirty="0" smtClean="0">
                <a:solidFill>
                  <a:schemeClr val="bg2">
                    <a:lumMod val="25000"/>
                  </a:schemeClr>
                </a:solidFill>
              </a:rPr>
              <a:t>masas judías acudieron a esta nueva marca inspirada del judaísmo místico, y conservaron sus conexiones con su herencia judía y su forma de vida</a:t>
            </a:r>
            <a:r>
              <a:rPr lang="es-ES" sz="2200" dirty="0" smtClean="0">
                <a:solidFill>
                  <a:schemeClr val="bg2">
                    <a:lumMod val="25000"/>
                  </a:schemeClr>
                </a:solidFill>
              </a:rPr>
              <a:t>.</a:t>
            </a:r>
          </a:p>
          <a:p>
            <a:r>
              <a:rPr lang="es-ES" sz="2200" dirty="0" smtClean="0">
                <a:solidFill>
                  <a:schemeClr val="bg2">
                    <a:lumMod val="25000"/>
                  </a:schemeClr>
                </a:solidFill>
              </a:rPr>
              <a:t>Sólo cuando este nuevo movimiento religioso llegó a Lituania hizo conocer su resistencia más dura entre los </a:t>
            </a:r>
            <a:r>
              <a:rPr lang="es-ES" sz="2200" dirty="0" smtClean="0">
                <a:solidFill>
                  <a:schemeClr val="bg2">
                    <a:lumMod val="25000"/>
                  </a:schemeClr>
                </a:solidFill>
              </a:rPr>
              <a:t>Judíos </a:t>
            </a:r>
            <a:r>
              <a:rPr lang="es-ES" sz="2200" dirty="0" smtClean="0">
                <a:solidFill>
                  <a:schemeClr val="bg2">
                    <a:lumMod val="25000"/>
                  </a:schemeClr>
                </a:solidFill>
              </a:rPr>
              <a:t>de Lituania (también conocidos como </a:t>
            </a:r>
            <a:r>
              <a:rPr lang="es-ES" sz="2200" b="1" i="1" dirty="0" smtClean="0">
                <a:solidFill>
                  <a:schemeClr val="bg2">
                    <a:lumMod val="25000"/>
                  </a:schemeClr>
                </a:solidFill>
              </a:rPr>
              <a:t>Litvaks</a:t>
            </a:r>
            <a:r>
              <a:rPr lang="es-ES" sz="2200" dirty="0" smtClean="0">
                <a:solidFill>
                  <a:schemeClr val="bg2">
                    <a:lumMod val="25000"/>
                  </a:schemeClr>
                </a:solidFill>
              </a:rPr>
              <a:t>). </a:t>
            </a:r>
            <a:endParaRPr lang="es-ES" sz="2200" dirty="0" smtClean="0">
              <a:solidFill>
                <a:schemeClr val="bg2">
                  <a:lumMod val="25000"/>
                </a:schemeClr>
              </a:solidFill>
            </a:endParaRPr>
          </a:p>
          <a:p>
            <a:r>
              <a:rPr lang="es-ES" sz="2200" dirty="0" smtClean="0">
                <a:solidFill>
                  <a:schemeClr val="bg2">
                    <a:lumMod val="25000"/>
                  </a:schemeClr>
                </a:solidFill>
              </a:rPr>
              <a:t>Fue </a:t>
            </a:r>
            <a:r>
              <a:rPr lang="es-ES" sz="2200" dirty="0" smtClean="0">
                <a:solidFill>
                  <a:schemeClr val="bg2">
                    <a:lumMod val="25000"/>
                  </a:schemeClr>
                </a:solidFill>
              </a:rPr>
              <a:t>Rabbi Elijah ben Solomon Zalman (~ 1720-1797), conocido como el Gaón de Vilna </a:t>
            </a:r>
            <a:r>
              <a:rPr lang="es-ES" sz="2200" dirty="0" smtClean="0">
                <a:solidFill>
                  <a:schemeClr val="bg2">
                    <a:lumMod val="25000"/>
                  </a:schemeClr>
                </a:solidFill>
              </a:rPr>
              <a:t>"Genio </a:t>
            </a:r>
            <a:r>
              <a:rPr lang="es-ES" sz="2200" dirty="0" smtClean="0">
                <a:solidFill>
                  <a:schemeClr val="bg2">
                    <a:lumMod val="25000"/>
                  </a:schemeClr>
                </a:solidFill>
              </a:rPr>
              <a:t>[de] Vilna</a:t>
            </a:r>
            <a:r>
              <a:rPr lang="es-ES" sz="2200" dirty="0" smtClean="0">
                <a:solidFill>
                  <a:schemeClr val="bg2">
                    <a:lumMod val="25000"/>
                  </a:schemeClr>
                </a:solidFill>
              </a:rPr>
              <a:t>", </a:t>
            </a:r>
            <a:r>
              <a:rPr lang="es-ES" sz="2200" dirty="0" smtClean="0">
                <a:solidFill>
                  <a:schemeClr val="bg2">
                    <a:lumMod val="25000"/>
                  </a:schemeClr>
                </a:solidFill>
              </a:rPr>
              <a:t>y los que </a:t>
            </a:r>
            <a:r>
              <a:rPr lang="es-ES" sz="2200" dirty="0" smtClean="0">
                <a:solidFill>
                  <a:schemeClr val="bg2">
                    <a:lumMod val="25000"/>
                  </a:schemeClr>
                </a:solidFill>
              </a:rPr>
              <a:t>siguieron </a:t>
            </a:r>
            <a:r>
              <a:rPr lang="es-ES" sz="2200" dirty="0" smtClean="0">
                <a:solidFill>
                  <a:schemeClr val="bg2">
                    <a:lumMod val="25000"/>
                  </a:schemeClr>
                </a:solidFill>
              </a:rPr>
              <a:t>a su escolasticismo </a:t>
            </a:r>
            <a:r>
              <a:rPr lang="es-ES" sz="2200" dirty="0" smtClean="0">
                <a:solidFill>
                  <a:schemeClr val="bg2">
                    <a:lumMod val="25000"/>
                  </a:schemeClr>
                </a:solidFill>
              </a:rPr>
              <a:t>talmúdico </a:t>
            </a:r>
            <a:r>
              <a:rPr lang="es-ES" sz="2200" dirty="0" smtClean="0">
                <a:solidFill>
                  <a:schemeClr val="bg2">
                    <a:lumMod val="25000"/>
                  </a:schemeClr>
                </a:solidFill>
              </a:rPr>
              <a:t>y </a:t>
            </a:r>
            <a:r>
              <a:rPr lang="es-ES" sz="2200" dirty="0" smtClean="0">
                <a:solidFill>
                  <a:schemeClr val="bg2">
                    <a:lumMod val="25000"/>
                  </a:schemeClr>
                </a:solidFill>
              </a:rPr>
              <a:t>halájico clásico</a:t>
            </a:r>
            <a:r>
              <a:rPr lang="es-ES" sz="2200" dirty="0" smtClean="0">
                <a:solidFill>
                  <a:schemeClr val="bg2">
                    <a:lumMod val="25000"/>
                  </a:schemeClr>
                </a:solidFill>
              </a:rPr>
              <a:t>, </a:t>
            </a:r>
            <a:r>
              <a:rPr lang="es-ES" sz="2200" dirty="0" smtClean="0">
                <a:solidFill>
                  <a:schemeClr val="bg2">
                    <a:lumMod val="25000"/>
                  </a:schemeClr>
                </a:solidFill>
              </a:rPr>
              <a:t>quienes pusieron </a:t>
            </a:r>
            <a:r>
              <a:rPr lang="es-ES" sz="2200" dirty="0" smtClean="0">
                <a:solidFill>
                  <a:schemeClr val="bg2">
                    <a:lumMod val="25000"/>
                  </a:schemeClr>
                </a:solidFill>
              </a:rPr>
              <a:t>resistencia feroz de los </a:t>
            </a:r>
            <a:r>
              <a:rPr lang="es-ES" sz="2200" b="1" i="1" dirty="0" smtClean="0">
                <a:solidFill>
                  <a:schemeClr val="bg2">
                    <a:lumMod val="25000"/>
                  </a:schemeClr>
                </a:solidFill>
              </a:rPr>
              <a:t>jasidim</a:t>
            </a:r>
            <a:r>
              <a:rPr lang="es-ES" sz="2200" dirty="0" smtClean="0">
                <a:solidFill>
                  <a:schemeClr val="bg2">
                    <a:lumMod val="25000"/>
                  </a:schemeClr>
                </a:solidFill>
              </a:rPr>
              <a:t> </a:t>
            </a:r>
            <a:r>
              <a:rPr lang="es-ES" sz="2200" dirty="0" smtClean="0">
                <a:solidFill>
                  <a:schemeClr val="bg2">
                    <a:lumMod val="25000"/>
                  </a:schemeClr>
                </a:solidFill>
              </a:rPr>
              <a:t>(“Justos"). </a:t>
            </a:r>
          </a:p>
          <a:p>
            <a:r>
              <a:rPr lang="es-ES" sz="2200" dirty="0" smtClean="0">
                <a:solidFill>
                  <a:schemeClr val="bg2">
                    <a:lumMod val="25000"/>
                  </a:schemeClr>
                </a:solidFill>
              </a:rPr>
              <a:t>Ellos </a:t>
            </a:r>
            <a:r>
              <a:rPr lang="es-ES" sz="2200" dirty="0" smtClean="0">
                <a:solidFill>
                  <a:schemeClr val="bg2">
                    <a:lumMod val="25000"/>
                  </a:schemeClr>
                </a:solidFill>
              </a:rPr>
              <a:t>fueron llamados </a:t>
            </a:r>
            <a:r>
              <a:rPr lang="es-ES" sz="2200" b="1" i="1" dirty="0" smtClean="0">
                <a:solidFill>
                  <a:schemeClr val="bg2">
                    <a:lumMod val="25000"/>
                  </a:schemeClr>
                </a:solidFill>
              </a:rPr>
              <a:t>Mitnagdim</a:t>
            </a:r>
            <a:r>
              <a:rPr lang="es-ES" sz="2200" dirty="0" smtClean="0">
                <a:solidFill>
                  <a:schemeClr val="bg2">
                    <a:lumMod val="25000"/>
                  </a:schemeClr>
                </a:solidFill>
              </a:rPr>
              <a:t>, que significa "[los </a:t>
            </a:r>
            <a:r>
              <a:rPr lang="es-ES" sz="2200" dirty="0" smtClean="0">
                <a:solidFill>
                  <a:schemeClr val="bg2">
                    <a:lumMod val="25000"/>
                  </a:schemeClr>
                </a:solidFill>
              </a:rPr>
              <a:t>que] </a:t>
            </a:r>
            <a:r>
              <a:rPr lang="es-ES" sz="2200" dirty="0" smtClean="0">
                <a:solidFill>
                  <a:schemeClr val="bg2">
                    <a:lumMod val="25000"/>
                  </a:schemeClr>
                </a:solidFill>
              </a:rPr>
              <a:t>se oponen </a:t>
            </a:r>
            <a:r>
              <a:rPr lang="es-ES" sz="2200" dirty="0" smtClean="0">
                <a:solidFill>
                  <a:schemeClr val="bg2">
                    <a:lumMod val="25000"/>
                  </a:schemeClr>
                </a:solidFill>
              </a:rPr>
              <a:t> </a:t>
            </a:r>
            <a:r>
              <a:rPr lang="es-ES" sz="2200" dirty="0" smtClean="0">
                <a:solidFill>
                  <a:schemeClr val="bg2">
                    <a:lumMod val="25000"/>
                  </a:schemeClr>
                </a:solidFill>
              </a:rPr>
              <a:t>[a los jasidim]".</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400" dirty="0" smtClean="0">
                <a:solidFill>
                  <a:schemeClr val="bg2">
                    <a:lumMod val="25000"/>
                  </a:schemeClr>
                </a:solidFill>
              </a:rPr>
              <a:t>La </a:t>
            </a:r>
            <a:r>
              <a:rPr lang="es-ES" sz="2400" dirty="0" smtClean="0">
                <a:solidFill>
                  <a:schemeClr val="bg2">
                    <a:lumMod val="25000"/>
                  </a:schemeClr>
                </a:solidFill>
              </a:rPr>
              <a:t>amargura y animosidad entre los dos campos eran profundas, y, básicamente, todo el que se unió a una de las alas, no asistió o rezar en las mismas sinagogas como la otra ala, ni tienen los mismos maestros de la Torá, y por lo general no se casarían en la familia del otro, </a:t>
            </a:r>
            <a:r>
              <a:rPr lang="es-ES" sz="2400" dirty="0" smtClean="0">
                <a:solidFill>
                  <a:schemeClr val="bg2">
                    <a:lumMod val="25000"/>
                  </a:schemeClr>
                </a:solidFill>
              </a:rPr>
              <a:t>lo que </a:t>
            </a:r>
            <a:r>
              <a:rPr lang="es-ES" sz="2400" dirty="0" smtClean="0">
                <a:solidFill>
                  <a:schemeClr val="bg2">
                    <a:lumMod val="25000"/>
                  </a:schemeClr>
                </a:solidFill>
              </a:rPr>
              <a:t>sigue siendo más o menos la regla actual, donde hay un alto grado de estructura comunal interna</a:t>
            </a:r>
            <a:r>
              <a:rPr lang="es-ES" sz="2400" dirty="0" smtClean="0">
                <a:solidFill>
                  <a:schemeClr val="bg2">
                    <a:lumMod val="25000"/>
                  </a:schemeClr>
                </a:solidFill>
              </a:rPr>
              <a:t>.</a:t>
            </a:r>
          </a:p>
          <a:p>
            <a:r>
              <a:rPr lang="es-ES" sz="2400" dirty="0" smtClean="0">
                <a:solidFill>
                  <a:schemeClr val="bg2">
                    <a:lumMod val="25000"/>
                  </a:schemeClr>
                </a:solidFill>
              </a:rPr>
              <a:t>Poco de la división entre jasidim y Mitnagdim permanece dentro del mundo haredi </a:t>
            </a:r>
            <a:r>
              <a:rPr lang="es-ES" sz="2400" dirty="0" smtClean="0">
                <a:solidFill>
                  <a:schemeClr val="bg2">
                    <a:lumMod val="25000"/>
                  </a:schemeClr>
                </a:solidFill>
              </a:rPr>
              <a:t>moderno. </a:t>
            </a:r>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400" dirty="0" smtClean="0">
                <a:solidFill>
                  <a:schemeClr val="bg2">
                    <a:lumMod val="25000"/>
                  </a:schemeClr>
                </a:solidFill>
              </a:rPr>
              <a:t>Cuando </a:t>
            </a:r>
            <a:r>
              <a:rPr lang="es-ES" sz="2400" dirty="0" smtClean="0">
                <a:solidFill>
                  <a:schemeClr val="bg2">
                    <a:lumMod val="25000"/>
                  </a:schemeClr>
                </a:solidFill>
              </a:rPr>
              <a:t>se enfrenta a amenazas mutuas, como la de los </a:t>
            </a:r>
            <a:r>
              <a:rPr lang="es-ES" sz="2400" dirty="0" smtClean="0">
                <a:solidFill>
                  <a:schemeClr val="bg2">
                    <a:lumMod val="25000"/>
                  </a:schemeClr>
                </a:solidFill>
              </a:rPr>
              <a:t>Judíos </a:t>
            </a:r>
            <a:r>
              <a:rPr lang="es-ES" sz="2400" dirty="0" smtClean="0">
                <a:solidFill>
                  <a:schemeClr val="bg2">
                    <a:lumMod val="25000"/>
                  </a:schemeClr>
                </a:solidFill>
              </a:rPr>
              <a:t>seculares del </a:t>
            </a:r>
            <a:r>
              <a:rPr lang="es-ES" sz="2400" dirty="0" smtClean="0">
                <a:solidFill>
                  <a:schemeClr val="bg2">
                    <a:lumMod val="25000"/>
                  </a:schemeClr>
                </a:solidFill>
              </a:rPr>
              <a:t>Haskaláh, </a:t>
            </a:r>
            <a:r>
              <a:rPr lang="es-ES" sz="2400" dirty="0" smtClean="0">
                <a:solidFill>
                  <a:schemeClr val="bg2">
                    <a:lumMod val="25000"/>
                  </a:schemeClr>
                </a:solidFill>
              </a:rPr>
              <a:t>o por el ataque del Comunismo y el Holocausto, o se enfrentan los sionistas seculares, jasidim y Mitnagdim funcionan juntos. </a:t>
            </a:r>
            <a:endParaRPr lang="es-ES" sz="2400" dirty="0" smtClean="0">
              <a:solidFill>
                <a:schemeClr val="bg2">
                  <a:lumMod val="25000"/>
                </a:schemeClr>
              </a:solidFill>
            </a:endParaRPr>
          </a:p>
          <a:p>
            <a:r>
              <a:rPr lang="es-ES" sz="2400" dirty="0" smtClean="0">
                <a:solidFill>
                  <a:schemeClr val="bg2">
                    <a:lumMod val="25000"/>
                  </a:schemeClr>
                </a:solidFill>
              </a:rPr>
              <a:t>Cuando </a:t>
            </a:r>
            <a:r>
              <a:rPr lang="es-ES" sz="2400" dirty="0" smtClean="0">
                <a:solidFill>
                  <a:schemeClr val="bg2">
                    <a:lumMod val="25000"/>
                  </a:schemeClr>
                </a:solidFill>
              </a:rPr>
              <a:t>el mundo exterior </a:t>
            </a:r>
            <a:r>
              <a:rPr lang="es-ES" sz="2400" dirty="0" smtClean="0">
                <a:solidFill>
                  <a:schemeClr val="bg2">
                    <a:lumMod val="25000"/>
                  </a:schemeClr>
                </a:solidFill>
              </a:rPr>
              <a:t>no los </a:t>
            </a:r>
            <a:r>
              <a:rPr lang="es-ES" sz="2400" dirty="0" smtClean="0">
                <a:solidFill>
                  <a:schemeClr val="bg2">
                    <a:lumMod val="25000"/>
                  </a:schemeClr>
                </a:solidFill>
              </a:rPr>
              <a:t>amenaza a ellos, su batalla de ideas se reanuda como un debate intelectual. </a:t>
            </a:r>
            <a:endParaRPr lang="es-ES" sz="2400" dirty="0" smtClean="0">
              <a:solidFill>
                <a:schemeClr val="bg2">
                  <a:lumMod val="25000"/>
                </a:schemeClr>
              </a:solidFill>
            </a:endParaRPr>
          </a:p>
          <a:p>
            <a:r>
              <a:rPr lang="es-ES" sz="2400" dirty="0" smtClean="0">
                <a:solidFill>
                  <a:schemeClr val="bg2">
                    <a:lumMod val="25000"/>
                  </a:schemeClr>
                </a:solidFill>
              </a:rPr>
              <a:t>Cada </a:t>
            </a:r>
            <a:r>
              <a:rPr lang="es-ES" sz="2400" dirty="0" smtClean="0">
                <a:solidFill>
                  <a:schemeClr val="bg2">
                    <a:lumMod val="25000"/>
                  </a:schemeClr>
                </a:solidFill>
              </a:rPr>
              <a:t>grupo tiene su propio método único de estudio </a:t>
            </a:r>
            <a:r>
              <a:rPr lang="es-ES" sz="2400" dirty="0" smtClean="0">
                <a:solidFill>
                  <a:schemeClr val="bg2">
                    <a:lumMod val="25000"/>
                  </a:schemeClr>
                </a:solidFill>
              </a:rPr>
              <a:t>de yeshiva </a:t>
            </a:r>
            <a:r>
              <a:rPr lang="es-ES" sz="2400" dirty="0" smtClean="0">
                <a:solidFill>
                  <a:schemeClr val="bg2">
                    <a:lumMod val="25000"/>
                  </a:schemeClr>
                </a:solidFill>
              </a:rPr>
              <a:t>y la vida en comunidad, no importa donde vayan a establecerse. Tienden a vivir en diferentes barrios que aún se encuentran a una distancia razonable, incluso aunque estas diferencias están desapareciendo rápidamente.</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400" dirty="0" smtClean="0">
                <a:solidFill>
                  <a:schemeClr val="bg2">
                    <a:lumMod val="25000"/>
                  </a:schemeClr>
                </a:solidFill>
              </a:rPr>
              <a:t>En </a:t>
            </a:r>
            <a:r>
              <a:rPr lang="es-ES" sz="2400" dirty="0" smtClean="0">
                <a:solidFill>
                  <a:schemeClr val="bg2">
                    <a:lumMod val="25000"/>
                  </a:schemeClr>
                </a:solidFill>
              </a:rPr>
              <a:t>el moderno Israel </a:t>
            </a:r>
            <a:r>
              <a:rPr lang="es-ES" sz="2400" dirty="0" smtClean="0">
                <a:solidFill>
                  <a:schemeClr val="bg2">
                    <a:lumMod val="25000"/>
                  </a:schemeClr>
                </a:solidFill>
              </a:rPr>
              <a:t>los </a:t>
            </a:r>
            <a:r>
              <a:rPr lang="es-ES" sz="2400" b="1" i="1" dirty="0" smtClean="0">
                <a:solidFill>
                  <a:schemeClr val="bg2">
                    <a:lumMod val="25000"/>
                  </a:schemeClr>
                </a:solidFill>
              </a:rPr>
              <a:t>Jasídim</a:t>
            </a:r>
            <a:r>
              <a:rPr lang="es-ES" sz="2400" dirty="0" smtClean="0">
                <a:solidFill>
                  <a:schemeClr val="bg2">
                    <a:lumMod val="25000"/>
                  </a:schemeClr>
                </a:solidFill>
              </a:rPr>
              <a:t> </a:t>
            </a:r>
            <a:r>
              <a:rPr lang="es-ES" sz="2400" dirty="0" smtClean="0">
                <a:solidFill>
                  <a:schemeClr val="bg2">
                    <a:lumMod val="25000"/>
                  </a:schemeClr>
                </a:solidFill>
              </a:rPr>
              <a:t>apoyan al partido </a:t>
            </a:r>
            <a:r>
              <a:rPr lang="es-ES" sz="2400" b="1" dirty="0" smtClean="0">
                <a:solidFill>
                  <a:schemeClr val="bg2">
                    <a:lumMod val="25000"/>
                  </a:schemeClr>
                </a:solidFill>
                <a:effectLst>
                  <a:outerShdw blurRad="38100" dist="38100" dir="2700000" algn="tl">
                    <a:srgbClr val="000000">
                      <a:alpha val="43137"/>
                    </a:srgbClr>
                  </a:outerShdw>
                </a:effectLst>
              </a:rPr>
              <a:t>Agudat Israel</a:t>
            </a:r>
            <a:r>
              <a:rPr lang="es-ES" sz="2400" dirty="0" smtClean="0">
                <a:solidFill>
                  <a:schemeClr val="bg2">
                    <a:lumMod val="25000"/>
                  </a:schemeClr>
                </a:solidFill>
              </a:rPr>
              <a:t> en la Knesset (parlamento israelí) y </a:t>
            </a:r>
            <a:r>
              <a:rPr lang="es-ES" sz="2400" dirty="0" smtClean="0">
                <a:solidFill>
                  <a:schemeClr val="bg2">
                    <a:lumMod val="25000"/>
                  </a:schemeClr>
                </a:solidFill>
              </a:rPr>
              <a:t>los no-jasídicos </a:t>
            </a:r>
            <a:r>
              <a:rPr lang="es-ES" sz="2400" b="1" i="1" dirty="0" smtClean="0">
                <a:solidFill>
                  <a:schemeClr val="bg2">
                    <a:lumMod val="25000"/>
                  </a:schemeClr>
                </a:solidFill>
              </a:rPr>
              <a:t>Mitnagdim</a:t>
            </a:r>
            <a:r>
              <a:rPr lang="es-ES" sz="2400" dirty="0" smtClean="0">
                <a:solidFill>
                  <a:schemeClr val="bg2">
                    <a:lumMod val="25000"/>
                  </a:schemeClr>
                </a:solidFill>
              </a:rPr>
              <a:t> </a:t>
            </a:r>
            <a:r>
              <a:rPr lang="es-ES" sz="2400" dirty="0" smtClean="0">
                <a:solidFill>
                  <a:schemeClr val="bg2">
                    <a:lumMod val="25000"/>
                  </a:schemeClr>
                </a:solidFill>
              </a:rPr>
              <a:t>apoyan </a:t>
            </a:r>
            <a:r>
              <a:rPr lang="es-ES" sz="2400" dirty="0" smtClean="0">
                <a:solidFill>
                  <a:schemeClr val="bg2">
                    <a:lumMod val="25000"/>
                  </a:schemeClr>
                </a:solidFill>
              </a:rPr>
              <a:t>al partido Degel HaTorá. </a:t>
            </a:r>
            <a:endParaRPr lang="es-ES" sz="2400" dirty="0" smtClean="0">
              <a:solidFill>
                <a:schemeClr val="bg2">
                  <a:lumMod val="25000"/>
                </a:schemeClr>
              </a:solidFill>
            </a:endParaRPr>
          </a:p>
          <a:p>
            <a:r>
              <a:rPr lang="es-ES" sz="2400" dirty="0" smtClean="0">
                <a:solidFill>
                  <a:schemeClr val="bg2">
                    <a:lumMod val="25000"/>
                  </a:schemeClr>
                </a:solidFill>
              </a:rPr>
              <a:t>Degel </a:t>
            </a:r>
            <a:r>
              <a:rPr lang="es-ES" sz="2400" dirty="0" smtClean="0">
                <a:solidFill>
                  <a:schemeClr val="bg2">
                    <a:lumMod val="25000"/>
                  </a:schemeClr>
                </a:solidFill>
              </a:rPr>
              <a:t>HaTorá es conducido por el rabino Yehuda Leib Aharon Shteinman en Bnei Brak. </a:t>
            </a:r>
            <a:endParaRPr lang="es-ES" sz="2400" dirty="0" smtClean="0">
              <a:solidFill>
                <a:schemeClr val="bg2">
                  <a:lumMod val="25000"/>
                </a:schemeClr>
              </a:solidFill>
            </a:endParaRPr>
          </a:p>
          <a:p>
            <a:r>
              <a:rPr lang="es-ES" sz="2400" dirty="0" smtClean="0">
                <a:solidFill>
                  <a:schemeClr val="bg2">
                    <a:lumMod val="25000"/>
                  </a:schemeClr>
                </a:solidFill>
              </a:rPr>
              <a:t>Agudat </a:t>
            </a:r>
            <a:r>
              <a:rPr lang="es-ES" sz="2400" dirty="0" smtClean="0">
                <a:solidFill>
                  <a:schemeClr val="bg2">
                    <a:lumMod val="25000"/>
                  </a:schemeClr>
                </a:solidFill>
              </a:rPr>
              <a:t>Israel y Degel Torá han formado una alianza política. </a:t>
            </a:r>
            <a:endParaRPr lang="es-ES" sz="2400" dirty="0" smtClean="0">
              <a:solidFill>
                <a:schemeClr val="bg2">
                  <a:lumMod val="25000"/>
                </a:schemeClr>
              </a:solidFill>
            </a:endParaRPr>
          </a:p>
          <a:p>
            <a:r>
              <a:rPr lang="es-ES" sz="2400" dirty="0" smtClean="0">
                <a:solidFill>
                  <a:schemeClr val="bg2">
                    <a:lumMod val="25000"/>
                  </a:schemeClr>
                </a:solidFill>
              </a:rPr>
              <a:t>También </a:t>
            </a:r>
            <a:r>
              <a:rPr lang="es-ES" sz="2400" dirty="0" smtClean="0">
                <a:solidFill>
                  <a:schemeClr val="bg2">
                    <a:lumMod val="25000"/>
                  </a:schemeClr>
                </a:solidFill>
              </a:rPr>
              <a:t>hay otra gran comunidad que sigue las enseñanzas rabínicas de </a:t>
            </a:r>
            <a:r>
              <a:rPr lang="es-ES" sz="2400" dirty="0" smtClean="0">
                <a:solidFill>
                  <a:schemeClr val="bg2">
                    <a:lumMod val="25000"/>
                  </a:schemeClr>
                </a:solidFill>
              </a:rPr>
              <a:t>los </a:t>
            </a:r>
            <a:r>
              <a:rPr lang="es-ES" sz="2400" dirty="0" smtClean="0">
                <a:solidFill>
                  <a:schemeClr val="bg2">
                    <a:lumMod val="25000"/>
                  </a:schemeClr>
                </a:solidFill>
              </a:rPr>
              <a:t>Edah </a:t>
            </a:r>
            <a:r>
              <a:rPr lang="es-ES" sz="2400" dirty="0" smtClean="0">
                <a:solidFill>
                  <a:schemeClr val="bg2">
                    <a:lumMod val="25000"/>
                  </a:schemeClr>
                </a:solidFill>
              </a:rPr>
              <a:t>Charedis (Ultra Ortodoxo Consejo de Jerusalén). </a:t>
            </a:r>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200" dirty="0" smtClean="0">
                <a:solidFill>
                  <a:schemeClr val="bg2">
                    <a:lumMod val="25000"/>
                  </a:schemeClr>
                </a:solidFill>
              </a:rPr>
              <a:t>Estos </a:t>
            </a:r>
            <a:r>
              <a:rPr lang="es-ES" sz="2200" dirty="0" smtClean="0">
                <a:solidFill>
                  <a:schemeClr val="bg2">
                    <a:lumMod val="25000"/>
                  </a:schemeClr>
                </a:solidFill>
              </a:rPr>
              <a:t>incluyen el Satmar Hasidim y las comunidades Perushim que no soportan ningún grupo que participan en el gobierno de Israel o en Israel, </a:t>
            </a:r>
            <a:r>
              <a:rPr lang="es-ES" sz="2200" dirty="0" smtClean="0">
                <a:solidFill>
                  <a:schemeClr val="bg2">
                    <a:lumMod val="25000"/>
                  </a:schemeClr>
                </a:solidFill>
              </a:rPr>
              <a:t>incluyendo las </a:t>
            </a:r>
            <a:r>
              <a:rPr lang="es-ES" sz="2200" dirty="0" smtClean="0">
                <a:solidFill>
                  <a:schemeClr val="bg2">
                    <a:lumMod val="25000"/>
                  </a:schemeClr>
                </a:solidFill>
              </a:rPr>
              <a:t>elecciones</a:t>
            </a:r>
            <a:r>
              <a:rPr lang="es-ES" sz="2200" dirty="0" smtClean="0">
                <a:solidFill>
                  <a:schemeClr val="bg2">
                    <a:lumMod val="25000"/>
                  </a:schemeClr>
                </a:solidFill>
              </a:rPr>
              <a:t>.</a:t>
            </a:r>
          </a:p>
          <a:p>
            <a:r>
              <a:rPr lang="es-CO" sz="2200" b="1" i="1" dirty="0" smtClean="0">
                <a:solidFill>
                  <a:schemeClr val="bg2">
                    <a:lumMod val="25000"/>
                  </a:schemeClr>
                </a:solidFill>
              </a:rPr>
              <a:t>Satmar</a:t>
            </a:r>
            <a:r>
              <a:rPr lang="es-CO" sz="2200" dirty="0" smtClean="0">
                <a:solidFill>
                  <a:schemeClr val="bg2">
                    <a:lumMod val="25000"/>
                  </a:schemeClr>
                </a:solidFill>
              </a:rPr>
              <a:t> </a:t>
            </a:r>
            <a:r>
              <a:rPr lang="es-CO" sz="2200" dirty="0" smtClean="0">
                <a:solidFill>
                  <a:schemeClr val="bg2">
                    <a:lumMod val="25000"/>
                  </a:schemeClr>
                </a:solidFill>
              </a:rPr>
              <a:t>- </a:t>
            </a:r>
            <a:r>
              <a:rPr lang="he-IL" sz="2200" dirty="0" smtClean="0">
                <a:solidFill>
                  <a:schemeClr val="bg2">
                    <a:lumMod val="25000"/>
                  </a:schemeClr>
                </a:solidFill>
              </a:rPr>
              <a:t>סאטמאר</a:t>
            </a:r>
            <a:r>
              <a:rPr lang="es-CO" sz="2200" dirty="0" smtClean="0">
                <a:solidFill>
                  <a:schemeClr val="bg2">
                    <a:lumMod val="25000"/>
                  </a:schemeClr>
                </a:solidFill>
              </a:rPr>
              <a:t> </a:t>
            </a:r>
            <a:r>
              <a:rPr lang="he-IL" sz="2200" dirty="0" smtClean="0">
                <a:solidFill>
                  <a:schemeClr val="bg2">
                    <a:lumMod val="25000"/>
                  </a:schemeClr>
                </a:solidFill>
              </a:rPr>
              <a:t> </a:t>
            </a:r>
            <a:r>
              <a:rPr lang="es-CO" sz="2200" dirty="0" smtClean="0">
                <a:solidFill>
                  <a:schemeClr val="bg2">
                    <a:lumMod val="25000"/>
                  </a:schemeClr>
                </a:solidFill>
              </a:rPr>
              <a:t>o </a:t>
            </a:r>
            <a:r>
              <a:rPr lang="he-IL" sz="2200" dirty="0" smtClean="0">
                <a:solidFill>
                  <a:schemeClr val="bg2">
                    <a:lumMod val="25000"/>
                  </a:schemeClr>
                </a:solidFill>
              </a:rPr>
              <a:t>סאטמר</a:t>
            </a:r>
            <a:r>
              <a:rPr lang="es-CO" sz="2200" dirty="0" smtClean="0">
                <a:solidFill>
                  <a:schemeClr val="bg2">
                    <a:lumMod val="25000"/>
                  </a:schemeClr>
                </a:solidFill>
              </a:rPr>
              <a:t> -</a:t>
            </a:r>
            <a:r>
              <a:rPr lang="he-IL" sz="2200" dirty="0" smtClean="0">
                <a:solidFill>
                  <a:schemeClr val="bg2">
                    <a:lumMod val="25000"/>
                  </a:schemeClr>
                </a:solidFill>
              </a:rPr>
              <a:t> </a:t>
            </a:r>
            <a:r>
              <a:rPr lang="es-CO" sz="2200" dirty="0" smtClean="0">
                <a:solidFill>
                  <a:schemeClr val="bg2">
                    <a:lumMod val="25000"/>
                  </a:schemeClr>
                </a:solidFill>
              </a:rPr>
              <a:t>es una secta jasídica procedente de la ciudad de Satu Mare, Transilvania, donde fue fundada en 1905 por el rabino Joel Teitelbaum. </a:t>
            </a:r>
            <a:endParaRPr lang="es-CO" sz="2200" dirty="0" smtClean="0">
              <a:solidFill>
                <a:schemeClr val="bg2">
                  <a:lumMod val="25000"/>
                </a:schemeClr>
              </a:solidFill>
            </a:endParaRPr>
          </a:p>
          <a:p>
            <a:r>
              <a:rPr lang="es-CO" sz="2200" dirty="0" smtClean="0">
                <a:solidFill>
                  <a:schemeClr val="bg2">
                    <a:lumMod val="25000"/>
                  </a:schemeClr>
                </a:solidFill>
              </a:rPr>
              <a:t>Después </a:t>
            </a:r>
            <a:r>
              <a:rPr lang="es-CO" sz="2200" dirty="0" smtClean="0">
                <a:solidFill>
                  <a:schemeClr val="bg2">
                    <a:lumMod val="25000"/>
                  </a:schemeClr>
                </a:solidFill>
              </a:rPr>
              <a:t>de la Segunda Guerra Mundial </a:t>
            </a:r>
            <a:r>
              <a:rPr lang="es-CO" sz="2200" dirty="0" smtClean="0">
                <a:solidFill>
                  <a:schemeClr val="bg2">
                    <a:lumMod val="25000"/>
                  </a:schemeClr>
                </a:solidFill>
              </a:rPr>
              <a:t>se </a:t>
            </a:r>
            <a:r>
              <a:rPr lang="es-CO" sz="2200" dirty="0" smtClean="0">
                <a:solidFill>
                  <a:schemeClr val="bg2">
                    <a:lumMod val="25000"/>
                  </a:schemeClr>
                </a:solidFill>
              </a:rPr>
              <a:t>restableció en Nueva York, convirtiéndose en uno de los mayores movimientos jasídicos en el mundo. Después de la muerte de Joel, fue sucedido por su sobrino, </a:t>
            </a:r>
            <a:r>
              <a:rPr lang="es-CO" sz="2200" dirty="0" smtClean="0">
                <a:solidFill>
                  <a:schemeClr val="bg2">
                    <a:lumMod val="25000"/>
                  </a:schemeClr>
                </a:solidFill>
              </a:rPr>
              <a:t>Moshé </a:t>
            </a:r>
            <a:r>
              <a:rPr lang="es-CO" sz="2200" dirty="0" smtClean="0">
                <a:solidFill>
                  <a:schemeClr val="bg2">
                    <a:lumMod val="25000"/>
                  </a:schemeClr>
                </a:solidFill>
              </a:rPr>
              <a:t>Teitelbaum. Desde la muerte de éste en 2006, la dinastía se dividió entre sus dos hijos, </a:t>
            </a:r>
            <a:r>
              <a:rPr lang="es-CO" sz="2200" dirty="0" smtClean="0">
                <a:solidFill>
                  <a:schemeClr val="bg2">
                    <a:lumMod val="25000"/>
                  </a:schemeClr>
                </a:solidFill>
              </a:rPr>
              <a:t>Aarón </a:t>
            </a:r>
            <a:r>
              <a:rPr lang="es-CO" sz="2200" dirty="0" smtClean="0">
                <a:solidFill>
                  <a:schemeClr val="bg2">
                    <a:lumMod val="25000"/>
                  </a:schemeClr>
                </a:solidFill>
              </a:rPr>
              <a:t>Teitelbaum y Zalman Teitelbaum.</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JASÍDICO</a:t>
            </a:r>
          </a:p>
          <a:p>
            <a:r>
              <a:rPr lang="es-ES" sz="2400" dirty="0" smtClean="0">
                <a:solidFill>
                  <a:schemeClr val="bg2">
                    <a:lumMod val="25000"/>
                  </a:schemeClr>
                </a:solidFill>
              </a:rPr>
              <a:t>Satmar </a:t>
            </a:r>
            <a:r>
              <a:rPr lang="es-ES" sz="2400" dirty="0" smtClean="0">
                <a:solidFill>
                  <a:schemeClr val="bg2">
                    <a:lumMod val="25000"/>
                  </a:schemeClr>
                </a:solidFill>
              </a:rPr>
              <a:t>es la mayor dinastía jasídica en el mundo: el número estimado de hombres afiliados, </a:t>
            </a:r>
            <a:r>
              <a:rPr lang="es-ES" sz="2400" dirty="0" smtClean="0">
                <a:solidFill>
                  <a:schemeClr val="bg2">
                    <a:lumMod val="25000"/>
                  </a:schemeClr>
                </a:solidFill>
              </a:rPr>
              <a:t>mujeres </a:t>
            </a:r>
            <a:r>
              <a:rPr lang="es-ES" sz="2400" dirty="0" smtClean="0">
                <a:solidFill>
                  <a:schemeClr val="bg2">
                    <a:lumMod val="25000"/>
                  </a:schemeClr>
                </a:solidFill>
              </a:rPr>
              <a:t>y </a:t>
            </a:r>
            <a:r>
              <a:rPr lang="es-ES" sz="2400" dirty="0" smtClean="0">
                <a:solidFill>
                  <a:schemeClr val="bg2">
                    <a:lumMod val="25000"/>
                  </a:schemeClr>
                </a:solidFill>
              </a:rPr>
              <a:t>niños </a:t>
            </a:r>
            <a:r>
              <a:rPr lang="es-ES" sz="2400" dirty="0" smtClean="0">
                <a:solidFill>
                  <a:schemeClr val="bg2">
                    <a:lumMod val="25000"/>
                  </a:schemeClr>
                </a:solidFill>
              </a:rPr>
              <a:t>oscila entre 50.000 y 120.000. </a:t>
            </a:r>
            <a:endParaRPr lang="es-ES" sz="2400" dirty="0" smtClean="0">
              <a:solidFill>
                <a:schemeClr val="bg2">
                  <a:lumMod val="25000"/>
                </a:schemeClr>
              </a:solidFill>
            </a:endParaRPr>
          </a:p>
          <a:p>
            <a:r>
              <a:rPr lang="es-ES" sz="2400" dirty="0" smtClean="0">
                <a:solidFill>
                  <a:schemeClr val="bg2">
                    <a:lumMod val="25000"/>
                  </a:schemeClr>
                </a:solidFill>
              </a:rPr>
              <a:t>Se </a:t>
            </a:r>
            <a:r>
              <a:rPr lang="es-ES" sz="2400" dirty="0" smtClean="0">
                <a:solidFill>
                  <a:schemeClr val="bg2">
                    <a:lumMod val="25000"/>
                  </a:schemeClr>
                </a:solidFill>
              </a:rPr>
              <a:t>caracteriza por la rigidez religiosa extrema, el rechazo de la cultura moderna y </a:t>
            </a:r>
            <a:r>
              <a:rPr lang="es-ES" sz="2400" dirty="0" smtClean="0">
                <a:solidFill>
                  <a:schemeClr val="bg2">
                    <a:lumMod val="25000"/>
                  </a:schemeClr>
                </a:solidFill>
              </a:rPr>
              <a:t>su feroz anti sionismo. </a:t>
            </a:r>
          </a:p>
          <a:p>
            <a:r>
              <a:rPr lang="es-ES" sz="2400" dirty="0" smtClean="0">
                <a:solidFill>
                  <a:schemeClr val="bg2">
                    <a:lumMod val="25000"/>
                  </a:schemeClr>
                </a:solidFill>
              </a:rPr>
              <a:t>Satmar </a:t>
            </a:r>
            <a:r>
              <a:rPr lang="es-ES" sz="2400" dirty="0" smtClean="0">
                <a:solidFill>
                  <a:schemeClr val="bg2">
                    <a:lumMod val="25000"/>
                  </a:schemeClr>
                </a:solidFill>
              </a:rPr>
              <a:t>patrocina un sistema de educación y los medios de comunicación integral en yiddish, y sus miembros a menudo lo utilizan como lengua principal. </a:t>
            </a:r>
            <a:endParaRPr lang="es-ES" sz="2400" dirty="0" smtClean="0">
              <a:solidFill>
                <a:schemeClr val="bg2">
                  <a:lumMod val="25000"/>
                </a:schemeClr>
              </a:solidFill>
            </a:endParaRPr>
          </a:p>
          <a:p>
            <a:r>
              <a:rPr lang="es-ES" sz="2400" dirty="0" smtClean="0">
                <a:solidFill>
                  <a:schemeClr val="bg2">
                    <a:lumMod val="25000"/>
                  </a:schemeClr>
                </a:solidFill>
              </a:rPr>
              <a:t>La </a:t>
            </a:r>
            <a:r>
              <a:rPr lang="es-ES" sz="2400" dirty="0" smtClean="0">
                <a:solidFill>
                  <a:schemeClr val="bg2">
                    <a:lumMod val="25000"/>
                  </a:schemeClr>
                </a:solidFill>
              </a:rPr>
              <a:t>secta también sirve como </a:t>
            </a:r>
            <a:r>
              <a:rPr lang="es-ES" sz="2400" dirty="0" smtClean="0">
                <a:solidFill>
                  <a:schemeClr val="bg2">
                    <a:lumMod val="25000"/>
                  </a:schemeClr>
                </a:solidFill>
              </a:rPr>
              <a:t>el </a:t>
            </a:r>
            <a:r>
              <a:rPr lang="es-ES" sz="2400" dirty="0" smtClean="0">
                <a:solidFill>
                  <a:schemeClr val="bg2">
                    <a:lumMod val="25000"/>
                  </a:schemeClr>
                </a:solidFill>
              </a:rPr>
              <a:t>principal </a:t>
            </a:r>
            <a:r>
              <a:rPr lang="es-ES" sz="2400" dirty="0" smtClean="0">
                <a:solidFill>
                  <a:schemeClr val="bg2">
                    <a:lumMod val="25000"/>
                  </a:schemeClr>
                </a:solidFill>
              </a:rPr>
              <a:t>líder dentro </a:t>
            </a:r>
            <a:r>
              <a:rPr lang="es-ES" sz="2400" dirty="0" smtClean="0">
                <a:solidFill>
                  <a:schemeClr val="bg2">
                    <a:lumMod val="25000"/>
                  </a:schemeClr>
                </a:solidFill>
              </a:rPr>
              <a:t>de los círculos ultra-ortodoxos que se oponen al Estado de </a:t>
            </a:r>
            <a:r>
              <a:rPr lang="es-ES" sz="2400" dirty="0" smtClean="0">
                <a:solidFill>
                  <a:schemeClr val="bg2">
                    <a:lumMod val="25000"/>
                  </a:schemeClr>
                </a:solidFill>
              </a:rPr>
              <a:t>Israel</a:t>
            </a:r>
            <a:r>
              <a:rPr lang="es-ES" sz="2400" dirty="0" smtClean="0">
                <a:solidFill>
                  <a:schemeClr val="bg2">
                    <a:lumMod val="25000"/>
                  </a:schemeClr>
                </a:solidFill>
              </a:rPr>
              <a:t>.</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MODERNO</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Además, un número de grupos más pequeños han surgido:</a:t>
            </a:r>
          </a:p>
          <a:p>
            <a:r>
              <a:rPr lang="es-ES" sz="2400" b="1" dirty="0" smtClean="0">
                <a:solidFill>
                  <a:schemeClr val="bg2">
                    <a:lumMod val="25000"/>
                  </a:schemeClr>
                </a:solidFill>
              </a:rPr>
              <a:t>Judaísmo re construccionista. </a:t>
            </a:r>
            <a:r>
              <a:rPr lang="es-ES" sz="2400" dirty="0" smtClean="0">
                <a:solidFill>
                  <a:schemeClr val="bg2">
                    <a:lumMod val="25000"/>
                  </a:schemeClr>
                </a:solidFill>
              </a:rPr>
              <a:t>Un movimiento judío pequeño, liberal, se encuentra principalmente en los Estados Unidos. Comenzó como un movimiento liberal dentro del judaísmo conservador y formalmente se separó en la década de 1980.</a:t>
            </a:r>
          </a:p>
          <a:p>
            <a:r>
              <a:rPr lang="es-ES" sz="2400" b="1" dirty="0" smtClean="0">
                <a:solidFill>
                  <a:schemeClr val="bg2">
                    <a:lumMod val="25000"/>
                  </a:schemeClr>
                </a:solidFill>
              </a:rPr>
              <a:t>Judaísmo Humanista. </a:t>
            </a:r>
            <a:r>
              <a:rPr lang="es-ES" sz="2400" dirty="0" smtClean="0">
                <a:solidFill>
                  <a:schemeClr val="bg2">
                    <a:lumMod val="25000"/>
                  </a:schemeClr>
                </a:solidFill>
              </a:rPr>
              <a:t>Un movimiento no teísta que hace hincapié en la cultura y la historia judía como las fuentes de identidad judía. Fundada por Sherwin </a:t>
            </a:r>
            <a:r>
              <a:rPr lang="es-ES" sz="2400" dirty="0" smtClean="0">
                <a:solidFill>
                  <a:schemeClr val="bg2">
                    <a:lumMod val="25000"/>
                  </a:schemeClr>
                </a:solidFill>
              </a:rPr>
              <a:t>Wine, </a:t>
            </a:r>
            <a:r>
              <a:rPr lang="es-ES" sz="2400" dirty="0" smtClean="0">
                <a:solidFill>
                  <a:schemeClr val="bg2">
                    <a:lumMod val="25000"/>
                  </a:schemeClr>
                </a:solidFill>
              </a:rPr>
              <a:t>que se centra en América del Norte, pero se ha extendido a Europa, el Lejano Oriente, América Latina, e Israel</a:t>
            </a:r>
            <a:r>
              <a:rPr lang="es-ES" sz="2400" dirty="0" smtClean="0">
                <a:solidFill>
                  <a:schemeClr val="bg2">
                    <a:lumMod val="25000"/>
                  </a:schemeClr>
                </a:solidFill>
              </a:rPr>
              <a:t>.</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MODERNO</a:t>
            </a:r>
            <a:endParaRPr lang="es-CO" sz="2400" b="1" i="1" dirty="0" smtClean="0">
              <a:solidFill>
                <a:srgbClr val="FF6600"/>
              </a:solidFill>
              <a:effectLst>
                <a:outerShdw blurRad="38100" dist="38100" dir="2700000" algn="tl">
                  <a:srgbClr val="000000">
                    <a:alpha val="43137"/>
                  </a:srgbClr>
                </a:outerShdw>
              </a:effectLst>
            </a:endParaRPr>
          </a:p>
          <a:p>
            <a:r>
              <a:rPr lang="es-ES" sz="2200" b="1" dirty="0" smtClean="0">
                <a:solidFill>
                  <a:schemeClr val="bg2">
                    <a:lumMod val="25000"/>
                  </a:schemeClr>
                </a:solidFill>
              </a:rPr>
              <a:t>Judaísmo Neolog, </a:t>
            </a:r>
            <a:r>
              <a:rPr lang="es-ES" sz="2200" dirty="0" smtClean="0">
                <a:solidFill>
                  <a:schemeClr val="bg2">
                    <a:lumMod val="25000"/>
                  </a:schemeClr>
                </a:solidFill>
              </a:rPr>
              <a:t>un movimiento en el Reino de Hungría y en sus territorios cedidos en 1920, que es similar a la rama más tradicional de América del judaísmo conservador</a:t>
            </a:r>
            <a:r>
              <a:rPr lang="es-ES" sz="2200" dirty="0" smtClean="0">
                <a:solidFill>
                  <a:schemeClr val="bg2">
                    <a:lumMod val="25000"/>
                  </a:schemeClr>
                </a:solidFill>
              </a:rPr>
              <a:t>.</a:t>
            </a:r>
          </a:p>
          <a:p>
            <a:r>
              <a:rPr lang="es-ES" sz="2200" b="1" dirty="0" smtClean="0">
                <a:solidFill>
                  <a:schemeClr val="bg2">
                    <a:lumMod val="25000"/>
                  </a:schemeClr>
                </a:solidFill>
              </a:rPr>
              <a:t>Renovación judía. </a:t>
            </a:r>
            <a:r>
              <a:rPr lang="es-ES" sz="2200" dirty="0" smtClean="0">
                <a:solidFill>
                  <a:schemeClr val="bg2">
                    <a:lumMod val="25000"/>
                  </a:schemeClr>
                </a:solidFill>
              </a:rPr>
              <a:t>Fundada en los movimientos contraculturales de los años 1960 y 1970, </a:t>
            </a:r>
            <a:r>
              <a:rPr lang="es-ES" sz="2200" dirty="0" smtClean="0">
                <a:solidFill>
                  <a:schemeClr val="bg2">
                    <a:lumMod val="25000"/>
                  </a:schemeClr>
                </a:solidFill>
              </a:rPr>
              <a:t>Renovación </a:t>
            </a:r>
            <a:r>
              <a:rPr lang="es-ES" sz="2200" dirty="0" smtClean="0">
                <a:solidFill>
                  <a:schemeClr val="bg2">
                    <a:lumMod val="25000"/>
                  </a:schemeClr>
                </a:solidFill>
              </a:rPr>
              <a:t>judía </a:t>
            </a:r>
            <a:r>
              <a:rPr lang="es-ES" sz="2200" dirty="0" smtClean="0">
                <a:solidFill>
                  <a:schemeClr val="bg2">
                    <a:lumMod val="25000"/>
                  </a:schemeClr>
                </a:solidFill>
              </a:rPr>
              <a:t>tiende </a:t>
            </a:r>
            <a:r>
              <a:rPr lang="es-ES" sz="2200" dirty="0" smtClean="0">
                <a:solidFill>
                  <a:schemeClr val="bg2">
                    <a:lumMod val="25000"/>
                  </a:schemeClr>
                </a:solidFill>
              </a:rPr>
              <a:t>a abrazar el estilo de adoración extática y la mística del jasidismo, al tiempo que rechaza el rigor halájico del judaísmo ortodoxo. </a:t>
            </a:r>
            <a:endParaRPr lang="es-ES" sz="2200" dirty="0" smtClean="0">
              <a:solidFill>
                <a:schemeClr val="bg2">
                  <a:lumMod val="25000"/>
                </a:schemeClr>
              </a:solidFill>
            </a:endParaRPr>
          </a:p>
          <a:p>
            <a:r>
              <a:rPr lang="es-ES" sz="2200" dirty="0" smtClean="0">
                <a:solidFill>
                  <a:schemeClr val="bg2">
                    <a:lumMod val="25000"/>
                  </a:schemeClr>
                </a:solidFill>
              </a:rPr>
              <a:t>Las congregaciones </a:t>
            </a:r>
            <a:r>
              <a:rPr lang="es-ES" sz="2200" dirty="0" smtClean="0">
                <a:solidFill>
                  <a:schemeClr val="bg2">
                    <a:lumMod val="25000"/>
                  </a:schemeClr>
                </a:solidFill>
              </a:rPr>
              <a:t>judías de renovación tienden a ser incluido en el tema de quién es un </a:t>
            </a:r>
            <a:r>
              <a:rPr lang="es-ES" sz="2200" dirty="0" smtClean="0">
                <a:solidFill>
                  <a:schemeClr val="bg2">
                    <a:lumMod val="25000"/>
                  </a:schemeClr>
                </a:solidFill>
              </a:rPr>
              <a:t>Judío. </a:t>
            </a:r>
            <a:r>
              <a:rPr lang="es-ES" sz="2200" dirty="0" smtClean="0">
                <a:solidFill>
                  <a:schemeClr val="bg2">
                    <a:lumMod val="25000"/>
                  </a:schemeClr>
                </a:solidFill>
              </a:rPr>
              <a:t>El movimiento de renovación judía carece de la estructura institucional formal de los otros movimientos liberales.</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MODERNO</a:t>
            </a:r>
            <a:endParaRPr lang="es-CO" sz="2400" b="1" i="1" dirty="0" smtClean="0">
              <a:solidFill>
                <a:srgbClr val="FF6600"/>
              </a:solidFill>
              <a:effectLst>
                <a:outerShdw blurRad="38100" dist="38100" dir="2700000" algn="tl">
                  <a:srgbClr val="000000">
                    <a:alpha val="43137"/>
                  </a:srgbClr>
                </a:outerShdw>
              </a:effectLst>
            </a:endParaRPr>
          </a:p>
          <a:p>
            <a:r>
              <a:rPr lang="es-ES" sz="2400" b="1" dirty="0" smtClean="0">
                <a:solidFill>
                  <a:schemeClr val="bg2">
                    <a:lumMod val="25000"/>
                  </a:schemeClr>
                </a:solidFill>
              </a:rPr>
              <a:t>La ciencia </a:t>
            </a:r>
            <a:r>
              <a:rPr lang="es-ES" sz="2400" b="1" dirty="0" smtClean="0">
                <a:solidFill>
                  <a:schemeClr val="bg2">
                    <a:lumMod val="25000"/>
                  </a:schemeClr>
                </a:solidFill>
              </a:rPr>
              <a:t>judía o Judaísmo Científico. </a:t>
            </a:r>
            <a:r>
              <a:rPr lang="es-ES" sz="2400" dirty="0" smtClean="0">
                <a:solidFill>
                  <a:schemeClr val="bg2">
                    <a:lumMod val="25000"/>
                  </a:schemeClr>
                </a:solidFill>
              </a:rPr>
              <a:t>Formado en el siglo 20 por Alfred G. Morris Moisés y Lichtenstein. </a:t>
            </a:r>
            <a:endParaRPr lang="es-ES" sz="2400" dirty="0" smtClean="0">
              <a:solidFill>
                <a:schemeClr val="bg2">
                  <a:lumMod val="25000"/>
                </a:schemeClr>
              </a:solidFill>
            </a:endParaRPr>
          </a:p>
          <a:p>
            <a:r>
              <a:rPr lang="es-ES" sz="2400" dirty="0" smtClean="0">
                <a:solidFill>
                  <a:schemeClr val="bg2">
                    <a:lumMod val="25000"/>
                  </a:schemeClr>
                </a:solidFill>
              </a:rPr>
              <a:t>Ciencia </a:t>
            </a:r>
            <a:r>
              <a:rPr lang="es-ES" sz="2400" dirty="0" smtClean="0">
                <a:solidFill>
                  <a:schemeClr val="bg2">
                    <a:lumMod val="25000"/>
                  </a:schemeClr>
                </a:solidFill>
              </a:rPr>
              <a:t>judía fue fundada como un contrapeso movimiento judío de la Ciencia Cristiana. </a:t>
            </a:r>
            <a:endParaRPr lang="es-ES" sz="2400" dirty="0" smtClean="0">
              <a:solidFill>
                <a:schemeClr val="bg2">
                  <a:lumMod val="25000"/>
                </a:schemeClr>
              </a:solidFill>
            </a:endParaRPr>
          </a:p>
          <a:p>
            <a:r>
              <a:rPr lang="es-ES" sz="2400" dirty="0" smtClean="0">
                <a:solidFill>
                  <a:schemeClr val="bg2">
                    <a:lumMod val="25000"/>
                  </a:schemeClr>
                </a:solidFill>
              </a:rPr>
              <a:t>Ciencia </a:t>
            </a:r>
            <a:r>
              <a:rPr lang="es-ES" sz="2400" dirty="0" smtClean="0">
                <a:solidFill>
                  <a:schemeClr val="bg2">
                    <a:lumMod val="25000"/>
                  </a:schemeClr>
                </a:solidFill>
              </a:rPr>
              <a:t>judía ve a Dios como una fuerza o energía que penetra en la realidad del Universo y se pone énfasis en el papel de la oración afirmativa en la curación personal y el crecimiento espiritual. La Sociedad de Ciencia judía en Nueva York es el brazo institucional del </a:t>
            </a:r>
            <a:r>
              <a:rPr lang="es-ES" sz="2400" dirty="0" smtClean="0">
                <a:solidFill>
                  <a:schemeClr val="bg2">
                    <a:lumMod val="25000"/>
                  </a:schemeClr>
                </a:solidFill>
              </a:rPr>
              <a:t>movimiento.</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MODERNO</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En </a:t>
            </a:r>
            <a:r>
              <a:rPr lang="es-ES" sz="2400" dirty="0" smtClean="0">
                <a:solidFill>
                  <a:schemeClr val="bg2">
                    <a:lumMod val="25000"/>
                  </a:schemeClr>
                </a:solidFill>
              </a:rPr>
              <a:t>general, </a:t>
            </a:r>
            <a:r>
              <a:rPr lang="es-ES" sz="2400" dirty="0" smtClean="0">
                <a:solidFill>
                  <a:schemeClr val="bg2">
                    <a:lumMod val="25000"/>
                  </a:schemeClr>
                </a:solidFill>
              </a:rPr>
              <a:t>las diferencias son el resultado de la dispersión </a:t>
            </a:r>
            <a:r>
              <a:rPr lang="es-ES" sz="2400" dirty="0" smtClean="0">
                <a:solidFill>
                  <a:schemeClr val="bg2">
                    <a:lumMod val="25000"/>
                  </a:schemeClr>
                </a:solidFill>
              </a:rPr>
              <a:t>histórica </a:t>
            </a:r>
            <a:r>
              <a:rPr lang="es-ES" sz="2400" dirty="0" smtClean="0">
                <a:solidFill>
                  <a:schemeClr val="bg2">
                    <a:lumMod val="25000"/>
                  </a:schemeClr>
                </a:solidFill>
              </a:rPr>
              <a:t>de los </a:t>
            </a:r>
            <a:r>
              <a:rPr lang="es-ES" sz="2400" dirty="0" smtClean="0">
                <a:solidFill>
                  <a:schemeClr val="bg2">
                    <a:lumMod val="25000"/>
                  </a:schemeClr>
                </a:solidFill>
              </a:rPr>
              <a:t>Judíos </a:t>
            </a:r>
            <a:r>
              <a:rPr lang="es-ES" sz="2400" dirty="0" smtClean="0">
                <a:solidFill>
                  <a:schemeClr val="bg2">
                    <a:lumMod val="25000"/>
                  </a:schemeClr>
                </a:solidFill>
              </a:rPr>
              <a:t>y el consiguiente desarrollo de las diferencias entre las regiones en sus </a:t>
            </a:r>
            <a:r>
              <a:rPr lang="es-ES" sz="2400" dirty="0" smtClean="0">
                <a:solidFill>
                  <a:schemeClr val="bg2">
                    <a:lumMod val="25000"/>
                  </a:schemeClr>
                </a:solidFill>
              </a:rPr>
              <a:t>prácticas.</a:t>
            </a:r>
            <a:endParaRPr lang="es-ES" sz="2400" dirty="0" smtClean="0">
              <a:solidFill>
                <a:schemeClr val="bg2">
                  <a:lumMod val="25000"/>
                </a:schemeClr>
              </a:solidFill>
            </a:endParaRPr>
          </a:p>
          <a:p>
            <a:r>
              <a:rPr lang="es-ES" sz="2400" b="1" i="1" dirty="0" smtClean="0">
                <a:solidFill>
                  <a:schemeClr val="bg2">
                    <a:lumMod val="25000"/>
                  </a:schemeClr>
                </a:solidFill>
              </a:rPr>
              <a:t>Mizrahi </a:t>
            </a:r>
            <a:r>
              <a:rPr lang="es-ES" sz="2400" b="1" i="1" dirty="0" smtClean="0">
                <a:solidFill>
                  <a:schemeClr val="bg2">
                    <a:lumMod val="25000"/>
                  </a:schemeClr>
                </a:solidFill>
              </a:rPr>
              <a:t>y </a:t>
            </a:r>
            <a:r>
              <a:rPr lang="es-ES" sz="2400" b="1" i="1" dirty="0" smtClean="0">
                <a:solidFill>
                  <a:schemeClr val="bg2">
                    <a:lumMod val="25000"/>
                  </a:schemeClr>
                </a:solidFill>
              </a:rPr>
              <a:t>Judíos Sefardíes </a:t>
            </a:r>
            <a:r>
              <a:rPr lang="es-ES" sz="2400" dirty="0" smtClean="0">
                <a:solidFill>
                  <a:schemeClr val="bg2">
                    <a:lumMod val="25000"/>
                  </a:schemeClr>
                </a:solidFill>
              </a:rPr>
              <a:t>basan su práctica en el Shulján Aruj. Los trabajos recientes de la Halajá, Kaf HaJaim, Ben Ish Chai y Ialkut Yosef se consideran con autoridad en muchas comunidades sefardíes. Por lo tanto </a:t>
            </a:r>
            <a:r>
              <a:rPr lang="es-ES" sz="2400" dirty="0" smtClean="0">
                <a:solidFill>
                  <a:schemeClr val="bg2">
                    <a:lumMod val="25000"/>
                  </a:schemeClr>
                </a:solidFill>
              </a:rPr>
              <a:t>los Mizrahi </a:t>
            </a:r>
            <a:r>
              <a:rPr lang="es-ES" sz="2400" dirty="0" smtClean="0">
                <a:solidFill>
                  <a:schemeClr val="bg2">
                    <a:lumMod val="25000"/>
                  </a:schemeClr>
                </a:solidFill>
              </a:rPr>
              <a:t>y </a:t>
            </a:r>
            <a:r>
              <a:rPr lang="es-ES" sz="2400" dirty="0" smtClean="0">
                <a:solidFill>
                  <a:schemeClr val="bg2">
                    <a:lumMod val="25000"/>
                  </a:schemeClr>
                </a:solidFill>
              </a:rPr>
              <a:t>Judíos </a:t>
            </a:r>
            <a:r>
              <a:rPr lang="es-ES" sz="2400" dirty="0" smtClean="0">
                <a:solidFill>
                  <a:schemeClr val="bg2">
                    <a:lumMod val="25000"/>
                  </a:schemeClr>
                </a:solidFill>
              </a:rPr>
              <a:t>sefardíes pueden optar por seguir la opinión del Ben Ish Jai cuando entra en conflicto con el Shulján Aruj. Algunas de estas prácticas se derivan de la escuela cabalística de Isaac Luria.</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MODERNO</a:t>
            </a:r>
            <a:endParaRPr lang="es-CO" sz="2400" b="1" i="1" dirty="0" smtClean="0">
              <a:solidFill>
                <a:srgbClr val="FF6600"/>
              </a:solidFill>
              <a:effectLst>
                <a:outerShdw blurRad="38100" dist="38100" dir="2700000" algn="tl">
                  <a:srgbClr val="000000">
                    <a:alpha val="43137"/>
                  </a:srgbClr>
                </a:outerShdw>
              </a:effectLst>
            </a:endParaRPr>
          </a:p>
          <a:p>
            <a:r>
              <a:rPr lang="es-ES" sz="2400" b="1" i="1" dirty="0" smtClean="0">
                <a:solidFill>
                  <a:schemeClr val="bg2">
                    <a:lumMod val="25000"/>
                  </a:schemeClr>
                </a:solidFill>
              </a:rPr>
              <a:t>Judíos </a:t>
            </a:r>
            <a:r>
              <a:rPr lang="es-ES" sz="2400" b="1" i="1" dirty="0" smtClean="0">
                <a:solidFill>
                  <a:schemeClr val="bg2">
                    <a:lumMod val="25000"/>
                  </a:schemeClr>
                </a:solidFill>
              </a:rPr>
              <a:t>ortodoxos asquenazíes </a:t>
            </a:r>
            <a:r>
              <a:rPr lang="es-ES" sz="2400" dirty="0" smtClean="0">
                <a:solidFill>
                  <a:schemeClr val="bg2">
                    <a:lumMod val="25000"/>
                  </a:schemeClr>
                </a:solidFill>
              </a:rPr>
              <a:t>han basado tradicionalmente la mayor parte de sus prácticas en </a:t>
            </a:r>
            <a:r>
              <a:rPr lang="es-ES" sz="2400" dirty="0" smtClean="0">
                <a:solidFill>
                  <a:schemeClr val="bg2">
                    <a:lumMod val="25000"/>
                  </a:schemeClr>
                </a:solidFill>
              </a:rPr>
              <a:t>el </a:t>
            </a:r>
            <a:r>
              <a:rPr lang="es-ES" sz="2400" i="1" dirty="0" smtClean="0">
                <a:solidFill>
                  <a:schemeClr val="bg2">
                    <a:lumMod val="25000"/>
                  </a:schemeClr>
                </a:solidFill>
              </a:rPr>
              <a:t>Rema</a:t>
            </a:r>
            <a:r>
              <a:rPr lang="es-ES" sz="2400" dirty="0" smtClean="0">
                <a:solidFill>
                  <a:schemeClr val="bg2">
                    <a:lumMod val="25000"/>
                  </a:schemeClr>
                </a:solidFill>
              </a:rPr>
              <a:t>, </a:t>
            </a:r>
            <a:r>
              <a:rPr lang="es-ES" sz="2400" dirty="0" smtClean="0">
                <a:solidFill>
                  <a:schemeClr val="bg2">
                    <a:lumMod val="25000"/>
                  </a:schemeClr>
                </a:solidFill>
              </a:rPr>
              <a:t>por </a:t>
            </a:r>
            <a:r>
              <a:rPr lang="es-ES" sz="2400" dirty="0" smtClean="0">
                <a:solidFill>
                  <a:schemeClr val="bg2">
                    <a:lumMod val="25000"/>
                  </a:schemeClr>
                </a:solidFill>
              </a:rPr>
              <a:t>Rabbi Moses Isserles, lo que refleja las diferencias entre </a:t>
            </a:r>
            <a:r>
              <a:rPr lang="es-ES" sz="2400" dirty="0" smtClean="0">
                <a:solidFill>
                  <a:schemeClr val="bg2">
                    <a:lumMod val="25000"/>
                  </a:schemeClr>
                </a:solidFill>
              </a:rPr>
              <a:t>la </a:t>
            </a:r>
            <a:r>
              <a:rPr lang="es-ES" sz="2400" dirty="0" smtClean="0">
                <a:solidFill>
                  <a:schemeClr val="bg2">
                    <a:lumMod val="25000"/>
                  </a:schemeClr>
                </a:solidFill>
              </a:rPr>
              <a:t>costumbre </a:t>
            </a:r>
            <a:r>
              <a:rPr lang="es-ES" sz="2400" dirty="0" smtClean="0">
                <a:solidFill>
                  <a:schemeClr val="bg2">
                    <a:lumMod val="25000"/>
                  </a:schemeClr>
                </a:solidFill>
              </a:rPr>
              <a:t>sefardí y Ashkenazi. </a:t>
            </a:r>
          </a:p>
          <a:p>
            <a:r>
              <a:rPr lang="es-ES" sz="2400" dirty="0" smtClean="0">
                <a:solidFill>
                  <a:schemeClr val="bg2">
                    <a:lumMod val="25000"/>
                  </a:schemeClr>
                </a:solidFill>
              </a:rPr>
              <a:t>En </a:t>
            </a:r>
            <a:r>
              <a:rPr lang="es-ES" sz="2400" dirty="0" smtClean="0">
                <a:solidFill>
                  <a:schemeClr val="bg2">
                    <a:lumMod val="25000"/>
                  </a:schemeClr>
                </a:solidFill>
              </a:rPr>
              <a:t>el período posterior a la </a:t>
            </a:r>
            <a:r>
              <a:rPr lang="es-ES" sz="2400" dirty="0" smtClean="0">
                <a:solidFill>
                  <a:schemeClr val="bg2">
                    <a:lumMod val="25000"/>
                  </a:schemeClr>
                </a:solidFill>
              </a:rPr>
              <a:t>Segunda </a:t>
            </a:r>
            <a:r>
              <a:rPr lang="es-ES" sz="2400" dirty="0" smtClean="0">
                <a:solidFill>
                  <a:schemeClr val="bg2">
                    <a:lumMod val="25000"/>
                  </a:schemeClr>
                </a:solidFill>
              </a:rPr>
              <a:t>Guerra Mundial </a:t>
            </a:r>
            <a:r>
              <a:rPr lang="es-ES" sz="2400" dirty="0" smtClean="0">
                <a:solidFill>
                  <a:schemeClr val="bg2">
                    <a:lumMod val="25000"/>
                  </a:schemeClr>
                </a:solidFill>
              </a:rPr>
              <a:t>la Mishná </a:t>
            </a:r>
            <a:r>
              <a:rPr lang="es-ES" sz="2400" dirty="0" smtClean="0">
                <a:solidFill>
                  <a:schemeClr val="bg2">
                    <a:lumMod val="25000"/>
                  </a:schemeClr>
                </a:solidFill>
              </a:rPr>
              <a:t>Berurá se ha convertido en </a:t>
            </a:r>
            <a:r>
              <a:rPr lang="es-ES" sz="2400" dirty="0" smtClean="0">
                <a:solidFill>
                  <a:schemeClr val="bg2">
                    <a:lumMod val="25000"/>
                  </a:schemeClr>
                </a:solidFill>
              </a:rPr>
              <a:t>autoritativa. Los Judíos </a:t>
            </a:r>
            <a:r>
              <a:rPr lang="es-ES" sz="2400" dirty="0" smtClean="0">
                <a:solidFill>
                  <a:schemeClr val="bg2">
                    <a:lumMod val="25000"/>
                  </a:schemeClr>
                </a:solidFill>
              </a:rPr>
              <a:t>Ashkenazi </a:t>
            </a:r>
            <a:r>
              <a:rPr lang="es-ES" sz="2400" dirty="0" smtClean="0">
                <a:solidFill>
                  <a:schemeClr val="bg2">
                    <a:lumMod val="25000"/>
                  </a:schemeClr>
                </a:solidFill>
              </a:rPr>
              <a:t>pueden </a:t>
            </a:r>
            <a:r>
              <a:rPr lang="es-ES" sz="2400" dirty="0" smtClean="0">
                <a:solidFill>
                  <a:schemeClr val="bg2">
                    <a:lumMod val="25000"/>
                  </a:schemeClr>
                </a:solidFill>
              </a:rPr>
              <a:t>optar por seguir la Mishná </a:t>
            </a:r>
            <a:r>
              <a:rPr lang="es-ES" sz="2400" dirty="0" smtClean="0">
                <a:solidFill>
                  <a:schemeClr val="bg2">
                    <a:lumMod val="25000"/>
                  </a:schemeClr>
                </a:solidFill>
              </a:rPr>
              <a:t>Berurá </a:t>
            </a:r>
            <a:r>
              <a:rPr lang="es-ES" sz="2400" dirty="0" smtClean="0">
                <a:solidFill>
                  <a:schemeClr val="bg2">
                    <a:lumMod val="25000"/>
                  </a:schemeClr>
                </a:solidFill>
              </a:rPr>
              <a:t>en lugar de </a:t>
            </a:r>
            <a:r>
              <a:rPr lang="es-ES" sz="2400" dirty="0" smtClean="0">
                <a:solidFill>
                  <a:schemeClr val="bg2">
                    <a:lumMod val="25000"/>
                  </a:schemeClr>
                </a:solidFill>
              </a:rPr>
              <a:t>algún detalle </a:t>
            </a:r>
            <a:r>
              <a:rPr lang="es-ES" sz="2400" dirty="0" smtClean="0">
                <a:solidFill>
                  <a:schemeClr val="bg2">
                    <a:lumMod val="25000"/>
                  </a:schemeClr>
                </a:solidFill>
              </a:rPr>
              <a:t>particular de la ley judía </a:t>
            </a:r>
            <a:r>
              <a:rPr lang="es-ES" sz="2400" dirty="0" smtClean="0">
                <a:solidFill>
                  <a:schemeClr val="bg2">
                    <a:lumMod val="25000"/>
                  </a:schemeClr>
                </a:solidFill>
              </a:rPr>
              <a:t>cuando se </a:t>
            </a:r>
            <a:r>
              <a:rPr lang="es-ES" sz="2400" dirty="0" smtClean="0">
                <a:solidFill>
                  <a:schemeClr val="bg2">
                    <a:lumMod val="25000"/>
                  </a:schemeClr>
                </a:solidFill>
              </a:rPr>
              <a:t>presenta en el Shulján Aruj.</a:t>
            </a:r>
          </a:p>
          <a:p>
            <a:r>
              <a:rPr lang="es-ES" sz="2400" b="1" i="1" dirty="0" smtClean="0">
                <a:solidFill>
                  <a:schemeClr val="bg2">
                    <a:lumMod val="25000"/>
                  </a:schemeClr>
                </a:solidFill>
              </a:rPr>
              <a:t>Jasídim </a:t>
            </a:r>
            <a:r>
              <a:rPr lang="es-ES" sz="2400" b="1" i="1" dirty="0" err="1" smtClean="0">
                <a:solidFill>
                  <a:schemeClr val="bg2">
                    <a:lumMod val="25000"/>
                  </a:schemeClr>
                </a:solidFill>
              </a:rPr>
              <a:t>Chabad</a:t>
            </a:r>
            <a:r>
              <a:rPr lang="es-ES" sz="2400" b="1" i="1" dirty="0" smtClean="0">
                <a:solidFill>
                  <a:schemeClr val="bg2">
                    <a:lumMod val="25000"/>
                  </a:schemeClr>
                </a:solidFill>
              </a:rPr>
              <a:t> </a:t>
            </a:r>
            <a:r>
              <a:rPr lang="es-ES" sz="2400" b="1" i="1" dirty="0" smtClean="0">
                <a:solidFill>
                  <a:schemeClr val="bg2">
                    <a:lumMod val="25000"/>
                  </a:schemeClr>
                </a:solidFill>
              </a:rPr>
              <a:t>Lubavitch </a:t>
            </a:r>
            <a:r>
              <a:rPr lang="es-ES" sz="2400" dirty="0" smtClean="0">
                <a:solidFill>
                  <a:schemeClr val="bg2">
                    <a:lumMod val="25000"/>
                  </a:schemeClr>
                </a:solidFill>
              </a:rPr>
              <a:t>siguen </a:t>
            </a:r>
            <a:r>
              <a:rPr lang="es-ES" sz="2400" dirty="0" smtClean="0">
                <a:solidFill>
                  <a:schemeClr val="bg2">
                    <a:lumMod val="25000"/>
                  </a:schemeClr>
                </a:solidFill>
              </a:rPr>
              <a:t>las resoluciones de </a:t>
            </a:r>
            <a:r>
              <a:rPr lang="es-ES" sz="2400" dirty="0" err="1" smtClean="0">
                <a:solidFill>
                  <a:schemeClr val="bg2">
                    <a:lumMod val="25000"/>
                  </a:schemeClr>
                </a:solidFill>
              </a:rPr>
              <a:t>Shneur</a:t>
            </a:r>
            <a:r>
              <a:rPr lang="es-ES" sz="2400" dirty="0" smtClean="0">
                <a:solidFill>
                  <a:schemeClr val="bg2">
                    <a:lumMod val="25000"/>
                  </a:schemeClr>
                </a:solidFill>
              </a:rPr>
              <a:t> Zalman de </a:t>
            </a:r>
            <a:r>
              <a:rPr lang="es-ES" sz="2400" dirty="0" err="1" smtClean="0">
                <a:solidFill>
                  <a:schemeClr val="bg2">
                    <a:lumMod val="25000"/>
                  </a:schemeClr>
                </a:solidFill>
              </a:rPr>
              <a:t>Liadi</a:t>
            </a:r>
            <a:r>
              <a:rPr lang="es-ES" sz="2400" dirty="0" smtClean="0">
                <a:solidFill>
                  <a:schemeClr val="bg2">
                    <a:lumMod val="25000"/>
                  </a:schemeClr>
                </a:solidFill>
              </a:rPr>
              <a:t> en el Shulján Aruj </a:t>
            </a:r>
            <a:r>
              <a:rPr lang="es-ES" sz="2400" dirty="0" err="1" smtClean="0">
                <a:solidFill>
                  <a:schemeClr val="bg2">
                    <a:lumMod val="25000"/>
                  </a:schemeClr>
                </a:solidFill>
              </a:rPr>
              <a:t>HaRav</a:t>
            </a:r>
            <a:r>
              <a:rPr lang="es-ES" sz="2400" dirty="0" smtClean="0">
                <a:solidFill>
                  <a:schemeClr val="bg2">
                    <a:lumMod val="25000"/>
                  </a:schemeClr>
                </a:solidFill>
              </a:rPr>
              <a:t>.</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MODERNO</a:t>
            </a:r>
            <a:endParaRPr lang="es-CO" sz="2400" b="1" i="1" dirty="0" smtClean="0">
              <a:solidFill>
                <a:srgbClr val="FF6600"/>
              </a:solidFill>
              <a:effectLst>
                <a:outerShdw blurRad="38100" dist="38100" dir="2700000" algn="tl">
                  <a:srgbClr val="000000">
                    <a:alpha val="43137"/>
                  </a:srgbClr>
                </a:outerShdw>
              </a:effectLst>
            </a:endParaRPr>
          </a:p>
          <a:p>
            <a:r>
              <a:rPr lang="es-ES" sz="2400" b="1" i="1" dirty="0" smtClean="0">
                <a:solidFill>
                  <a:schemeClr val="bg2">
                    <a:lumMod val="25000"/>
                  </a:schemeClr>
                </a:solidFill>
              </a:rPr>
              <a:t>Tradicional</a:t>
            </a:r>
            <a:r>
              <a:rPr lang="es-ES" sz="2400" dirty="0" smtClean="0">
                <a:solidFill>
                  <a:schemeClr val="bg2">
                    <a:lumMod val="25000"/>
                  </a:schemeClr>
                </a:solidFill>
              </a:rPr>
              <a:t> </a:t>
            </a:r>
            <a:r>
              <a:rPr lang="es-ES" sz="2400" b="1" i="1" dirty="0" err="1" smtClean="0">
                <a:solidFill>
                  <a:schemeClr val="bg2">
                    <a:lumMod val="25000"/>
                  </a:schemeClr>
                </a:solidFill>
              </a:rPr>
              <a:t>Baladi</a:t>
            </a:r>
            <a:r>
              <a:rPr lang="es-ES" sz="2400" dirty="0" smtClean="0">
                <a:solidFill>
                  <a:schemeClr val="bg2">
                    <a:lumMod val="25000"/>
                  </a:schemeClr>
                </a:solidFill>
              </a:rPr>
              <a:t> y </a:t>
            </a:r>
            <a:r>
              <a:rPr lang="es-ES" sz="2400" b="1" i="1" dirty="0" err="1" smtClean="0">
                <a:solidFill>
                  <a:schemeClr val="bg2">
                    <a:lumMod val="25000"/>
                  </a:schemeClr>
                </a:solidFill>
              </a:rPr>
              <a:t>Dor</a:t>
            </a:r>
            <a:r>
              <a:rPr lang="es-ES" sz="2400" b="1" i="1" dirty="0" smtClean="0">
                <a:solidFill>
                  <a:schemeClr val="bg2">
                    <a:lumMod val="25000"/>
                  </a:schemeClr>
                </a:solidFill>
              </a:rPr>
              <a:t> </a:t>
            </a:r>
            <a:r>
              <a:rPr lang="es-ES" sz="2400" b="1" i="1" dirty="0" err="1" smtClean="0">
                <a:solidFill>
                  <a:schemeClr val="bg2">
                    <a:lumMod val="25000"/>
                  </a:schemeClr>
                </a:solidFill>
              </a:rPr>
              <a:t>Daim</a:t>
            </a:r>
            <a:r>
              <a:rPr lang="es-ES" sz="2400" b="1" i="1" dirty="0" smtClean="0">
                <a:solidFill>
                  <a:schemeClr val="bg2">
                    <a:lumMod val="25000"/>
                  </a:schemeClr>
                </a:solidFill>
              </a:rPr>
              <a:t> </a:t>
            </a:r>
            <a:r>
              <a:rPr lang="es-ES" sz="2400" dirty="0" smtClean="0">
                <a:solidFill>
                  <a:schemeClr val="bg2">
                    <a:lumMod val="25000"/>
                  </a:schemeClr>
                </a:solidFill>
              </a:rPr>
              <a:t>(</a:t>
            </a:r>
            <a:r>
              <a:rPr lang="es-ES" sz="2400" dirty="0" err="1" smtClean="0">
                <a:solidFill>
                  <a:schemeClr val="bg2">
                    <a:lumMod val="25000"/>
                  </a:schemeClr>
                </a:solidFill>
              </a:rPr>
              <a:t>Judios</a:t>
            </a:r>
            <a:r>
              <a:rPr lang="es-ES" sz="2400" dirty="0" smtClean="0">
                <a:solidFill>
                  <a:schemeClr val="bg2">
                    <a:lumMod val="25000"/>
                  </a:schemeClr>
                </a:solidFill>
              </a:rPr>
              <a:t> de Yemen) </a:t>
            </a:r>
            <a:r>
              <a:rPr lang="es-ES" sz="2400" dirty="0" smtClean="0">
                <a:solidFill>
                  <a:schemeClr val="bg2">
                    <a:lumMod val="25000"/>
                  </a:schemeClr>
                </a:solidFill>
              </a:rPr>
              <a:t>basan la </a:t>
            </a:r>
            <a:r>
              <a:rPr lang="es-ES" sz="2400" dirty="0" smtClean="0">
                <a:solidFill>
                  <a:schemeClr val="bg2">
                    <a:lumMod val="25000"/>
                  </a:schemeClr>
                </a:solidFill>
              </a:rPr>
              <a:t>mayor parte de sus prácticas en el Mishné Torá, el compendio de Maimónides </a:t>
            </a:r>
            <a:r>
              <a:rPr lang="es-ES" sz="2400" dirty="0" smtClean="0">
                <a:solidFill>
                  <a:schemeClr val="bg2">
                    <a:lumMod val="25000"/>
                  </a:schemeClr>
                </a:solidFill>
              </a:rPr>
              <a:t>sobre la </a:t>
            </a:r>
            <a:r>
              <a:rPr lang="es-ES" sz="2400" dirty="0" err="1" smtClean="0">
                <a:solidFill>
                  <a:schemeClr val="bg2">
                    <a:lumMod val="25000"/>
                  </a:schemeClr>
                </a:solidFill>
              </a:rPr>
              <a:t>halajá</a:t>
            </a:r>
            <a:r>
              <a:rPr lang="es-ES" sz="2400" dirty="0" smtClean="0">
                <a:solidFill>
                  <a:schemeClr val="bg2">
                    <a:lumMod val="25000"/>
                  </a:schemeClr>
                </a:solidFill>
              </a:rPr>
              <a:t>, </a:t>
            </a:r>
            <a:r>
              <a:rPr lang="es-ES" sz="2400" dirty="0" smtClean="0">
                <a:solidFill>
                  <a:schemeClr val="bg2">
                    <a:lumMod val="25000"/>
                  </a:schemeClr>
                </a:solidFill>
              </a:rPr>
              <a:t>escrito </a:t>
            </a:r>
            <a:r>
              <a:rPr lang="es-ES" sz="2400" dirty="0" smtClean="0">
                <a:solidFill>
                  <a:schemeClr val="bg2">
                    <a:lumMod val="25000"/>
                  </a:schemeClr>
                </a:solidFill>
              </a:rPr>
              <a:t>varios siglos antes </a:t>
            </a:r>
            <a:r>
              <a:rPr lang="es-ES" sz="2400" dirty="0" smtClean="0">
                <a:solidFill>
                  <a:schemeClr val="bg2">
                    <a:lumMod val="25000"/>
                  </a:schemeClr>
                </a:solidFill>
              </a:rPr>
              <a:t>del Shulján </a:t>
            </a:r>
            <a:r>
              <a:rPr lang="es-ES" sz="2400" dirty="0" smtClean="0">
                <a:solidFill>
                  <a:schemeClr val="bg2">
                    <a:lumMod val="25000"/>
                  </a:schemeClr>
                </a:solidFill>
              </a:rPr>
              <a:t>Aruj. El </a:t>
            </a:r>
            <a:r>
              <a:rPr lang="es-ES" sz="2400" dirty="0" err="1" smtClean="0">
                <a:solidFill>
                  <a:schemeClr val="bg2">
                    <a:lumMod val="25000"/>
                  </a:schemeClr>
                </a:solidFill>
              </a:rPr>
              <a:t>Talmidei</a:t>
            </a:r>
            <a:r>
              <a:rPr lang="es-ES" sz="2400" dirty="0" smtClean="0">
                <a:solidFill>
                  <a:schemeClr val="bg2">
                    <a:lumMod val="25000"/>
                  </a:schemeClr>
                </a:solidFill>
              </a:rPr>
              <a:t> </a:t>
            </a:r>
            <a:r>
              <a:rPr lang="es-ES" sz="2400" dirty="0" err="1" smtClean="0">
                <a:solidFill>
                  <a:schemeClr val="bg2">
                    <a:lumMod val="25000"/>
                  </a:schemeClr>
                </a:solidFill>
              </a:rPr>
              <a:t>haRambam</a:t>
            </a:r>
            <a:r>
              <a:rPr lang="es-ES" sz="2400" dirty="0" smtClean="0">
                <a:solidFill>
                  <a:schemeClr val="bg2">
                    <a:lumMod val="25000"/>
                  </a:schemeClr>
                </a:solidFill>
              </a:rPr>
              <a:t> también </a:t>
            </a:r>
            <a:r>
              <a:rPr lang="es-ES" sz="2400" dirty="0" smtClean="0">
                <a:solidFill>
                  <a:schemeClr val="bg2">
                    <a:lumMod val="25000"/>
                  </a:schemeClr>
                </a:solidFill>
              </a:rPr>
              <a:t>mantiene </a:t>
            </a:r>
            <a:r>
              <a:rPr lang="es-ES" sz="2400" dirty="0" smtClean="0">
                <a:solidFill>
                  <a:schemeClr val="bg2">
                    <a:lumMod val="25000"/>
                  </a:schemeClr>
                </a:solidFill>
              </a:rPr>
              <a:t>la ley judía </a:t>
            </a:r>
            <a:r>
              <a:rPr lang="es-ES" sz="2400" dirty="0" smtClean="0">
                <a:solidFill>
                  <a:schemeClr val="bg2">
                    <a:lumMod val="25000"/>
                  </a:schemeClr>
                </a:solidFill>
              </a:rPr>
              <a:t>codificada </a:t>
            </a:r>
            <a:r>
              <a:rPr lang="es-ES" sz="2400" dirty="0" smtClean="0">
                <a:solidFill>
                  <a:schemeClr val="bg2">
                    <a:lumMod val="25000"/>
                  </a:schemeClr>
                </a:solidFill>
              </a:rPr>
              <a:t>en la Mishné Torá.</a:t>
            </a:r>
          </a:p>
          <a:p>
            <a:r>
              <a:rPr lang="es-ES" sz="2400" dirty="0" smtClean="0">
                <a:solidFill>
                  <a:schemeClr val="bg2">
                    <a:lumMod val="25000"/>
                  </a:schemeClr>
                </a:solidFill>
              </a:rPr>
              <a:t>Un número más pequeño, como los </a:t>
            </a:r>
            <a:r>
              <a:rPr lang="es-ES" sz="2400" b="1" i="1" dirty="0" err="1" smtClean="0">
                <a:solidFill>
                  <a:schemeClr val="bg2">
                    <a:lumMod val="25000"/>
                  </a:schemeClr>
                </a:solidFill>
              </a:rPr>
              <a:t>Judios</a:t>
            </a:r>
            <a:r>
              <a:rPr lang="es-ES" sz="2400" b="1" i="1" dirty="0" smtClean="0">
                <a:solidFill>
                  <a:schemeClr val="bg2">
                    <a:lumMod val="25000"/>
                  </a:schemeClr>
                </a:solidFill>
              </a:rPr>
              <a:t> </a:t>
            </a:r>
            <a:r>
              <a:rPr lang="es-ES" sz="2400" b="1" i="1" dirty="0" err="1" smtClean="0">
                <a:solidFill>
                  <a:schemeClr val="bg2">
                    <a:lumMod val="25000"/>
                  </a:schemeClr>
                </a:solidFill>
              </a:rPr>
              <a:t>Romaniotas</a:t>
            </a:r>
            <a:r>
              <a:rPr lang="es-ES" sz="2400" dirty="0" smtClean="0">
                <a:solidFill>
                  <a:schemeClr val="bg2">
                    <a:lumMod val="25000"/>
                  </a:schemeClr>
                </a:solidFill>
              </a:rPr>
              <a:t>, tradicionalmente se </a:t>
            </a:r>
            <a:r>
              <a:rPr lang="es-ES" sz="2400" dirty="0" smtClean="0">
                <a:solidFill>
                  <a:schemeClr val="bg2">
                    <a:lumMod val="25000"/>
                  </a:schemeClr>
                </a:solidFill>
              </a:rPr>
              <a:t>guían de acuerdo </a:t>
            </a:r>
            <a:r>
              <a:rPr lang="es-ES" sz="2400" dirty="0" smtClean="0">
                <a:solidFill>
                  <a:schemeClr val="bg2">
                    <a:lumMod val="25000"/>
                  </a:schemeClr>
                </a:solidFill>
              </a:rPr>
              <a:t>con el Talmud de Jerusalén sobre el Talmud de Babilonia</a:t>
            </a:r>
            <a:r>
              <a:rPr lang="es-ES" sz="2400" dirty="0" smtClean="0">
                <a:solidFill>
                  <a:schemeClr val="bg2">
                    <a:lumMod val="25000"/>
                  </a:schemeClr>
                </a:solidFill>
              </a:rPr>
              <a:t>.</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JUDAISMO MODERNO</a:t>
            </a:r>
            <a:endParaRPr lang="es-CO" sz="2400" b="1" i="1" dirty="0" smtClean="0">
              <a:solidFill>
                <a:srgbClr val="FF6600"/>
              </a:solidFill>
              <a:effectLst>
                <a:outerShdw blurRad="38100" dist="38100" dir="2700000" algn="tl">
                  <a:srgbClr val="000000">
                    <a:alpha val="43137"/>
                  </a:srgbClr>
                </a:outerShdw>
              </a:effectLst>
            </a:endParaRPr>
          </a:p>
          <a:p>
            <a:r>
              <a:rPr lang="es-ES" sz="2400" b="1" i="1" dirty="0" smtClean="0">
                <a:solidFill>
                  <a:schemeClr val="bg2">
                    <a:lumMod val="25000"/>
                  </a:schemeClr>
                </a:solidFill>
              </a:rPr>
              <a:t>Los Judíos Español </a:t>
            </a:r>
            <a:r>
              <a:rPr lang="es-ES" sz="2400" b="1" i="1" dirty="0" smtClean="0">
                <a:solidFill>
                  <a:schemeClr val="bg2">
                    <a:lumMod val="25000"/>
                  </a:schemeClr>
                </a:solidFill>
              </a:rPr>
              <a:t>y </a:t>
            </a:r>
            <a:r>
              <a:rPr lang="es-ES" sz="2400" b="1" i="1" dirty="0" smtClean="0">
                <a:solidFill>
                  <a:schemeClr val="bg2">
                    <a:lumMod val="25000"/>
                  </a:schemeClr>
                </a:solidFill>
              </a:rPr>
              <a:t>Portugués </a:t>
            </a:r>
            <a:r>
              <a:rPr lang="es-ES" sz="2400" dirty="0" smtClean="0">
                <a:solidFill>
                  <a:schemeClr val="bg2">
                    <a:lumMod val="25000"/>
                  </a:schemeClr>
                </a:solidFill>
              </a:rPr>
              <a:t>consideran </a:t>
            </a:r>
            <a:r>
              <a:rPr lang="es-ES" sz="2400" dirty="0" smtClean="0">
                <a:solidFill>
                  <a:schemeClr val="bg2">
                    <a:lumMod val="25000"/>
                  </a:schemeClr>
                </a:solidFill>
              </a:rPr>
              <a:t>el Shulján Aruj con autoridad, pero se diferencian de otros sefardíes al hacer menos previsión por </a:t>
            </a:r>
            <a:r>
              <a:rPr lang="es-ES" sz="2400" dirty="0" smtClean="0">
                <a:solidFill>
                  <a:schemeClr val="bg2">
                    <a:lumMod val="25000"/>
                  </a:schemeClr>
                </a:solidFill>
              </a:rPr>
              <a:t>autoridades </a:t>
            </a:r>
            <a:r>
              <a:rPr lang="es-ES" sz="2400" dirty="0" smtClean="0">
                <a:solidFill>
                  <a:schemeClr val="bg2">
                    <a:lumMod val="25000"/>
                  </a:schemeClr>
                </a:solidFill>
              </a:rPr>
              <a:t>más recientes, en las costumbres particulares basados ​​en la Cábala. </a:t>
            </a:r>
            <a:endParaRPr lang="es-ES" sz="2400" dirty="0" smtClean="0">
              <a:solidFill>
                <a:schemeClr val="bg2">
                  <a:lumMod val="25000"/>
                </a:schemeClr>
              </a:solidFill>
            </a:endParaRPr>
          </a:p>
          <a:p>
            <a:r>
              <a:rPr lang="es-ES" sz="2400" dirty="0" smtClean="0">
                <a:solidFill>
                  <a:schemeClr val="bg2">
                    <a:lumMod val="25000"/>
                  </a:schemeClr>
                </a:solidFill>
              </a:rPr>
              <a:t>Algunas </a:t>
            </a:r>
            <a:r>
              <a:rPr lang="es-ES" sz="2400" dirty="0" smtClean="0">
                <a:solidFill>
                  <a:schemeClr val="bg2">
                    <a:lumMod val="25000"/>
                  </a:schemeClr>
                </a:solidFill>
              </a:rPr>
              <a:t>costumbres se basan en Maimónides o el </a:t>
            </a:r>
            <a:r>
              <a:rPr lang="es-ES" sz="2400" dirty="0" err="1" smtClean="0">
                <a:solidFill>
                  <a:schemeClr val="bg2">
                    <a:lumMod val="25000"/>
                  </a:schemeClr>
                </a:solidFill>
              </a:rPr>
              <a:t>Arba'ah</a:t>
            </a:r>
            <a:r>
              <a:rPr lang="es-ES" sz="2400" dirty="0" smtClean="0">
                <a:solidFill>
                  <a:schemeClr val="bg2">
                    <a:lumMod val="25000"/>
                  </a:schemeClr>
                </a:solidFill>
              </a:rPr>
              <a:t> </a:t>
            </a:r>
            <a:r>
              <a:rPr lang="es-ES" sz="2400" dirty="0" err="1" smtClean="0">
                <a:solidFill>
                  <a:schemeClr val="bg2">
                    <a:lumMod val="25000"/>
                  </a:schemeClr>
                </a:solidFill>
              </a:rPr>
              <a:t>Turim</a:t>
            </a:r>
            <a:r>
              <a:rPr lang="es-ES" sz="2400" dirty="0" smtClean="0">
                <a:solidFill>
                  <a:schemeClr val="bg2">
                    <a:lumMod val="25000"/>
                  </a:schemeClr>
                </a:solidFill>
              </a:rPr>
              <a:t> –el Tur, </a:t>
            </a:r>
            <a:r>
              <a:rPr lang="es-ES" sz="2400" dirty="0" err="1" smtClean="0">
                <a:solidFill>
                  <a:schemeClr val="bg2">
                    <a:lumMod val="25000"/>
                  </a:schemeClr>
                </a:solidFill>
              </a:rPr>
              <a:t>Yacov</a:t>
            </a:r>
            <a:r>
              <a:rPr lang="es-ES" sz="2400" dirty="0" smtClean="0">
                <a:solidFill>
                  <a:schemeClr val="bg2">
                    <a:lumMod val="25000"/>
                  </a:schemeClr>
                </a:solidFill>
              </a:rPr>
              <a:t> ben </a:t>
            </a:r>
            <a:r>
              <a:rPr lang="es-ES" sz="2400" dirty="0" err="1" smtClean="0">
                <a:solidFill>
                  <a:schemeClr val="bg2">
                    <a:lumMod val="25000"/>
                  </a:schemeClr>
                </a:solidFill>
              </a:rPr>
              <a:t>Asher</a:t>
            </a:r>
            <a:r>
              <a:rPr lang="es-ES" sz="2400" dirty="0" smtClean="0">
                <a:solidFill>
                  <a:schemeClr val="bg2">
                    <a:lumMod val="25000"/>
                  </a:schemeClr>
                </a:solidFill>
              </a:rPr>
              <a:t>.</a:t>
            </a:r>
            <a:endParaRPr lang="es-ES" sz="2400" dirty="0" smtClean="0">
              <a:solidFill>
                <a:schemeClr val="bg2">
                  <a:lumMod val="25000"/>
                </a:schemeClr>
              </a:solidFill>
            </a:endParaRPr>
          </a:p>
          <a:p>
            <a:r>
              <a:rPr lang="es-ES" sz="2400" b="1" i="1" dirty="0" smtClean="0">
                <a:solidFill>
                  <a:schemeClr val="bg2">
                    <a:lumMod val="25000"/>
                  </a:schemeClr>
                </a:solidFill>
              </a:rPr>
              <a:t>El judaísmo ortodoxo </a:t>
            </a:r>
            <a:r>
              <a:rPr lang="es-ES" sz="2400" dirty="0" smtClean="0">
                <a:solidFill>
                  <a:schemeClr val="bg2">
                    <a:lumMod val="25000"/>
                  </a:schemeClr>
                </a:solidFill>
              </a:rPr>
              <a:t>hace hincapié en la práctica de las reglas de </a:t>
            </a:r>
            <a:r>
              <a:rPr lang="es-ES" sz="2400" dirty="0" err="1" smtClean="0">
                <a:solidFill>
                  <a:schemeClr val="bg2">
                    <a:lumMod val="25000"/>
                  </a:schemeClr>
                </a:solidFill>
              </a:rPr>
              <a:t>Kashrut</a:t>
            </a:r>
            <a:r>
              <a:rPr lang="es-ES" sz="2400" dirty="0" smtClean="0">
                <a:solidFill>
                  <a:schemeClr val="bg2">
                    <a:lumMod val="25000"/>
                  </a:schemeClr>
                </a:solidFill>
              </a:rPr>
              <a:t>, el Shabat, la pureza de la familia, y </a:t>
            </a:r>
            <a:r>
              <a:rPr lang="es-ES" sz="2400" dirty="0" err="1" smtClean="0">
                <a:solidFill>
                  <a:schemeClr val="bg2">
                    <a:lumMod val="25000"/>
                  </a:schemeClr>
                </a:solidFill>
              </a:rPr>
              <a:t>Tefiláh</a:t>
            </a:r>
            <a:r>
              <a:rPr lang="es-ES" sz="2400" dirty="0" smtClean="0">
                <a:solidFill>
                  <a:schemeClr val="bg2">
                    <a:lumMod val="25000"/>
                  </a:schemeClr>
                </a:solidFill>
              </a:rPr>
              <a:t> </a:t>
            </a:r>
            <a:r>
              <a:rPr lang="es-ES" sz="2400" dirty="0" smtClean="0">
                <a:solidFill>
                  <a:schemeClr val="bg2">
                    <a:lumMod val="25000"/>
                  </a:schemeClr>
                </a:solidFill>
              </a:rPr>
              <a:t>(Oración).</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22 </a:t>
            </a:r>
            <a:r>
              <a:rPr lang="es-CO" sz="1800" dirty="0" smtClean="0">
                <a:latin typeface="Calibri" pitchFamily="34" charset="0"/>
              </a:rPr>
              <a:t>de </a:t>
            </a:r>
            <a:r>
              <a:rPr lang="es-CO" sz="1800" dirty="0" err="1" smtClean="0">
                <a:latin typeface="Calibri" pitchFamily="34" charset="0"/>
              </a:rPr>
              <a:t>Tammuz</a:t>
            </a:r>
            <a:r>
              <a:rPr lang="es-CO" sz="1800" dirty="0" smtClean="0">
                <a:latin typeface="Calibri" pitchFamily="34" charset="0"/>
              </a:rPr>
              <a:t> 5776– </a:t>
            </a:r>
            <a:r>
              <a:rPr lang="es-CO" sz="1800" dirty="0" smtClean="0">
                <a:latin typeface="Calibri" pitchFamily="34" charset="0"/>
              </a:rPr>
              <a:t>28 </a:t>
            </a:r>
            <a:r>
              <a:rPr lang="es-CO" sz="1800" dirty="0" smtClean="0">
                <a:latin typeface="Calibri" pitchFamily="34" charset="0"/>
              </a:rPr>
              <a:t>de Julio, 2016- </a:t>
            </a:r>
            <a:r>
              <a:rPr lang="es-CO" sz="1800" dirty="0" err="1" smtClean="0">
                <a:latin typeface="Calibri" pitchFamily="34" charset="0"/>
              </a:rPr>
              <a:t>Monsey</a:t>
            </a:r>
            <a:r>
              <a:rPr lang="es-CO" sz="1800" dirty="0" smtClean="0">
                <a:latin typeface="Calibri" pitchFamily="34" charset="0"/>
              </a:rPr>
              <a:t> New York</a:t>
            </a:r>
          </a:p>
          <a:p>
            <a:pPr eaLnBrk="1" hangingPunct="1">
              <a:lnSpc>
                <a:spcPct val="90000"/>
              </a:lnSpc>
              <a:spcBef>
                <a:spcPts val="400"/>
              </a:spcBef>
            </a:pPr>
            <a:r>
              <a:rPr lang="en-US" sz="800" dirty="0" smtClean="0">
                <a:solidFill>
                  <a:schemeClr val="bg2">
                    <a:lumMod val="25000"/>
                  </a:schemeClr>
                </a:solidFill>
                <a:latin typeface="Calibri" pitchFamily="34" charset="0"/>
                <a:hlinkClick r:id="rId5"/>
              </a:rPr>
              <a:t>https://jewsforjesus.org/publications/newsletter/february-1990/07</a:t>
            </a:r>
            <a:endParaRPr lang="en-US" sz="800" dirty="0" smtClean="0">
              <a:solidFill>
                <a:schemeClr val="bg2">
                  <a:lumMod val="25000"/>
                </a:schemeClr>
              </a:solidFill>
              <a:latin typeface="Calibri" pitchFamily="34" charset="0"/>
            </a:endParaRPr>
          </a:p>
          <a:p>
            <a:pPr eaLnBrk="1" hangingPunct="1">
              <a:lnSpc>
                <a:spcPct val="90000"/>
              </a:lnSpc>
              <a:spcBef>
                <a:spcPts val="400"/>
              </a:spcBef>
            </a:pPr>
            <a:r>
              <a:rPr lang="en-US" sz="800" dirty="0" smtClean="0">
                <a:solidFill>
                  <a:schemeClr val="bg2">
                    <a:lumMod val="25000"/>
                  </a:schemeClr>
                </a:solidFill>
                <a:latin typeface="Calibri" pitchFamily="34" charset="0"/>
                <a:hlinkClick r:id="rId6"/>
              </a:rPr>
              <a:t>https://en.wikipedia.org/wiki/Jewish_religious_movements</a:t>
            </a:r>
            <a:endParaRPr lang="en-US" sz="800" dirty="0" smtClean="0">
              <a:solidFill>
                <a:schemeClr val="bg2">
                  <a:lumMod val="25000"/>
                </a:schemeClr>
              </a:solidFill>
              <a:latin typeface="Calibri" pitchFamily="34" charset="0"/>
            </a:endParaRPr>
          </a:p>
          <a:p>
            <a:pPr eaLnBrk="1" hangingPunct="1">
              <a:lnSpc>
                <a:spcPct val="90000"/>
              </a:lnSpc>
              <a:spcBef>
                <a:spcPts val="400"/>
              </a:spcBef>
            </a:pPr>
            <a:r>
              <a:rPr lang="en-US" sz="800" dirty="0" smtClean="0">
                <a:solidFill>
                  <a:schemeClr val="bg2">
                    <a:lumMod val="25000"/>
                  </a:schemeClr>
                </a:solidFill>
                <a:latin typeface="Calibri" pitchFamily="34" charset="0"/>
                <a:hlinkClick r:id="rId7"/>
              </a:rPr>
              <a:t>http://www.jewishvirtuallibrary.org/jsource/Judaism/Branches_of_Orthodox_Judaism.html</a:t>
            </a:r>
            <a:endParaRPr lang="en-US" sz="800" dirty="0" smtClean="0">
              <a:solidFill>
                <a:schemeClr val="bg2">
                  <a:lumMod val="25000"/>
                </a:schemeClr>
              </a:solidFill>
              <a:latin typeface="Calibri" pitchFamily="34" charset="0"/>
            </a:endParaRPr>
          </a:p>
          <a:p>
            <a:pPr eaLnBrk="1" hangingPunct="1">
              <a:lnSpc>
                <a:spcPct val="90000"/>
              </a:lnSpc>
              <a:spcBef>
                <a:spcPts val="400"/>
              </a:spcBef>
            </a:pPr>
            <a:r>
              <a:rPr lang="en-US" sz="800" dirty="0" smtClean="0">
                <a:solidFill>
                  <a:schemeClr val="bg2">
                    <a:lumMod val="25000"/>
                  </a:schemeClr>
                </a:solidFill>
                <a:latin typeface="Calibri" pitchFamily="34" charset="0"/>
              </a:rPr>
              <a:t>https://en.wikipedia.org/wiki/Orthodox_Judaism</a:t>
            </a:r>
            <a:endParaRPr sz="800" dirty="0" smtClean="0">
              <a:solidFill>
                <a:schemeClr val="bg2">
                  <a:lumMod val="25000"/>
                </a:schemeClr>
              </a:solidFill>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83801</TotalTime>
  <Words>4141</Words>
  <Application>Microsoft Office PowerPoint</Application>
  <PresentationFormat>On-screen Show (4:3)</PresentationFormat>
  <Paragraphs>483</Paragraphs>
  <Slides>41</Slides>
  <Notes>39</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 </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3070</cp:revision>
  <dcterms:created xsi:type="dcterms:W3CDTF">2013-10-13T19:31:46Z</dcterms:created>
  <dcterms:modified xsi:type="dcterms:W3CDTF">2016-07-29T15:40:59Z</dcterms:modified>
</cp:coreProperties>
</file>