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1136" r:id="rId3"/>
    <p:sldId id="1137" r:id="rId4"/>
    <p:sldId id="1138" r:id="rId5"/>
    <p:sldId id="1153" r:id="rId6"/>
    <p:sldId id="1155" r:id="rId7"/>
    <p:sldId id="1156" r:id="rId8"/>
    <p:sldId id="1157" r:id="rId9"/>
    <p:sldId id="1158" r:id="rId10"/>
    <p:sldId id="1159" r:id="rId11"/>
    <p:sldId id="1161" r:id="rId12"/>
    <p:sldId id="1162" r:id="rId13"/>
    <p:sldId id="1163" r:id="rId14"/>
    <p:sldId id="1164" r:id="rId15"/>
    <p:sldId id="1166" r:id="rId16"/>
    <p:sldId id="1167" r:id="rId17"/>
    <p:sldId id="1165" r:id="rId18"/>
    <p:sldId id="1160" r:id="rId19"/>
    <p:sldId id="1168" r:id="rId20"/>
    <p:sldId id="1169" r:id="rId21"/>
    <p:sldId id="1170" r:id="rId22"/>
    <p:sldId id="1171" r:id="rId23"/>
    <p:sldId id="1172" r:id="rId24"/>
    <p:sldId id="1173" r:id="rId25"/>
    <p:sldId id="1174" r:id="rId26"/>
    <p:sldId id="1175" r:id="rId27"/>
    <p:sldId id="1176" r:id="rId28"/>
    <p:sldId id="1177" r:id="rId29"/>
    <p:sldId id="1178" r:id="rId30"/>
    <p:sldId id="1179" r:id="rId31"/>
    <p:sldId id="1180" r:id="rId32"/>
    <p:sldId id="1182" r:id="rId33"/>
    <p:sldId id="1183" r:id="rId34"/>
    <p:sldId id="1181" r:id="rId35"/>
    <p:sldId id="292"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00"/>
    <a:srgbClr val="4D4D4D"/>
    <a:srgbClr val="00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248" y="3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644775"/>
            <a:ext cx="7772400" cy="1470025"/>
          </a:xfrm>
          <a:prstGeom prst="rect">
            <a:avLst/>
          </a:prstGeom>
          <a:noFill/>
          <a:ln w="9525">
            <a:noFill/>
            <a:miter lim="800000"/>
            <a:headEnd/>
            <a:tailEnd/>
          </a:ln>
        </p:spPr>
        <p:txBody>
          <a:bodyPr anchor="ctr" anchorCtr="1"/>
          <a:lstStyle/>
          <a:p>
            <a:pPr algn="ctr">
              <a:lnSpc>
                <a:spcPct val="90000"/>
              </a:lnSpc>
            </a:pPr>
            <a:r>
              <a:rPr lang="es-CO" sz="2400" dirty="0" smtClean="0">
                <a:solidFill>
                  <a:srgbClr val="000000"/>
                </a:solidFill>
                <a:latin typeface="Calibri" pitchFamily="34" charset="0"/>
              </a:rPr>
              <a:t>CLASES DE JUDAISMO</a:t>
            </a:r>
          </a:p>
          <a:p>
            <a:pPr algn="ctr">
              <a:lnSpc>
                <a:spcPct val="90000"/>
              </a:lnSpc>
            </a:pPr>
            <a:r>
              <a:rPr lang="es-CO" sz="3600" dirty="0" smtClean="0">
                <a:solidFill>
                  <a:srgbClr val="000000"/>
                </a:solidFill>
                <a:latin typeface="Calibri" pitchFamily="34" charset="0"/>
              </a:rPr>
              <a:t>VERTIENTES DEL JUDAISMO #</a:t>
            </a:r>
            <a:r>
              <a:rPr lang="es-CO" sz="3600" dirty="0" smtClean="0">
                <a:solidFill>
                  <a:srgbClr val="000000"/>
                </a:solidFill>
                <a:latin typeface="Calibri" pitchFamily="34" charset="0"/>
              </a:rPr>
              <a:t>2</a:t>
            </a:r>
          </a:p>
          <a:p>
            <a:pPr algn="ctr">
              <a:lnSpc>
                <a:spcPct val="90000"/>
              </a:lnSpc>
            </a:pPr>
            <a:r>
              <a:rPr lang="es-CO" sz="2800" dirty="0" smtClean="0">
                <a:solidFill>
                  <a:srgbClr val="000000"/>
                </a:solidFill>
                <a:effectLst>
                  <a:outerShdw blurRad="38100" dist="38100" dir="2700000" algn="tl">
                    <a:srgbClr val="000000">
                      <a:alpha val="43137"/>
                    </a:srgbClr>
                  </a:outerShdw>
                </a:effectLst>
                <a:latin typeface="Calibri" pitchFamily="34" charset="0"/>
              </a:rPr>
              <a:t>La Iluminación – La Emancipación – La </a:t>
            </a:r>
            <a:r>
              <a:rPr lang="es-CO" sz="2800" dirty="0" err="1" smtClean="0">
                <a:solidFill>
                  <a:srgbClr val="000000"/>
                </a:solidFill>
                <a:effectLst>
                  <a:outerShdw blurRad="38100" dist="38100" dir="2700000" algn="tl">
                    <a:srgbClr val="000000">
                      <a:alpha val="43137"/>
                    </a:srgbClr>
                  </a:outerShdw>
                </a:effectLst>
                <a:latin typeface="Calibri" pitchFamily="34" charset="0"/>
              </a:rPr>
              <a:t>Haskalá</a:t>
            </a:r>
            <a:endParaRPr lang="es-CO" sz="2000" dirty="0">
              <a:solidFill>
                <a:srgbClr val="000000"/>
              </a:solidFill>
              <a:effectLst>
                <a:outerShdw blurRad="38100" dist="38100" dir="2700000" algn="tl">
                  <a:srgbClr val="000000">
                    <a:alpha val="43137"/>
                  </a:srgbClr>
                </a:outerShdw>
              </a:effectLst>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endParaRPr lang="es-CO" sz="3200" dirty="0" smtClean="0">
              <a:solidFill>
                <a:srgbClr val="000000"/>
              </a:solidFill>
              <a:latin typeface="Calibri" pitchFamily="34" charset="0"/>
            </a:endParaRPr>
          </a:p>
          <a:p>
            <a:pPr algn="ctr">
              <a:spcBef>
                <a:spcPts val="800"/>
              </a:spcBef>
            </a:pPr>
            <a:r>
              <a:rPr lang="es-CO" sz="3200" dirty="0" smtClean="0">
                <a:solidFill>
                  <a:srgbClr val="000000"/>
                </a:solidFill>
                <a:latin typeface="Calibri" pitchFamily="34" charset="0"/>
              </a:rPr>
              <a:t>Por</a:t>
            </a:r>
            <a:r>
              <a:rPr lang="es-CO" sz="3200" dirty="0">
                <a:solidFill>
                  <a:srgbClr val="000000"/>
                </a:solidFill>
                <a:latin typeface="Calibri" pitchFamily="34" charset="0"/>
              </a:rPr>
              <a:t>: </a:t>
            </a:r>
            <a:r>
              <a:rPr lang="es-CO" sz="3200" dirty="0" err="1">
                <a:solidFill>
                  <a:srgbClr val="000000"/>
                </a:solidFill>
                <a:latin typeface="Calibri" pitchFamily="34" charset="0"/>
              </a:rPr>
              <a:t>Eliyahu</a:t>
            </a:r>
            <a:r>
              <a:rPr lang="es-CO" sz="3200" dirty="0">
                <a:solidFill>
                  <a:srgbClr val="000000"/>
                </a:solidFill>
                <a:latin typeface="Calibri" pitchFamily="34" charset="0"/>
              </a:rPr>
              <a:t> </a:t>
            </a:r>
            <a:r>
              <a:rPr lang="es-CO" sz="3200" dirty="0" err="1">
                <a:solidFill>
                  <a:srgbClr val="000000"/>
                </a:solidFill>
                <a:latin typeface="Calibri" pitchFamily="34" charset="0"/>
              </a:rPr>
              <a:t>BaYonah</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a:t>
            </a:r>
            <a:r>
              <a:rPr lang="es-CO" sz="3200" dirty="0" err="1">
                <a:solidFill>
                  <a:srgbClr val="000000"/>
                </a:solidFill>
                <a:latin typeface="Calibri" pitchFamily="34" charset="0"/>
              </a:rPr>
              <a:t>Haverim</a:t>
            </a:r>
            <a:r>
              <a:rPr lang="es-CO" sz="3200" dirty="0">
                <a:solidFill>
                  <a:srgbClr val="000000"/>
                </a:solidFill>
                <a:latin typeface="Calibri" pitchFamily="34" charset="0"/>
              </a:rPr>
              <a:t> </a:t>
            </a:r>
            <a:r>
              <a:rPr lang="es-CO" sz="3200" dirty="0" err="1">
                <a:solidFill>
                  <a:srgbClr val="000000"/>
                </a:solidFill>
                <a:latin typeface="Calibri" pitchFamily="34" charset="0"/>
              </a:rPr>
              <a:t>Org</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Tres son las vertientes principales:</a:t>
            </a:r>
          </a:p>
          <a:p>
            <a:r>
              <a:rPr lang="es-CO" sz="2400" dirty="0" smtClean="0">
                <a:solidFill>
                  <a:schemeClr val="bg2">
                    <a:lumMod val="25000"/>
                  </a:schemeClr>
                </a:solidFill>
              </a:rPr>
              <a:t>Ortodoxo</a:t>
            </a:r>
          </a:p>
          <a:p>
            <a:r>
              <a:rPr lang="es-CO" sz="2400" dirty="0" smtClean="0">
                <a:solidFill>
                  <a:schemeClr val="bg2">
                    <a:lumMod val="25000"/>
                  </a:schemeClr>
                </a:solidFill>
              </a:rPr>
              <a:t>Conservativo</a:t>
            </a:r>
          </a:p>
          <a:p>
            <a:r>
              <a:rPr lang="es-CO" sz="2400" dirty="0" smtClean="0">
                <a:solidFill>
                  <a:schemeClr val="bg2">
                    <a:lumMod val="25000"/>
                  </a:schemeClr>
                </a:solidFill>
              </a:rPr>
              <a:t>Reformista</a:t>
            </a:r>
          </a:p>
          <a:p>
            <a:r>
              <a:rPr lang="es-CO" sz="2400" dirty="0" smtClean="0">
                <a:solidFill>
                  <a:schemeClr val="bg2">
                    <a:lumMod val="25000"/>
                  </a:schemeClr>
                </a:solidFill>
              </a:rPr>
              <a:t>No se podría llamar “denominaciones”, sino mas bien “asociaciones” con clasificaciones de acuerdo a sus doctrinas y desarrollo cultural.</a:t>
            </a:r>
          </a:p>
          <a:p>
            <a:r>
              <a:rPr lang="es-CO" sz="2400" dirty="0" smtClean="0">
                <a:solidFill>
                  <a:schemeClr val="bg2">
                    <a:lumMod val="25000"/>
                  </a:schemeClr>
                </a:solidFill>
              </a:rPr>
              <a:t>Y en cada una de estas vertientes encontramos adherentes con diferentes grados de observancia.</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La pregunta sería: quién fue primero?</a:t>
            </a:r>
          </a:p>
          <a:p>
            <a:r>
              <a:rPr lang="es-CO" sz="2400" dirty="0" smtClean="0">
                <a:solidFill>
                  <a:schemeClr val="bg2">
                    <a:lumMod val="25000"/>
                  </a:schemeClr>
                </a:solidFill>
              </a:rPr>
              <a:t>El Judaísmo Ortodoxo data desde los tiempos Talmúdicos, Siglos 2 al 5 y esta fue la forma tradicional en que se ha mantenido el Judaísmo por centurias.</a:t>
            </a:r>
          </a:p>
          <a:p>
            <a:r>
              <a:rPr lang="es-CO" sz="2400" dirty="0" smtClean="0">
                <a:solidFill>
                  <a:schemeClr val="bg2">
                    <a:lumMod val="25000"/>
                  </a:schemeClr>
                </a:solidFill>
              </a:rPr>
              <a:t>Es decir, que el Judaísmo Ortodoxo trata de mantener a flote el Judaísmo tradicional o clásico.</a:t>
            </a:r>
          </a:p>
          <a:p>
            <a:r>
              <a:rPr lang="es-CO" sz="2400" dirty="0" smtClean="0">
                <a:solidFill>
                  <a:schemeClr val="bg2">
                    <a:lumMod val="25000"/>
                  </a:schemeClr>
                </a:solidFill>
              </a:rPr>
              <a:t>Pero en la medida en que la sociedad se iba modernizando se iba encontrando con situaciones que ponían en riesgo la tradición y comienzan a surgir las normas para contrarrestar los efectos.</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De esa manera, muchos Judíos que preferían el Modernismo rechazaban estas normas y cada vez se fueron haciendo mas notables al punto que hacia el Siglo 18 se presenta una ruptura y aparece el Judaísmo Reformista como respuesta a la normatividad que se había impuesto hasta ese momento.</a:t>
            </a:r>
          </a:p>
          <a:p>
            <a:r>
              <a:rPr lang="es-CO" sz="2400" dirty="0" smtClean="0">
                <a:solidFill>
                  <a:schemeClr val="bg2">
                    <a:lumMod val="25000"/>
                  </a:schemeClr>
                </a:solidFill>
              </a:rPr>
              <a:t>Así el Judaísmo ortodoxo se mantiene durante años y muchos Judíos que se sentían muy liberales dentro del Judaísmo Reformista comienzan a cuestionarse su liberalidad y en vez de regresar a la Ortodoxia deciden quedarse en el medio y fundan el Conservatismo.</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57150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ES" sz="2400" dirty="0" smtClean="0">
                <a:solidFill>
                  <a:schemeClr val="bg2">
                    <a:lumMod val="25000"/>
                  </a:schemeClr>
                </a:solidFill>
              </a:rPr>
              <a:t>Abraham Geiger (nació el 24 de mayo 1810 en Fráncfort del Meno – murió el 23 de octubre 1874 en Berlín) fue un rabino y erudito alemán, considerado el padre fundador del judaísmo reformista. </a:t>
            </a:r>
            <a:endParaRPr lang="es-ES" sz="2400" dirty="0" smtClean="0">
              <a:solidFill>
                <a:schemeClr val="bg2">
                  <a:lumMod val="25000"/>
                </a:schemeClr>
              </a:solidFill>
            </a:endParaRPr>
          </a:p>
          <a:p>
            <a:r>
              <a:rPr lang="es-ES" sz="2400" dirty="0" smtClean="0">
                <a:solidFill>
                  <a:schemeClr val="bg2">
                    <a:lumMod val="25000"/>
                  </a:schemeClr>
                </a:solidFill>
              </a:rPr>
              <a:t>Haciendo </a:t>
            </a:r>
            <a:r>
              <a:rPr lang="es-ES" sz="2400" dirty="0" smtClean="0">
                <a:solidFill>
                  <a:schemeClr val="bg2">
                    <a:lumMod val="25000"/>
                  </a:schemeClr>
                </a:solidFill>
              </a:rPr>
              <a:t>hincapié en su desarrollo constante a lo largo de la historia y los rasgos universalistas, Geiger trató de reformular las formas recibidas y el diseño de lo que él consideraba una religión compatible con los tiempos modernos.</a:t>
            </a:r>
            <a:endParaRPr lang="es-CO" sz="2400" dirty="0">
              <a:solidFill>
                <a:schemeClr val="bg2">
                  <a:lumMod val="25000"/>
                </a:schemeClr>
              </a:solidFill>
            </a:endParaRPr>
          </a:p>
        </p:txBody>
      </p:sp>
      <p:sp>
        <p:nvSpPr>
          <p:cNvPr id="4098" name="AutoShape 2" descr="AbrahamGeig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AbrahamGeig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1" name="Picture 5"/>
          <p:cNvPicPr>
            <a:picLocks noChangeAspect="1" noChangeArrowheads="1"/>
          </p:cNvPicPr>
          <p:nvPr/>
        </p:nvPicPr>
        <p:blipFill>
          <a:blip r:embed="rId4" cstate="print"/>
          <a:srcRect/>
          <a:stretch>
            <a:fillRect/>
          </a:stretch>
        </p:blipFill>
        <p:spPr bwMode="auto">
          <a:xfrm>
            <a:off x="6553200" y="2209800"/>
            <a:ext cx="2095500" cy="27146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EL JUDAISMO ORTODOXO</a:t>
            </a:r>
          </a:p>
          <a:p>
            <a:r>
              <a:rPr lang="es-ES" sz="2400" dirty="0" smtClean="0">
                <a:solidFill>
                  <a:schemeClr val="bg2">
                    <a:lumMod val="25000"/>
                  </a:schemeClr>
                </a:solidFill>
              </a:rPr>
              <a:t>El judaísmo ortodoxo no es un movimiento unificado con un único órgano de gobierno, como decir, un </a:t>
            </a:r>
            <a:r>
              <a:rPr lang="es-ES" sz="2400" dirty="0" smtClean="0">
                <a:solidFill>
                  <a:schemeClr val="bg2">
                    <a:lumMod val="25000"/>
                  </a:schemeClr>
                </a:solidFill>
              </a:rPr>
              <a:t>Papado, </a:t>
            </a:r>
            <a:r>
              <a:rPr lang="es-ES" sz="2400" dirty="0" smtClean="0">
                <a:solidFill>
                  <a:schemeClr val="bg2">
                    <a:lumMod val="25000"/>
                  </a:schemeClr>
                </a:solidFill>
              </a:rPr>
              <a:t>pero muchos movimientos diferentes se adhieren a los principios comunes. </a:t>
            </a:r>
          </a:p>
          <a:p>
            <a:r>
              <a:rPr lang="es-ES" sz="2400" dirty="0" smtClean="0">
                <a:solidFill>
                  <a:schemeClr val="bg2">
                    <a:lumMod val="25000"/>
                  </a:schemeClr>
                </a:solidFill>
              </a:rPr>
              <a:t>Todos los movimientos ortodoxos son muy similares en su observancia y creencias, pero sólo difieren en los detalles que se enfatizan. </a:t>
            </a:r>
          </a:p>
          <a:p>
            <a:r>
              <a:rPr lang="es-ES" sz="2400" dirty="0" smtClean="0">
                <a:solidFill>
                  <a:schemeClr val="bg2">
                    <a:lumMod val="25000"/>
                  </a:schemeClr>
                </a:solidFill>
              </a:rPr>
              <a:t>También difieren en sus actitudes hacia la cultura moderna y el estado de Israel. Todos comparten una característica fundamental: </a:t>
            </a:r>
            <a:r>
              <a:rPr lang="es-ES" sz="2400" b="1" dirty="0" smtClean="0">
                <a:solidFill>
                  <a:schemeClr val="bg2">
                    <a:lumMod val="25000"/>
                  </a:schemeClr>
                </a:solidFill>
              </a:rPr>
              <a:t>la dedicación a la Torá, </a:t>
            </a:r>
            <a:r>
              <a:rPr lang="es-ES" sz="2400" dirty="0" smtClean="0">
                <a:solidFill>
                  <a:schemeClr val="bg2">
                    <a:lumMod val="25000"/>
                  </a:schemeClr>
                </a:solidFill>
              </a:rPr>
              <a:t>tanto</a:t>
            </a:r>
            <a:r>
              <a:rPr lang="es-ES" sz="2400" b="1" dirty="0" smtClean="0">
                <a:solidFill>
                  <a:schemeClr val="bg2">
                    <a:lumMod val="25000"/>
                  </a:schemeClr>
                </a:solidFill>
              </a:rPr>
              <a:t> escrita </a:t>
            </a:r>
            <a:r>
              <a:rPr lang="es-ES" sz="2400" dirty="0" smtClean="0">
                <a:solidFill>
                  <a:schemeClr val="bg2">
                    <a:lumMod val="25000"/>
                  </a:schemeClr>
                </a:solidFill>
              </a:rPr>
              <a:t>como</a:t>
            </a:r>
            <a:r>
              <a:rPr lang="es-ES" sz="2400" b="1" dirty="0" smtClean="0">
                <a:solidFill>
                  <a:schemeClr val="bg2">
                    <a:lumMod val="25000"/>
                  </a:schemeClr>
                </a:solidFill>
              </a:rPr>
              <a:t> oral.</a:t>
            </a:r>
            <a:endParaRPr lang="es-CO" sz="2400" b="1"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ORIGENES DEL JUDAISMO ORTODOXO</a:t>
            </a:r>
          </a:p>
          <a:p>
            <a:r>
              <a:rPr lang="es-ES" sz="2400" dirty="0" smtClean="0">
                <a:solidFill>
                  <a:schemeClr val="bg2">
                    <a:lumMod val="25000"/>
                  </a:schemeClr>
                </a:solidFill>
              </a:rPr>
              <a:t>Históricamente, no había tal cosa como la ortodoxia; de hecho, se encuentra que el término en particular se utiliza sobre todo en América del Norte (en otros lugares la distinción es principalmente entre los "más observantes" y "menos observantes"). </a:t>
            </a:r>
          </a:p>
          <a:p>
            <a:r>
              <a:rPr lang="es-ES" sz="2400" dirty="0" smtClean="0">
                <a:solidFill>
                  <a:schemeClr val="bg2">
                    <a:lumMod val="25000"/>
                  </a:schemeClr>
                </a:solidFill>
              </a:rPr>
              <a:t>El término específico </a:t>
            </a:r>
            <a:r>
              <a:rPr lang="es-ES" sz="2400" b="1" dirty="0" smtClean="0">
                <a:solidFill>
                  <a:schemeClr val="bg2">
                    <a:lumMod val="25000"/>
                  </a:schemeClr>
                </a:solidFill>
              </a:rPr>
              <a:t>"judaísmo ortodoxo" </a:t>
            </a:r>
            <a:r>
              <a:rPr lang="es-ES" sz="2400" dirty="0" smtClean="0">
                <a:solidFill>
                  <a:schemeClr val="bg2">
                    <a:lumMod val="25000"/>
                  </a:schemeClr>
                </a:solidFill>
              </a:rPr>
              <a:t>es de origen relativamente reciente y se utiliza más como un término genérico para diferenciarlo de los movimientos que siguieron las prácticas tradicionales de los movimientos judíos liberales.</a:t>
            </a:r>
            <a:endParaRPr lang="es-CO" sz="2400" b="1"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300" dirty="0" smtClean="0">
                <a:solidFill>
                  <a:schemeClr val="bg2">
                    <a:lumMod val="25000"/>
                  </a:schemeClr>
                </a:solidFill>
              </a:rPr>
              <a:t>El judaísmo ortodoxo se ve a sí mismo como la continuación de las creencias y prácticas del judaísmo normativo, que había sido aceptado por la nación judía en el Monte Sinaí y codificado en las generaciones sucesivas en un proceso continuo que continúa hasta nuestros días.</a:t>
            </a:r>
          </a:p>
          <a:p>
            <a:r>
              <a:rPr lang="es-ES" sz="2300" dirty="0" smtClean="0">
                <a:solidFill>
                  <a:schemeClr val="bg2">
                    <a:lumMod val="25000"/>
                  </a:schemeClr>
                </a:solidFill>
              </a:rPr>
              <a:t>El judaísmo ortodoxo cree que tanto la Torá escrita y oral son de origen divino, y representan la palabra de Dios.</a:t>
            </a:r>
          </a:p>
          <a:p>
            <a:r>
              <a:rPr lang="es-ES" sz="2300" dirty="0" smtClean="0">
                <a:solidFill>
                  <a:schemeClr val="bg2">
                    <a:lumMod val="25000"/>
                  </a:schemeClr>
                </a:solidFill>
              </a:rPr>
              <a:t>Esto es similar a la visión del movimiento </a:t>
            </a:r>
            <a:r>
              <a:rPr lang="es-ES" sz="2300" b="1" dirty="0" smtClean="0">
                <a:solidFill>
                  <a:schemeClr val="bg2">
                    <a:lumMod val="25000"/>
                  </a:schemeClr>
                </a:solidFill>
              </a:rPr>
              <a:t>Conservador</a:t>
            </a:r>
            <a:r>
              <a:rPr lang="es-ES" sz="2300" dirty="0" smtClean="0">
                <a:solidFill>
                  <a:schemeClr val="bg2">
                    <a:lumMod val="25000"/>
                  </a:schemeClr>
                </a:solidFill>
              </a:rPr>
              <a:t>, pero el movimiento ortodoxo sostiene que dicha información (a excepción de errores de los escribas) es la palabra exacta de Dios y no representa ninguna creatividad o influencia humana.</a:t>
            </a:r>
            <a:endParaRPr lang="es-CO" sz="23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Para los ortodoxos, el término "Torá" se refiere a la "ley escrita" según la interpretación de la "Ley Oral", interpretado a su vez por los </a:t>
            </a:r>
            <a:r>
              <a:rPr lang="es-ES" sz="2400" b="1" dirty="0" err="1" smtClean="0">
                <a:solidFill>
                  <a:schemeClr val="bg2">
                    <a:lumMod val="25000"/>
                  </a:schemeClr>
                </a:solidFill>
              </a:rPr>
              <a:t>Rishonim</a:t>
            </a:r>
            <a:r>
              <a:rPr lang="es-ES" sz="2400" dirty="0" smtClean="0">
                <a:solidFill>
                  <a:schemeClr val="bg2">
                    <a:lumMod val="25000"/>
                  </a:schemeClr>
                </a:solidFill>
              </a:rPr>
              <a:t> (comentaristas medievales), y finalmente codificado en el </a:t>
            </a:r>
            <a:r>
              <a:rPr lang="es-ES" sz="2400" b="1" dirty="0" err="1" smtClean="0">
                <a:solidFill>
                  <a:schemeClr val="bg2">
                    <a:lumMod val="25000"/>
                  </a:schemeClr>
                </a:solidFill>
              </a:rPr>
              <a:t>Shuljan</a:t>
            </a:r>
            <a:r>
              <a:rPr lang="es-ES" sz="2400" b="1" dirty="0" smtClean="0">
                <a:solidFill>
                  <a:schemeClr val="bg2">
                    <a:lumMod val="25000"/>
                  </a:schemeClr>
                </a:solidFill>
              </a:rPr>
              <a:t> Aruj (</a:t>
            </a:r>
            <a:r>
              <a:rPr lang="es-ES" sz="2400" dirty="0" smtClean="0">
                <a:solidFill>
                  <a:schemeClr val="bg2">
                    <a:lumMod val="25000"/>
                  </a:schemeClr>
                </a:solidFill>
              </a:rPr>
              <a:t>la</a:t>
            </a:r>
            <a:r>
              <a:rPr lang="es-ES" sz="2400" b="1" dirty="0" smtClean="0">
                <a:solidFill>
                  <a:schemeClr val="bg2">
                    <a:lumMod val="25000"/>
                  </a:schemeClr>
                </a:solidFill>
              </a:rPr>
              <a:t> Mesa Servida) </a:t>
            </a:r>
            <a:r>
              <a:rPr lang="es-ES" sz="2400" dirty="0" smtClean="0">
                <a:solidFill>
                  <a:schemeClr val="bg2">
                    <a:lumMod val="25000"/>
                  </a:schemeClr>
                </a:solidFill>
              </a:rPr>
              <a:t>de R. Joseph </a:t>
            </a:r>
            <a:r>
              <a:rPr lang="es-ES" sz="2400" dirty="0" err="1" smtClean="0">
                <a:solidFill>
                  <a:schemeClr val="bg2">
                    <a:lumMod val="25000"/>
                  </a:schemeClr>
                </a:solidFill>
              </a:rPr>
              <a:t>Karó</a:t>
            </a:r>
            <a:r>
              <a:rPr lang="es-ES" sz="2400" dirty="0" smtClean="0">
                <a:solidFill>
                  <a:schemeClr val="bg2">
                    <a:lumMod val="25000"/>
                  </a:schemeClr>
                </a:solidFill>
              </a:rPr>
              <a:t> y/o el </a:t>
            </a:r>
            <a:r>
              <a:rPr lang="es-ES" sz="2400" b="1" dirty="0" err="1" smtClean="0">
                <a:solidFill>
                  <a:schemeClr val="bg2">
                    <a:lumMod val="25000"/>
                  </a:schemeClr>
                </a:solidFill>
              </a:rPr>
              <a:t>Mapáh</a:t>
            </a:r>
            <a:r>
              <a:rPr lang="es-ES" sz="2400" dirty="0" smtClean="0">
                <a:solidFill>
                  <a:schemeClr val="bg2">
                    <a:lumMod val="25000"/>
                  </a:schemeClr>
                </a:solidFill>
              </a:rPr>
              <a:t> (el </a:t>
            </a:r>
            <a:r>
              <a:rPr lang="es-ES" sz="2400" b="1" dirty="0" smtClean="0">
                <a:solidFill>
                  <a:schemeClr val="bg2">
                    <a:lumMod val="25000"/>
                  </a:schemeClr>
                </a:solidFill>
              </a:rPr>
              <a:t>Mantel</a:t>
            </a:r>
            <a:r>
              <a:rPr lang="es-ES" sz="2400" dirty="0" smtClean="0">
                <a:solidFill>
                  <a:schemeClr val="bg2">
                    <a:lumMod val="25000"/>
                  </a:schemeClr>
                </a:solidFill>
              </a:rPr>
              <a:t> –de la Mesa) de R. </a:t>
            </a:r>
            <a:r>
              <a:rPr lang="es-ES" sz="2400" dirty="0" err="1" smtClean="0">
                <a:solidFill>
                  <a:schemeClr val="bg2">
                    <a:lumMod val="25000"/>
                  </a:schemeClr>
                </a:solidFill>
              </a:rPr>
              <a:t>Moshe</a:t>
            </a:r>
            <a:r>
              <a:rPr lang="es-ES" sz="2400" dirty="0" smtClean="0">
                <a:solidFill>
                  <a:schemeClr val="bg2">
                    <a:lumMod val="25000"/>
                  </a:schemeClr>
                </a:solidFill>
              </a:rPr>
              <a:t> </a:t>
            </a:r>
            <a:r>
              <a:rPr lang="es-ES" sz="2400" dirty="0" err="1" smtClean="0">
                <a:solidFill>
                  <a:schemeClr val="bg2">
                    <a:lumMod val="25000"/>
                  </a:schemeClr>
                </a:solidFill>
              </a:rPr>
              <a:t>Isserlis</a:t>
            </a:r>
            <a:r>
              <a:rPr lang="es-ES" sz="2400" dirty="0" smtClean="0">
                <a:solidFill>
                  <a:schemeClr val="bg2">
                    <a:lumMod val="25000"/>
                  </a:schemeClr>
                </a:solidFill>
              </a:rPr>
              <a:t> el “</a:t>
            </a:r>
            <a:r>
              <a:rPr lang="es-ES" sz="2400" dirty="0" err="1" smtClean="0">
                <a:solidFill>
                  <a:schemeClr val="bg2">
                    <a:lumMod val="25000"/>
                  </a:schemeClr>
                </a:solidFill>
              </a:rPr>
              <a:t>Ramá</a:t>
            </a:r>
            <a:r>
              <a:rPr lang="es-ES" sz="2400" dirty="0" smtClean="0">
                <a:solidFill>
                  <a:schemeClr val="bg2">
                    <a:lumMod val="25000"/>
                  </a:schemeClr>
                </a:solidFill>
              </a:rPr>
              <a:t>”, Polonia </a:t>
            </a:r>
            <a:r>
              <a:rPr lang="en-US" sz="2400" dirty="0" smtClean="0"/>
              <a:t>1525 – 1572.</a:t>
            </a:r>
          </a:p>
          <a:p>
            <a:r>
              <a:rPr lang="es-ES" sz="2400" dirty="0" smtClean="0">
                <a:solidFill>
                  <a:schemeClr val="bg2">
                    <a:lumMod val="25000"/>
                  </a:schemeClr>
                </a:solidFill>
              </a:rPr>
              <a:t>El código legal conocido como el </a:t>
            </a:r>
            <a:r>
              <a:rPr lang="es-ES" sz="2400" b="1" dirty="0" smtClean="0">
                <a:solidFill>
                  <a:schemeClr val="bg2">
                    <a:lumMod val="25000"/>
                  </a:schemeClr>
                </a:solidFill>
              </a:rPr>
              <a:t>Shulján Aruj</a:t>
            </a:r>
            <a:r>
              <a:rPr lang="es-ES" sz="2400" dirty="0" smtClean="0">
                <a:solidFill>
                  <a:schemeClr val="bg2">
                    <a:lumMod val="25000"/>
                  </a:schemeClr>
                </a:solidFill>
              </a:rPr>
              <a:t>, compilado por el gran rabino sefardí José Caro a mediados de 1500s, sigue siendo el estándar de código legal del judaísmo. </a:t>
            </a:r>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Cuando los rabinos, sobre todo si son ortodoxos, se les pide pronunciarse sobre alguna cuestión de la ley judía, el primer volumen que consultan generalmente es el Shulján Aruj.</a:t>
            </a:r>
          </a:p>
          <a:p>
            <a:r>
              <a:rPr lang="es-ES" sz="2400" dirty="0" smtClean="0">
                <a:solidFill>
                  <a:schemeClr val="bg2">
                    <a:lumMod val="25000"/>
                  </a:schemeClr>
                </a:solidFill>
              </a:rPr>
              <a:t>Una razón importante para su aceptación universal es que fue el primer código que lista las diferentes costumbres y leyes tanto de la judería sefardí como askenazí. </a:t>
            </a:r>
          </a:p>
          <a:p>
            <a:r>
              <a:rPr lang="es-ES" sz="2400" dirty="0" smtClean="0">
                <a:solidFill>
                  <a:schemeClr val="bg2">
                    <a:lumMod val="25000"/>
                  </a:schemeClr>
                </a:solidFill>
              </a:rPr>
              <a:t>(La </a:t>
            </a:r>
            <a:r>
              <a:rPr lang="es-ES" sz="2400" b="1" dirty="0" smtClean="0">
                <a:solidFill>
                  <a:schemeClr val="bg2">
                    <a:lumMod val="25000"/>
                  </a:schemeClr>
                </a:solidFill>
              </a:rPr>
              <a:t>Mishné Torá </a:t>
            </a:r>
            <a:r>
              <a:rPr lang="es-ES" sz="2400" dirty="0" smtClean="0">
                <a:solidFill>
                  <a:schemeClr val="bg2">
                    <a:lumMod val="25000"/>
                  </a:schemeClr>
                </a:solidFill>
              </a:rPr>
              <a:t>de Maimónides, publicada mas temprano por ejemplo, sólo contenía las resoluciones judiciales de los judíos sefardíes, que difería en ciertas áreas de las prácticas de los judíos de Europa.)</a:t>
            </a: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El </a:t>
            </a:r>
            <a:r>
              <a:rPr lang="es-ES" sz="2400" b="1" dirty="0" smtClean="0">
                <a:solidFill>
                  <a:schemeClr val="bg2">
                    <a:lumMod val="25000"/>
                  </a:schemeClr>
                </a:solidFill>
              </a:rPr>
              <a:t>Shulján Aruj </a:t>
            </a:r>
            <a:r>
              <a:rPr lang="es-ES" sz="2400" dirty="0" smtClean="0">
                <a:solidFill>
                  <a:schemeClr val="bg2">
                    <a:lumMod val="25000"/>
                  </a:schemeClr>
                </a:solidFill>
              </a:rPr>
              <a:t>se divide en cuatro volúmenes:</a:t>
            </a:r>
          </a:p>
          <a:p>
            <a:r>
              <a:rPr lang="es-ES" sz="2400" dirty="0" smtClean="0">
                <a:solidFill>
                  <a:schemeClr val="bg2">
                    <a:lumMod val="25000"/>
                  </a:schemeClr>
                </a:solidFill>
              </a:rPr>
              <a:t>1. </a:t>
            </a:r>
            <a:r>
              <a:rPr lang="es-ES" sz="2400" b="1" i="1" dirty="0" err="1" smtClean="0">
                <a:solidFill>
                  <a:schemeClr val="bg2">
                    <a:lumMod val="25000"/>
                  </a:schemeClr>
                </a:solidFill>
              </a:rPr>
              <a:t>Oraj</a:t>
            </a:r>
            <a:r>
              <a:rPr lang="es-ES" sz="2400" b="1" i="1" dirty="0" smtClean="0">
                <a:solidFill>
                  <a:schemeClr val="bg2">
                    <a:lumMod val="25000"/>
                  </a:schemeClr>
                </a:solidFill>
              </a:rPr>
              <a:t> Jaim </a:t>
            </a:r>
            <a:r>
              <a:rPr lang="es-ES" sz="2400" dirty="0" smtClean="0">
                <a:solidFill>
                  <a:schemeClr val="bg2">
                    <a:lumMod val="25000"/>
                  </a:schemeClr>
                </a:solidFill>
              </a:rPr>
              <a:t>-leyes de las plegarias y de los días festivos.</a:t>
            </a:r>
          </a:p>
          <a:p>
            <a:r>
              <a:rPr lang="es-ES" sz="2400" dirty="0" smtClean="0">
                <a:solidFill>
                  <a:schemeClr val="bg2">
                    <a:lumMod val="25000"/>
                  </a:schemeClr>
                </a:solidFill>
              </a:rPr>
              <a:t>2. </a:t>
            </a:r>
            <a:r>
              <a:rPr lang="es-ES" sz="2400" b="1" i="1" dirty="0" err="1" smtClean="0">
                <a:solidFill>
                  <a:schemeClr val="bg2">
                    <a:lumMod val="25000"/>
                  </a:schemeClr>
                </a:solidFill>
              </a:rPr>
              <a:t>Yoreh</a:t>
            </a:r>
            <a:r>
              <a:rPr lang="es-ES" sz="2400" b="1" i="1" dirty="0" smtClean="0">
                <a:solidFill>
                  <a:schemeClr val="bg2">
                    <a:lumMod val="25000"/>
                  </a:schemeClr>
                </a:solidFill>
              </a:rPr>
              <a:t> </a:t>
            </a:r>
            <a:r>
              <a:rPr lang="es-ES" sz="2400" b="1" i="1" dirty="0" err="1" smtClean="0">
                <a:solidFill>
                  <a:schemeClr val="bg2">
                    <a:lumMod val="25000"/>
                  </a:schemeClr>
                </a:solidFill>
              </a:rPr>
              <a:t>Deah</a:t>
            </a:r>
            <a:r>
              <a:rPr lang="es-ES" sz="2400" b="1" i="1" dirty="0" smtClean="0">
                <a:solidFill>
                  <a:schemeClr val="bg2">
                    <a:lumMod val="25000"/>
                  </a:schemeClr>
                </a:solidFill>
              </a:rPr>
              <a:t> </a:t>
            </a:r>
            <a:r>
              <a:rPr lang="es-ES" sz="2400" dirty="0" smtClean="0">
                <a:solidFill>
                  <a:schemeClr val="bg2">
                    <a:lumMod val="25000"/>
                  </a:schemeClr>
                </a:solidFill>
              </a:rPr>
              <a:t>-diversas leyes, incluidas las que regulan la caridad (</a:t>
            </a:r>
            <a:r>
              <a:rPr lang="es-ES" sz="2400" i="1" dirty="0" err="1" smtClean="0">
                <a:solidFill>
                  <a:schemeClr val="bg2">
                    <a:lumMod val="25000"/>
                  </a:schemeClr>
                </a:solidFill>
              </a:rPr>
              <a:t>tzedaká</a:t>
            </a:r>
            <a:r>
              <a:rPr lang="es-ES" sz="2400" dirty="0" smtClean="0">
                <a:solidFill>
                  <a:schemeClr val="bg2">
                    <a:lumMod val="25000"/>
                  </a:schemeClr>
                </a:solidFill>
              </a:rPr>
              <a:t>), estudio de la Torá y las leyes dietéticas judías.</a:t>
            </a:r>
          </a:p>
          <a:p>
            <a:r>
              <a:rPr lang="es-ES" sz="2400" dirty="0" smtClean="0">
                <a:solidFill>
                  <a:schemeClr val="bg2">
                    <a:lumMod val="25000"/>
                  </a:schemeClr>
                </a:solidFill>
              </a:rPr>
              <a:t>3. </a:t>
            </a:r>
            <a:r>
              <a:rPr lang="es-ES" sz="2400" b="1" i="1" dirty="0" err="1" smtClean="0">
                <a:solidFill>
                  <a:schemeClr val="bg2">
                    <a:lumMod val="25000"/>
                  </a:schemeClr>
                </a:solidFill>
              </a:rPr>
              <a:t>Even</a:t>
            </a:r>
            <a:r>
              <a:rPr lang="es-ES" sz="2400" b="1" i="1" dirty="0" smtClean="0">
                <a:solidFill>
                  <a:schemeClr val="bg2">
                    <a:lumMod val="25000"/>
                  </a:schemeClr>
                </a:solidFill>
              </a:rPr>
              <a:t> ha-</a:t>
            </a:r>
            <a:r>
              <a:rPr lang="es-ES" sz="2400" b="1" i="1" dirty="0" err="1" smtClean="0">
                <a:solidFill>
                  <a:schemeClr val="bg2">
                    <a:lumMod val="25000"/>
                  </a:schemeClr>
                </a:solidFill>
              </a:rPr>
              <a:t>Ezer</a:t>
            </a:r>
            <a:r>
              <a:rPr lang="es-ES" sz="2400" b="1" i="1" dirty="0" smtClean="0">
                <a:solidFill>
                  <a:schemeClr val="bg2">
                    <a:lumMod val="25000"/>
                  </a:schemeClr>
                </a:solidFill>
              </a:rPr>
              <a:t> </a:t>
            </a:r>
            <a:r>
              <a:rPr lang="es-ES" sz="2400" dirty="0" smtClean="0">
                <a:solidFill>
                  <a:schemeClr val="bg2">
                    <a:lumMod val="25000"/>
                  </a:schemeClr>
                </a:solidFill>
              </a:rPr>
              <a:t>-leyes sobre el matrimonio y el divorcio judía.</a:t>
            </a:r>
          </a:p>
          <a:p>
            <a:r>
              <a:rPr lang="es-ES" sz="2400" dirty="0" smtClean="0">
                <a:solidFill>
                  <a:schemeClr val="bg2">
                    <a:lumMod val="25000"/>
                  </a:schemeClr>
                </a:solidFill>
              </a:rPr>
              <a:t>4. </a:t>
            </a:r>
            <a:r>
              <a:rPr lang="es-ES" sz="2400" b="1" i="1" dirty="0" err="1" smtClean="0">
                <a:solidFill>
                  <a:schemeClr val="bg2">
                    <a:lumMod val="25000"/>
                  </a:schemeClr>
                </a:solidFill>
              </a:rPr>
              <a:t>Koshen</a:t>
            </a:r>
            <a:r>
              <a:rPr lang="es-ES" sz="2400" b="1" i="1" dirty="0" smtClean="0">
                <a:solidFill>
                  <a:schemeClr val="bg2">
                    <a:lumMod val="25000"/>
                  </a:schemeClr>
                </a:solidFill>
              </a:rPr>
              <a:t> </a:t>
            </a:r>
            <a:r>
              <a:rPr lang="es-ES" sz="2400" b="1" i="1" dirty="0" err="1" smtClean="0">
                <a:solidFill>
                  <a:schemeClr val="bg2">
                    <a:lumMod val="25000"/>
                  </a:schemeClr>
                </a:solidFill>
              </a:rPr>
              <a:t>mispat</a:t>
            </a:r>
            <a:r>
              <a:rPr lang="es-ES" sz="2400" b="1" i="1" dirty="0" smtClean="0">
                <a:solidFill>
                  <a:schemeClr val="bg2">
                    <a:lumMod val="25000"/>
                  </a:schemeClr>
                </a:solidFill>
              </a:rPr>
              <a:t> </a:t>
            </a:r>
            <a:r>
              <a:rPr lang="es-ES" sz="2400" dirty="0" smtClean="0">
                <a:solidFill>
                  <a:schemeClr val="bg2">
                    <a:lumMod val="25000"/>
                  </a:schemeClr>
                </a:solidFill>
              </a:rPr>
              <a:t>– Derecho Civil Judío. </a:t>
            </a: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Al día de hoy, la Ordenación Rabínica (</a:t>
            </a:r>
            <a:r>
              <a:rPr lang="es-ES" sz="2400" b="1" i="1" dirty="0" err="1" smtClean="0">
                <a:solidFill>
                  <a:schemeClr val="bg2">
                    <a:lumMod val="25000"/>
                  </a:schemeClr>
                </a:solidFill>
              </a:rPr>
              <a:t>semijá</a:t>
            </a:r>
            <a:r>
              <a:rPr lang="es-ES" sz="2400" dirty="0" smtClean="0">
                <a:solidFill>
                  <a:schemeClr val="bg2">
                    <a:lumMod val="25000"/>
                  </a:schemeClr>
                </a:solidFill>
              </a:rPr>
              <a:t>) se da generalmente a un estudiante sólo después de que ha examinado el Shulján Aruj, sobre todo en aquellas secciones que se ocupan de </a:t>
            </a:r>
            <a:r>
              <a:rPr lang="es-ES" sz="2400" b="1" i="1" dirty="0" err="1" smtClean="0">
                <a:solidFill>
                  <a:schemeClr val="bg2">
                    <a:lumMod val="25000"/>
                  </a:schemeClr>
                </a:solidFill>
              </a:rPr>
              <a:t>kashrut</a:t>
            </a:r>
            <a:r>
              <a:rPr lang="es-ES" sz="2400" dirty="0" smtClean="0">
                <a:solidFill>
                  <a:schemeClr val="bg2">
                    <a:lumMod val="25000"/>
                  </a:schemeClr>
                </a:solidFill>
              </a:rPr>
              <a:t> (las leyes dietéticas).</a:t>
            </a:r>
          </a:p>
          <a:p>
            <a:r>
              <a:rPr lang="es-ES" sz="2400" dirty="0" smtClean="0">
                <a:solidFill>
                  <a:schemeClr val="bg2">
                    <a:lumMod val="25000"/>
                  </a:schemeClr>
                </a:solidFill>
              </a:rPr>
              <a:t>Se espera, sin embargo mucho mas que el conocimiento memorístico de las resoluciones del Shulján Aruj. </a:t>
            </a:r>
          </a:p>
          <a:p>
            <a:r>
              <a:rPr lang="es-ES" sz="2400" dirty="0" smtClean="0">
                <a:solidFill>
                  <a:schemeClr val="bg2">
                    <a:lumMod val="25000"/>
                  </a:schemeClr>
                </a:solidFill>
              </a:rPr>
              <a:t>Un cuento popular judío habla de un joven estudiante que llegó donde un prominente rabino a ensayar para la ordenación. </a:t>
            </a:r>
          </a:p>
          <a:p>
            <a:r>
              <a:rPr lang="es-ES" sz="2400" dirty="0" smtClean="0">
                <a:solidFill>
                  <a:schemeClr val="bg2">
                    <a:lumMod val="25000"/>
                  </a:schemeClr>
                </a:solidFill>
              </a:rPr>
              <a:t>La primera pregunta del rabino fue "nombre los cinco volúmenes del Shulján Aruj".</a:t>
            </a:r>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El estudiante, pensando que el rabino se había equivocado, le nombró solo los cuatro volúmenes, pero el rabino le preguntó el nombre del quinto.</a:t>
            </a:r>
          </a:p>
          <a:p>
            <a:r>
              <a:rPr lang="es-ES" sz="2400" dirty="0" smtClean="0">
                <a:solidFill>
                  <a:schemeClr val="bg2">
                    <a:lumMod val="25000"/>
                  </a:schemeClr>
                </a:solidFill>
              </a:rPr>
              <a:t>"No hay quinto volumen," dijo el estudiante.</a:t>
            </a:r>
          </a:p>
          <a:p>
            <a:endParaRPr lang="es-ES" sz="2400" dirty="0" smtClean="0">
              <a:solidFill>
                <a:schemeClr val="bg2">
                  <a:lumMod val="25000"/>
                </a:schemeClr>
              </a:solidFill>
            </a:endParaRPr>
          </a:p>
          <a:p>
            <a:r>
              <a:rPr lang="es-ES" sz="2400" dirty="0" smtClean="0">
                <a:solidFill>
                  <a:schemeClr val="bg2">
                    <a:lumMod val="25000"/>
                  </a:schemeClr>
                </a:solidFill>
              </a:rPr>
              <a:t>"No es verdad," dijo el rabino. "El </a:t>
            </a:r>
            <a:r>
              <a:rPr lang="es-ES" sz="2400" b="1" i="1" dirty="0" smtClean="0">
                <a:solidFill>
                  <a:schemeClr val="bg2">
                    <a:lumMod val="25000"/>
                  </a:schemeClr>
                </a:solidFill>
              </a:rPr>
              <a:t>sentido común </a:t>
            </a:r>
            <a:r>
              <a:rPr lang="es-ES" sz="2400" dirty="0" smtClean="0">
                <a:solidFill>
                  <a:schemeClr val="bg2">
                    <a:lumMod val="25000"/>
                  </a:schemeClr>
                </a:solidFill>
              </a:rPr>
              <a:t>es el quinto volumen, y si no lo tiene, todas sus resoluciones no le serán de ninguna utilidad, incluso si usted se sabe los otros cuatro volúmenes de memoria."</a:t>
            </a:r>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Caro da instrucciones a profesores y alumnos:</a:t>
            </a:r>
          </a:p>
          <a:p>
            <a:endParaRPr lang="es-ES" sz="2400" dirty="0" smtClean="0">
              <a:solidFill>
                <a:schemeClr val="bg2">
                  <a:lumMod val="25000"/>
                </a:schemeClr>
              </a:solidFill>
            </a:endParaRPr>
          </a:p>
          <a:p>
            <a:r>
              <a:rPr lang="es-ES" sz="2400" dirty="0" smtClean="0">
                <a:solidFill>
                  <a:schemeClr val="bg2">
                    <a:lumMod val="25000"/>
                  </a:schemeClr>
                </a:solidFill>
              </a:rPr>
              <a:t>"El rabino no debe enojarse con sus alumnos si ellos no entienden, sino que él debe repetir el asunto una y otra vez hasta captar la profundidad adecuada de la ley. </a:t>
            </a:r>
          </a:p>
          <a:p>
            <a:r>
              <a:rPr lang="es-ES" sz="2400" dirty="0" smtClean="0">
                <a:solidFill>
                  <a:schemeClr val="bg2">
                    <a:lumMod val="25000"/>
                  </a:schemeClr>
                </a:solidFill>
              </a:rPr>
              <a:t>El alumno no debe decir que él entiende cuando él no ha entendido, sino que debe preguntar una y otra vez y si el rabino se enoja con él debe decirle: "Maestro, es la Tora y quiero saberlo, pero mi mente es inadecuada" '(</a:t>
            </a:r>
            <a:r>
              <a:rPr lang="es-ES" sz="2400" dirty="0" err="1" smtClean="0">
                <a:solidFill>
                  <a:schemeClr val="bg2">
                    <a:lumMod val="25000"/>
                  </a:schemeClr>
                </a:solidFill>
              </a:rPr>
              <a:t>Yoreh</a:t>
            </a:r>
            <a:r>
              <a:rPr lang="es-ES" sz="2400" dirty="0" smtClean="0">
                <a:solidFill>
                  <a:schemeClr val="bg2">
                    <a:lumMod val="25000"/>
                  </a:schemeClr>
                </a:solidFill>
              </a:rPr>
              <a:t> </a:t>
            </a:r>
            <a:r>
              <a:rPr lang="es-ES" sz="2400" dirty="0" err="1" smtClean="0">
                <a:solidFill>
                  <a:schemeClr val="bg2">
                    <a:lumMod val="25000"/>
                  </a:schemeClr>
                </a:solidFill>
              </a:rPr>
              <a:t>Deah</a:t>
            </a:r>
            <a:r>
              <a:rPr lang="es-ES" sz="2400" dirty="0" smtClean="0">
                <a:solidFill>
                  <a:schemeClr val="bg2">
                    <a:lumMod val="25000"/>
                  </a:schemeClr>
                </a:solidFill>
              </a:rPr>
              <a:t> 246: 10).</a:t>
            </a: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Rabí José ben </a:t>
            </a:r>
            <a:r>
              <a:rPr lang="es-CO" sz="2400" b="1" i="1" dirty="0" err="1" smtClean="0">
                <a:solidFill>
                  <a:srgbClr val="FF6600"/>
                </a:solidFill>
                <a:effectLst>
                  <a:outerShdw blurRad="38100" dist="38100" dir="2700000" algn="tl">
                    <a:srgbClr val="000000">
                      <a:alpha val="43137"/>
                    </a:srgbClr>
                  </a:outerShdw>
                </a:effectLst>
              </a:rPr>
              <a:t>Efraim</a:t>
            </a:r>
            <a:r>
              <a:rPr lang="es-CO" sz="2400" b="1" i="1" dirty="0" smtClean="0">
                <a:solidFill>
                  <a:srgbClr val="FF6600"/>
                </a:solidFill>
                <a:effectLst>
                  <a:outerShdw blurRad="38100" dist="38100" dir="2700000" algn="tl">
                    <a:srgbClr val="000000">
                      <a:alpha val="43137"/>
                    </a:srgbClr>
                  </a:outerShdw>
                </a:effectLst>
              </a:rPr>
              <a:t> Caro 1488 – 1575 (87 años)</a:t>
            </a:r>
            <a:endParaRPr lang="en-US" sz="2400" b="1" dirty="0" smtClean="0"/>
          </a:p>
          <a:p>
            <a:r>
              <a:rPr lang="es-ES" sz="2400" dirty="0" smtClean="0"/>
              <a:t>El rabino Yosef ben Efraín Caro hizo que la ley judía (Halajá) estuviera a disposición de las masas. Sus obras principales, el Beit Yosef y el Shulján Aruj, son consideradas por muchos como las últimas autoridades en la Halajá.</a:t>
            </a:r>
          </a:p>
          <a:p>
            <a:r>
              <a:rPr lang="es-ES" sz="2400" dirty="0" smtClean="0"/>
              <a:t>Gran parte de la vida temprana de Caro es incierta. Él nació en 1488, ya sea en España o en Portugal. Si su lugar de nacimiento fue España, su familia probablemente se fue a Portugal después de la expulsión española en 1492. Después de la expulsión de Portugal en 1497, Caro viajó con su familia a Turquía.</a:t>
            </a:r>
            <a:endParaRPr lang="en-US" sz="2400"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Rabí José ben </a:t>
            </a:r>
            <a:r>
              <a:rPr lang="es-CO" sz="2400" b="1" i="1" dirty="0" err="1" smtClean="0">
                <a:solidFill>
                  <a:srgbClr val="FF6600"/>
                </a:solidFill>
                <a:effectLst>
                  <a:outerShdw blurRad="38100" dist="38100" dir="2700000" algn="tl">
                    <a:srgbClr val="000000">
                      <a:alpha val="43137"/>
                    </a:srgbClr>
                  </a:outerShdw>
                </a:effectLst>
              </a:rPr>
              <a:t>Efraim</a:t>
            </a:r>
            <a:r>
              <a:rPr lang="es-CO" sz="2400" b="1" i="1" dirty="0" smtClean="0">
                <a:solidFill>
                  <a:srgbClr val="FF6600"/>
                </a:solidFill>
                <a:effectLst>
                  <a:outerShdw blurRad="38100" dist="38100" dir="2700000" algn="tl">
                    <a:srgbClr val="000000">
                      <a:alpha val="43137"/>
                    </a:srgbClr>
                  </a:outerShdw>
                </a:effectLst>
              </a:rPr>
              <a:t> Caro 1488 – 1575</a:t>
            </a:r>
            <a:endParaRPr lang="en-US" sz="2400" b="1" dirty="0" smtClean="0"/>
          </a:p>
          <a:p>
            <a:r>
              <a:rPr lang="es-ES" sz="2300" dirty="0" smtClean="0"/>
              <a:t>A lo largo de los 30 años que vivió allí. Caro primero estudió con su padre, Efraín, un talmudista reconocido. Efraín murió cuando José era todavía joven, sin embargo, y José fue criado por su tío, Isaac Caro.</a:t>
            </a:r>
          </a:p>
          <a:p>
            <a:r>
              <a:rPr lang="es-ES" sz="2300" dirty="0" smtClean="0"/>
              <a:t>Entre 1520 y 1522, Caro se reunió con el místico, Salomón </a:t>
            </a:r>
            <a:r>
              <a:rPr lang="es-ES" sz="2300" dirty="0" smtClean="0"/>
              <a:t>Moljo</a:t>
            </a:r>
            <a:r>
              <a:rPr lang="es-ES" sz="2300" dirty="0" smtClean="0"/>
              <a:t>, que sufrió el martirio - fue quemado en la hoguera en 1532 - hizo que Caro quisiera morir de un destino similar. </a:t>
            </a:r>
            <a:endParaRPr lang="es-ES" sz="2300" dirty="0" smtClean="0"/>
          </a:p>
          <a:p>
            <a:r>
              <a:rPr lang="es-ES" sz="2300" dirty="0" smtClean="0"/>
              <a:t>Caro </a:t>
            </a:r>
            <a:r>
              <a:rPr lang="es-ES" sz="2300" dirty="0" smtClean="0"/>
              <a:t>también fue influenciado por los cabalistas en Turquía Joseph Taitazak y Salomón Alkabez.</a:t>
            </a:r>
          </a:p>
          <a:p>
            <a:r>
              <a:rPr lang="es-ES" sz="2300" dirty="0" smtClean="0"/>
              <a:t>En 1536, Caro salió de Turquía y pasó un tiempo en Egipto antes de continuar hacia Safed, Palestina.</a:t>
            </a:r>
            <a:endParaRPr lang="en-US" sz="2300"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Moisés ben </a:t>
            </a:r>
            <a:r>
              <a:rPr lang="es-CO" sz="2400" b="1" i="1" dirty="0" err="1" smtClean="0">
                <a:solidFill>
                  <a:srgbClr val="FF6600"/>
                </a:solidFill>
                <a:effectLst>
                  <a:outerShdw blurRad="38100" dist="38100" dir="2700000" algn="tl">
                    <a:srgbClr val="000000">
                      <a:alpha val="43137"/>
                    </a:srgbClr>
                  </a:outerShdw>
                </a:effectLst>
              </a:rPr>
              <a:t>Isserles</a:t>
            </a:r>
            <a:r>
              <a:rPr lang="es-CO" sz="2400" b="1" i="1" dirty="0" smtClean="0">
                <a:solidFill>
                  <a:srgbClr val="FF6600"/>
                </a:solidFill>
                <a:effectLst>
                  <a:outerShdw blurRad="38100" dist="38100" dir="2700000" algn="tl">
                    <a:srgbClr val="000000">
                      <a:alpha val="43137"/>
                    </a:srgbClr>
                  </a:outerShdw>
                </a:effectLst>
              </a:rPr>
              <a:t> –el </a:t>
            </a:r>
            <a:r>
              <a:rPr lang="es-CO" sz="2400" b="1" i="1" dirty="0" err="1" smtClean="0">
                <a:solidFill>
                  <a:srgbClr val="FF6600"/>
                </a:solidFill>
                <a:effectLst>
                  <a:outerShdw blurRad="38100" dist="38100" dir="2700000" algn="tl">
                    <a:srgbClr val="000000">
                      <a:alpha val="43137"/>
                    </a:srgbClr>
                  </a:outerShdw>
                </a:effectLst>
              </a:rPr>
              <a:t>Ramá</a:t>
            </a:r>
            <a:r>
              <a:rPr lang="es-CO" sz="2400" b="1" i="1" dirty="0" smtClean="0">
                <a:solidFill>
                  <a:srgbClr val="FF6600"/>
                </a:solidFill>
                <a:effectLst>
                  <a:outerShdw blurRad="38100" dist="38100" dir="2700000" algn="tl">
                    <a:srgbClr val="000000">
                      <a:alpha val="43137"/>
                    </a:srgbClr>
                  </a:outerShdw>
                </a:effectLst>
              </a:rPr>
              <a:t> 1525 – 1572 (47 años)</a:t>
            </a:r>
          </a:p>
          <a:p>
            <a:r>
              <a:rPr lang="es-ES" sz="2400" dirty="0" smtClean="0">
                <a:solidFill>
                  <a:schemeClr val="bg2">
                    <a:lumMod val="25000"/>
                  </a:schemeClr>
                </a:solidFill>
              </a:rPr>
              <a:t>Moisés ben Israel Isserles, es considerado el "Maimónides de la judería polaca"</a:t>
            </a:r>
          </a:p>
          <a:p>
            <a:r>
              <a:rPr lang="es-ES" sz="2400" dirty="0" smtClean="0">
                <a:solidFill>
                  <a:schemeClr val="bg2">
                    <a:lumMod val="25000"/>
                  </a:schemeClr>
                </a:solidFill>
              </a:rPr>
              <a:t>Se convirtió en un experto de renombre mundial, un </a:t>
            </a:r>
            <a:r>
              <a:rPr lang="es-ES" sz="2400" i="1" dirty="0" smtClean="0">
                <a:solidFill>
                  <a:schemeClr val="bg2">
                    <a:lumMod val="25000"/>
                  </a:schemeClr>
                </a:solidFill>
              </a:rPr>
              <a:t>Posek –un Decisor</a:t>
            </a:r>
            <a:r>
              <a:rPr lang="es-ES" sz="2400" dirty="0" smtClean="0">
                <a:solidFill>
                  <a:schemeClr val="bg2">
                    <a:lumMod val="25000"/>
                  </a:schemeClr>
                </a:solidFill>
              </a:rPr>
              <a:t>, </a:t>
            </a:r>
            <a:r>
              <a:rPr lang="es-ES" sz="2400" dirty="0" smtClean="0">
                <a:solidFill>
                  <a:schemeClr val="bg2">
                    <a:lumMod val="25000"/>
                  </a:schemeClr>
                </a:solidFill>
              </a:rPr>
              <a:t>y fue abordado por muchos otros rabinos conocidos para las decisiones halájicas, entre ellos José Caro, Solom Luria y Joseph Katz. </a:t>
            </a:r>
          </a:p>
          <a:p>
            <a:r>
              <a:rPr lang="es-ES" sz="2400" dirty="0" smtClean="0">
                <a:solidFill>
                  <a:schemeClr val="bg2">
                    <a:lumMod val="25000"/>
                  </a:schemeClr>
                </a:solidFill>
              </a:rPr>
              <a:t>No sólo Isserles fue bien versado en el Talmud, también estudió la Cábala y escritos místicos judíos, así como la historia, la astronomía y la filosofía griega. Isserles es considerado uno de los precursores de la Ilustración Judía.</a:t>
            </a:r>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A medida que surjan cuestiones prácticas, las autoridades ortodoxas aplican el proceso halájico (el sistema de argumentación jurídica y la interpretación que se describe en la Torá Oral) usando la Tora (oral y escrita) para determinar la mejor manera de vivir de acuerdo con la voluntad de Dios.</a:t>
            </a:r>
          </a:p>
          <a:p>
            <a:r>
              <a:rPr lang="es-ES" sz="2400" dirty="0" smtClean="0">
                <a:solidFill>
                  <a:schemeClr val="bg2">
                    <a:lumMod val="25000"/>
                  </a:schemeClr>
                </a:solidFill>
              </a:rPr>
              <a:t>De esta manera, la ortodoxia evoluciona para satisfacer las exigencias de los tiempos. Un excelente resumen de las creencias básicas del judaísmo ortodoxo se puede encontrar en los 13 Principios de Fe del Rambam.</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TEOLOGIA DEL JUDAISMO ORTODOXO</a:t>
            </a:r>
          </a:p>
          <a:p>
            <a:r>
              <a:rPr lang="es-ES" sz="2400" dirty="0" smtClean="0">
                <a:solidFill>
                  <a:schemeClr val="bg2">
                    <a:lumMod val="25000"/>
                  </a:schemeClr>
                </a:solidFill>
              </a:rPr>
              <a:t>Una de las características del Judaísmo Ortodoxo es una apertura (y aliento) a la pregunta qué es lo que Dios requiere de nosotros, y luego contestar dichas preguntas dentro del sistema que Dios nos dio.</a:t>
            </a:r>
          </a:p>
          <a:p>
            <a:endParaRPr lang="es-ES" sz="2400" dirty="0" smtClean="0">
              <a:solidFill>
                <a:schemeClr val="bg2">
                  <a:lumMod val="25000"/>
                </a:schemeClr>
              </a:solidFill>
            </a:endParaRPr>
          </a:p>
          <a:p>
            <a:r>
              <a:rPr lang="es-ES" sz="2400" dirty="0" smtClean="0">
                <a:solidFill>
                  <a:schemeClr val="bg2">
                    <a:lumMod val="25000"/>
                  </a:schemeClr>
                </a:solidFill>
              </a:rPr>
              <a:t>Además, entre todos los principales movimientos la ortodoxia es la única que ha conservado los cimientos "místicos" de la teología judía, más obvio en los movimientos jasídicos sin embargo tampoco es lo menos en muchos movimientos de yeshiva, tanto Ashkenazi y Sefardí.</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RAICES DEL JUDAISMO ORTODOXO</a:t>
            </a:r>
          </a:p>
          <a:p>
            <a:r>
              <a:rPr lang="es-ES" sz="2200" dirty="0" smtClean="0">
                <a:solidFill>
                  <a:schemeClr val="bg2">
                    <a:lumMod val="25000"/>
                  </a:schemeClr>
                </a:solidFill>
              </a:rPr>
              <a:t>Las raíces del judaísmo ortodoxo se remontan a finales de los 18 o principios del siglo 19, cuando elementos dentro de la comunidad judía alemana trataron de reformar la creencia judía y la práctica en el siglo 19 en respuesta a la época de la </a:t>
            </a:r>
            <a:r>
              <a:rPr lang="es-ES" sz="2200" dirty="0" smtClean="0">
                <a:solidFill>
                  <a:schemeClr val="bg2">
                    <a:lumMod val="25000"/>
                  </a:schemeClr>
                </a:solidFill>
                <a:effectLst>
                  <a:outerShdw blurRad="38100" dist="38100" dir="2700000" algn="tl">
                    <a:srgbClr val="000000">
                      <a:alpha val="43137"/>
                    </a:srgbClr>
                  </a:outerShdw>
                </a:effectLst>
              </a:rPr>
              <a:t>“Ilustración”, “Emancipación Judía”, y  la “Haskaláh”. </a:t>
            </a:r>
          </a:p>
          <a:p>
            <a:r>
              <a:rPr lang="es-ES" sz="2200" dirty="0" smtClean="0">
                <a:solidFill>
                  <a:schemeClr val="bg2">
                    <a:lumMod val="25000"/>
                  </a:schemeClr>
                </a:solidFill>
              </a:rPr>
              <a:t>Se trató de modernizar la educación a la luz de la investigación contemporánea. Ellos rechazaron las reclamaciones de la autoría divina absoluta de la Torá, declarando que sólo las leyes bíblicas relacionadas con la ética son vinculantes, y afirmaron que el resto de la </a:t>
            </a:r>
            <a:r>
              <a:rPr lang="es-ES" sz="2200" dirty="0" smtClean="0">
                <a:solidFill>
                  <a:schemeClr val="bg2">
                    <a:lumMod val="25000"/>
                  </a:schemeClr>
                </a:solidFill>
              </a:rPr>
              <a:t>Halajá </a:t>
            </a:r>
            <a:r>
              <a:rPr lang="es-ES" sz="2200" dirty="0" smtClean="0">
                <a:solidFill>
                  <a:schemeClr val="bg2">
                    <a:lumMod val="25000"/>
                  </a:schemeClr>
                </a:solidFill>
              </a:rPr>
              <a:t>(ley judía) no tiene que ser vista como una normativa para los Judíos en la sociedad en general. </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ILUSTRACION O LA ERA DE LAS LUCES</a:t>
            </a:r>
          </a:p>
          <a:p>
            <a:r>
              <a:rPr lang="es-ES" sz="2200" dirty="0" smtClean="0">
                <a:solidFill>
                  <a:schemeClr val="bg2">
                    <a:lumMod val="25000"/>
                  </a:schemeClr>
                </a:solidFill>
              </a:rPr>
              <a:t>La Ilustración (también conocido como el siglo de las luces; </a:t>
            </a:r>
          </a:p>
          <a:p>
            <a:r>
              <a:rPr lang="es-ES" sz="2200" dirty="0" smtClean="0">
                <a:solidFill>
                  <a:schemeClr val="bg2">
                    <a:lumMod val="25000"/>
                  </a:schemeClr>
                </a:solidFill>
              </a:rPr>
              <a:t>en francés: Le Siècle des Lumières, literalmente, "el siglo de las luces", </a:t>
            </a:r>
          </a:p>
          <a:p>
            <a:r>
              <a:rPr lang="es-ES" sz="2200" dirty="0" smtClean="0">
                <a:solidFill>
                  <a:schemeClr val="bg2">
                    <a:lumMod val="25000"/>
                  </a:schemeClr>
                </a:solidFill>
              </a:rPr>
              <a:t>y en alemán: Aufklärung, «Ilustración») </a:t>
            </a:r>
          </a:p>
          <a:p>
            <a:r>
              <a:rPr lang="es-ES" sz="2200" dirty="0" smtClean="0">
                <a:solidFill>
                  <a:schemeClr val="bg2">
                    <a:lumMod val="25000"/>
                  </a:schemeClr>
                </a:solidFill>
              </a:rPr>
              <a:t>Fue un movimiento filosófico que dominó el mundo de las ideas en Europa en el siglo 18. </a:t>
            </a:r>
          </a:p>
          <a:p>
            <a:r>
              <a:rPr lang="es-ES" sz="2200" dirty="0" smtClean="0">
                <a:solidFill>
                  <a:schemeClr val="bg2">
                    <a:lumMod val="25000"/>
                  </a:schemeClr>
                </a:solidFill>
              </a:rPr>
              <a:t>La Ilustración incluyó una serie de ideas centradas en la razón como la principal fuente de autoridad y legitimidad, y llegó a avanzar los ideales como la libertad, el progreso, la tolerancia, la fraternidad, el gobierno constitucional, y la separación de Iglesia y Estado. </a:t>
            </a:r>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ILUSTRACION O LA ERA DE LAS LUCES</a:t>
            </a:r>
          </a:p>
          <a:p>
            <a:r>
              <a:rPr lang="es-ES" sz="2400" dirty="0" smtClean="0">
                <a:solidFill>
                  <a:schemeClr val="bg2">
                    <a:lumMod val="25000"/>
                  </a:schemeClr>
                </a:solidFill>
              </a:rPr>
              <a:t>En Francia, las doctrinas centrales de Les Lumières eran la libertad individual y la tolerancia religiosa en oposición a una monarquía absoluta y los dogmas fijos de la Iglesia Católica romana. </a:t>
            </a:r>
          </a:p>
          <a:p>
            <a:r>
              <a:rPr lang="es-ES" sz="2400" dirty="0" smtClean="0">
                <a:solidFill>
                  <a:schemeClr val="bg2">
                    <a:lumMod val="25000"/>
                  </a:schemeClr>
                </a:solidFill>
              </a:rPr>
              <a:t>La Ilustración fue marcada por un énfasis en el método científico y el reduccionismo junto con el aumento en el  cuestionamiento de la ortodoxia religiosa.</a:t>
            </a:r>
          </a:p>
          <a:p>
            <a:r>
              <a:rPr lang="es-CO" sz="2400" dirty="0" smtClean="0">
                <a:solidFill>
                  <a:schemeClr val="bg2">
                    <a:lumMod val="25000"/>
                  </a:schemeClr>
                </a:solidFill>
              </a:rPr>
              <a:t>Los primeros filósofos cuya obra influyó la Ilustración incluye a Francis Bacon y René Descartes, John Locke, y Baruj Spinoza. Las principales figuras de la Ilustración incluyen a Voltaire, Diderot, Rousseau, y Emmanuel Kant ..</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EMANCIPACION JUDIA</a:t>
            </a:r>
          </a:p>
          <a:p>
            <a:r>
              <a:rPr lang="es-ES" sz="2400" dirty="0" smtClean="0">
                <a:solidFill>
                  <a:schemeClr val="bg2">
                    <a:lumMod val="25000"/>
                  </a:schemeClr>
                </a:solidFill>
              </a:rPr>
              <a:t>La emancipación judía fue el proceso externo e interno en varios países en Europa para eliminar enfermedades civiles a las que los judíos estaban entonces sujetos, y el reconocimiento de los Judíos con derecho a la igualdad de derechos y de ciudadanía en una base comunal, no meramente individual.</a:t>
            </a:r>
          </a:p>
          <a:p>
            <a:r>
              <a:rPr lang="es-ES" sz="2400" dirty="0" smtClean="0">
                <a:solidFill>
                  <a:schemeClr val="bg2">
                    <a:lumMod val="25000"/>
                  </a:schemeClr>
                </a:solidFill>
              </a:rPr>
              <a:t>Poco a poco se produjo entre finales del siglo 18 y principios del siglo 20. </a:t>
            </a:r>
          </a:p>
          <a:p>
            <a:r>
              <a:rPr lang="es-ES" sz="2400" dirty="0" smtClean="0">
                <a:solidFill>
                  <a:schemeClr val="bg2">
                    <a:lumMod val="25000"/>
                  </a:schemeClr>
                </a:solidFill>
              </a:rPr>
              <a:t>La Emancipación Judía siguió a la época de la Ilustración y de la Ilustración Judía concurrente. </a:t>
            </a: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EMANCIPACION JUDIA</a:t>
            </a:r>
          </a:p>
          <a:p>
            <a:r>
              <a:rPr lang="es-ES" sz="2300" dirty="0" smtClean="0">
                <a:solidFill>
                  <a:schemeClr val="bg2">
                    <a:lumMod val="25000"/>
                  </a:schemeClr>
                </a:solidFill>
              </a:rPr>
              <a:t>Varias naciones derogaron leyes discriminatorias anteriores contra Judíos aplicadas específicamente donde residían.</a:t>
            </a:r>
          </a:p>
          <a:p>
            <a:r>
              <a:rPr lang="es-ES" sz="2300" dirty="0" smtClean="0">
                <a:solidFill>
                  <a:schemeClr val="bg2">
                    <a:lumMod val="25000"/>
                  </a:schemeClr>
                </a:solidFill>
              </a:rPr>
              <a:t>Antes de la emancipación, la mayoría de los </a:t>
            </a:r>
            <a:r>
              <a:rPr lang="es-ES" sz="2300" dirty="0" smtClean="0">
                <a:solidFill>
                  <a:schemeClr val="bg2">
                    <a:lumMod val="25000"/>
                  </a:schemeClr>
                </a:solidFill>
              </a:rPr>
              <a:t>Judíos </a:t>
            </a:r>
            <a:r>
              <a:rPr lang="es-ES" sz="2300" dirty="0" smtClean="0">
                <a:solidFill>
                  <a:schemeClr val="bg2">
                    <a:lumMod val="25000"/>
                  </a:schemeClr>
                </a:solidFill>
              </a:rPr>
              <a:t>fueron aislados en las zonas residenciales del resto de la sociedad; la emancipación era un objetivo importante de los Judíos europeos en ese tiempo, he hizo que trabajaran dentro de sus comunidades para lograr la integración en las sociedades mayoritarias y educación más amplia.</a:t>
            </a:r>
          </a:p>
          <a:p>
            <a:r>
              <a:rPr lang="es-ES" sz="2300" dirty="0" smtClean="0">
                <a:solidFill>
                  <a:schemeClr val="bg2">
                    <a:lumMod val="25000"/>
                  </a:schemeClr>
                </a:solidFill>
              </a:rPr>
              <a:t> Muchos vinieron a estar activos política y culturalmente dentro de la sociedad civil europea al momento en que los Judíos obtuvieron la ciudadanía plena. </a:t>
            </a:r>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EMANCIPACION JUDIA</a:t>
            </a:r>
          </a:p>
          <a:p>
            <a:r>
              <a:rPr lang="es-ES" sz="2400" dirty="0" smtClean="0">
                <a:solidFill>
                  <a:schemeClr val="bg2">
                    <a:lumMod val="25000"/>
                  </a:schemeClr>
                </a:solidFill>
              </a:rPr>
              <a:t>Ellos emigraron a países que ofrecían mejores oportunidades sociales y económicas, tales como el Imperio de Rusia y Francia. </a:t>
            </a:r>
          </a:p>
          <a:p>
            <a:r>
              <a:rPr lang="es-ES" sz="2400" dirty="0" smtClean="0">
                <a:solidFill>
                  <a:schemeClr val="bg2">
                    <a:lumMod val="25000"/>
                  </a:schemeClr>
                </a:solidFill>
              </a:rPr>
              <a:t>Algunos Judíos europeos se volvieron hacia el socialismo, otros para el nacionalismo judío: el sionismo.</a:t>
            </a:r>
          </a:p>
          <a:p>
            <a:r>
              <a:rPr lang="es-ES" sz="2400" dirty="0" smtClean="0">
                <a:solidFill>
                  <a:schemeClr val="bg2">
                    <a:lumMod val="25000"/>
                  </a:schemeClr>
                </a:solidFill>
              </a:rPr>
              <a:t>Como podemos recordar los Judíos estaban sujetos a una amplia gama de restricciones a lo largo de la mayor parte de la historia europea. </a:t>
            </a:r>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EMANCIPACION JUDIA</a:t>
            </a:r>
          </a:p>
          <a:p>
            <a:r>
              <a:rPr lang="es-ES" sz="2400" dirty="0" smtClean="0">
                <a:solidFill>
                  <a:schemeClr val="bg2">
                    <a:lumMod val="25000"/>
                  </a:schemeClr>
                </a:solidFill>
              </a:rPr>
              <a:t>Desde el IV Concilio de Letrán en 1215, los europeos cristianos requerían de los Judíos y musulmanes de llevar ropa especial, tales como el sombrero amarillo y la insignia amarilla para los Judíos, para distinguirlos de los cristianos. </a:t>
            </a:r>
          </a:p>
          <a:p>
            <a:r>
              <a:rPr lang="es-ES" sz="2400" dirty="0" smtClean="0">
                <a:solidFill>
                  <a:schemeClr val="bg2">
                    <a:lumMod val="25000"/>
                  </a:schemeClr>
                </a:solidFill>
              </a:rPr>
              <a:t>La práctica de su religión era a menudo restringida, y tuvieron que hacer juramentos especiales. </a:t>
            </a:r>
          </a:p>
          <a:p>
            <a:r>
              <a:rPr lang="es-ES" sz="2400" dirty="0" smtClean="0">
                <a:solidFill>
                  <a:schemeClr val="bg2">
                    <a:lumMod val="25000"/>
                  </a:schemeClr>
                </a:solidFill>
              </a:rPr>
              <a:t>A los Judíos no se les permitió votar, y algunos países prohibieron  formalmente su entrada, como Noruega, Suecia y España después de la expulsión a finales del siglo 15.</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EMANCIPACION JUDIA</a:t>
            </a:r>
          </a:p>
          <a:p>
            <a:r>
              <a:rPr lang="es-ES" sz="2400" dirty="0" smtClean="0">
                <a:solidFill>
                  <a:schemeClr val="bg2">
                    <a:lumMod val="25000"/>
                  </a:schemeClr>
                </a:solidFill>
              </a:rPr>
              <a:t>La emancipación interrumpió la relación que los Judíos tenían con su religión, de que no podía gobernar por más tiempo todas las acciones en sus vidas. </a:t>
            </a:r>
          </a:p>
          <a:p>
            <a:r>
              <a:rPr lang="es-ES" sz="2400" dirty="0" smtClean="0">
                <a:solidFill>
                  <a:schemeClr val="bg2">
                    <a:lumMod val="25000"/>
                  </a:schemeClr>
                </a:solidFill>
              </a:rPr>
              <a:t>Muchos consideraron la práctica del judaísmo más de cerca al estilo de vida de sus compañeros no judíos.</a:t>
            </a:r>
          </a:p>
          <a:p>
            <a:r>
              <a:rPr lang="es-ES" sz="2400" dirty="0" smtClean="0">
                <a:solidFill>
                  <a:schemeClr val="bg2">
                    <a:lumMod val="25000"/>
                  </a:schemeClr>
                </a:solidFill>
              </a:rPr>
              <a:t> La emancipación en Francia, Italia, Alemania, al menos, durante el Imperio, a muchos Judíos se les permite salir de los guetos y contribuir, como resultado de la </a:t>
            </a:r>
            <a:r>
              <a:rPr lang="es-ES" sz="2400" b="1" i="1" dirty="0" smtClean="0">
                <a:solidFill>
                  <a:schemeClr val="bg2">
                    <a:lumMod val="25000"/>
                  </a:schemeClr>
                </a:solidFill>
              </a:rPr>
              <a:t>Haskaláh</a:t>
            </a:r>
            <a:r>
              <a:rPr lang="es-ES" sz="2400" dirty="0" smtClean="0">
                <a:solidFill>
                  <a:schemeClr val="bg2">
                    <a:lumMod val="25000"/>
                  </a:schemeClr>
                </a:solidFill>
              </a:rPr>
              <a:t>, </a:t>
            </a:r>
            <a:r>
              <a:rPr lang="es-ES" sz="2400" dirty="0" smtClean="0">
                <a:solidFill>
                  <a:schemeClr val="bg2">
                    <a:lumMod val="25000"/>
                  </a:schemeClr>
                </a:solidFill>
              </a:rPr>
              <a:t>con el desarrollo de la Reforma y el Judaísmo Conservador en el comienzo del siglo 19.</a:t>
            </a:r>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EMANCIPACION JUDIA</a:t>
            </a:r>
          </a:p>
          <a:p>
            <a:r>
              <a:rPr lang="es-ES" sz="2300" dirty="0" smtClean="0">
                <a:solidFill>
                  <a:schemeClr val="bg2">
                    <a:lumMod val="25000"/>
                  </a:schemeClr>
                </a:solidFill>
              </a:rPr>
              <a:t>La emancipación contribuyó más a la asimilación de los Judíos y algunas veces a su desaparición cultural cuando los Judíos se fusionaron a través del matrimonio en la sociedad circundante. </a:t>
            </a:r>
          </a:p>
          <a:p>
            <a:r>
              <a:rPr lang="es-ES" sz="2300" dirty="0" smtClean="0">
                <a:solidFill>
                  <a:schemeClr val="bg2">
                    <a:lumMod val="25000"/>
                  </a:schemeClr>
                </a:solidFill>
              </a:rPr>
              <a:t>No fue sino hasta que el rabino Samson Raphael Hirsch define una visión moderna del judaísmo ortodoxo, lo que permite a Judíos Ortodoxos de participar plenamente en una sociedad.</a:t>
            </a:r>
          </a:p>
          <a:p>
            <a:r>
              <a:rPr lang="es-ES" sz="2300" dirty="0" smtClean="0">
                <a:solidFill>
                  <a:schemeClr val="bg2">
                    <a:lumMod val="25000"/>
                  </a:schemeClr>
                </a:solidFill>
              </a:rPr>
              <a:t>En última instancia, la emancipación sumerge a los Judíos en una nueva cultura. De este modo, Judíos fueron capaces no sólo de verse a sí mismos como miembros de una secta religiosa, sino como ciudadanos dentro de la sociedad.</a:t>
            </a:r>
            <a:endParaRPr lang="es-CO" sz="23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HASKALA</a:t>
            </a:r>
          </a:p>
          <a:p>
            <a:r>
              <a:rPr lang="es-ES" sz="2400" dirty="0" smtClean="0">
                <a:solidFill>
                  <a:schemeClr val="bg2">
                    <a:lumMod val="25000"/>
                  </a:schemeClr>
                </a:solidFill>
              </a:rPr>
              <a:t>La Haskaláh, denominada frecuentemente como Ilustración Judía (</a:t>
            </a:r>
            <a:r>
              <a:rPr lang="he-IL" sz="2400" dirty="0" smtClean="0">
                <a:solidFill>
                  <a:schemeClr val="bg2">
                    <a:lumMod val="25000"/>
                  </a:schemeClr>
                </a:solidFill>
              </a:rPr>
              <a:t>השכלה</a:t>
            </a:r>
            <a:r>
              <a:rPr lang="es-CO" sz="2400" dirty="0" smtClean="0">
                <a:solidFill>
                  <a:schemeClr val="bg2">
                    <a:lumMod val="25000"/>
                  </a:schemeClr>
                </a:solidFill>
              </a:rPr>
              <a:t> </a:t>
            </a:r>
            <a:r>
              <a:rPr lang="es-ES" sz="2400" dirty="0" smtClean="0">
                <a:solidFill>
                  <a:schemeClr val="bg2">
                    <a:lumMod val="25000"/>
                  </a:schemeClr>
                </a:solidFill>
              </a:rPr>
              <a:t>literalmente, "sabiduría", "erudición") es el movimiento intelectual entre los Judíos de Europa central y oriental, con cierta influencia en aquellos en Occidente y los países musulmanes. </a:t>
            </a:r>
          </a:p>
          <a:p>
            <a:r>
              <a:rPr lang="es-ES" sz="2400" dirty="0" smtClean="0">
                <a:solidFill>
                  <a:schemeClr val="bg2">
                    <a:lumMod val="25000"/>
                  </a:schemeClr>
                </a:solidFill>
              </a:rPr>
              <a:t>Surgió como una visión del mundo ideológico definido durante la década de 1770, y su ultima estancia terminó alrededor de 1881 con el ascenso del nacionalismo judío.</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HASKALA</a:t>
            </a:r>
          </a:p>
          <a:p>
            <a:r>
              <a:rPr lang="es-ES" sz="2400" dirty="0" smtClean="0">
                <a:solidFill>
                  <a:schemeClr val="bg2">
                    <a:lumMod val="25000"/>
                  </a:schemeClr>
                </a:solidFill>
              </a:rPr>
              <a:t>La Haskaláh perseguía dos objetivos complementarios. Se trataba de preservar a los Judíos como un colectivo único independiente, y trabajar por una renovación cultural y moral, sobre todo por el amor de un renacimiento del Hebreo para propósitos seculares, liderando la prensa moderna y la literatura en el idioma. </a:t>
            </a:r>
          </a:p>
          <a:p>
            <a:r>
              <a:rPr lang="es-ES" sz="2400" dirty="0" smtClean="0">
                <a:solidFill>
                  <a:schemeClr val="bg2">
                    <a:lumMod val="25000"/>
                  </a:schemeClr>
                </a:solidFill>
              </a:rPr>
              <a:t>Al mismo tiempo, se esforzó para la integración óptima de los Judíos en las sociedades circundantes, incluyendo el estudio de las lenguas vernáculas nativas, la adopción de los valores modernos, la cultura y la apariencia, todo ello combinado con la productividad económica. </a:t>
            </a:r>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HASKALA</a:t>
            </a:r>
          </a:p>
          <a:p>
            <a:r>
              <a:rPr lang="es-ES" sz="2300" dirty="0" smtClean="0">
                <a:solidFill>
                  <a:schemeClr val="bg2">
                    <a:lumMod val="25000"/>
                  </a:schemeClr>
                </a:solidFill>
              </a:rPr>
              <a:t>La Haskaláh promovió el racionalismo, el liberalismo, la libertad de pensamiento y de investigación, y en gran parte se percibe como la variante de la Ilustración judía en general.</a:t>
            </a:r>
          </a:p>
          <a:p>
            <a:r>
              <a:rPr lang="es-ES" sz="2300" dirty="0" smtClean="0">
                <a:solidFill>
                  <a:schemeClr val="bg2">
                    <a:lumMod val="25000"/>
                  </a:schemeClr>
                </a:solidFill>
              </a:rPr>
              <a:t>Esto dio lugar a la participación de los Judíos en una variedad de formas dentro de los países competidores donde vivían; </a:t>
            </a:r>
          </a:p>
          <a:p>
            <a:r>
              <a:rPr lang="es-ES" sz="2300" dirty="0" smtClean="0">
                <a:solidFill>
                  <a:schemeClr val="bg2">
                    <a:lumMod val="25000"/>
                  </a:schemeClr>
                </a:solidFill>
              </a:rPr>
              <a:t>Una fuente describe los efectos de síntesis como, "La emancipación de los Judíos dio a luz a dos movimientos opuestos: la asimilación cultural, iniciada por Moses Mendelssohn, y el sionismo, fundado por Teodoro Herzl en 1896</a:t>
            </a:r>
            <a:endParaRPr lang="es-CO" sz="23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HASKALA</a:t>
            </a:r>
          </a:p>
          <a:p>
            <a:r>
              <a:rPr lang="es-ES" sz="2200" dirty="0" smtClean="0">
                <a:solidFill>
                  <a:schemeClr val="bg2">
                    <a:lumMod val="25000"/>
                  </a:schemeClr>
                </a:solidFill>
              </a:rPr>
              <a:t>Sus activistas fueron llamados Maskilim.</a:t>
            </a:r>
          </a:p>
          <a:p>
            <a:r>
              <a:rPr lang="es-ES" sz="2200" dirty="0" smtClean="0">
                <a:solidFill>
                  <a:schemeClr val="bg2">
                    <a:lumMod val="25000"/>
                  </a:schemeClr>
                </a:solidFill>
              </a:rPr>
              <a:t>Incluso el propio nombre –Haskaláh- sólo se aplicó de manera sistemática a partir de 1860, cuando el periódico </a:t>
            </a:r>
            <a:r>
              <a:rPr lang="es-ES" sz="2200" i="1" dirty="0" smtClean="0">
                <a:solidFill>
                  <a:schemeClr val="bg2">
                    <a:lumMod val="25000"/>
                  </a:schemeClr>
                </a:solidFill>
              </a:rPr>
              <a:t>Ha-</a:t>
            </a:r>
            <a:r>
              <a:rPr lang="es-ES" sz="2200" i="1" dirty="0" err="1" smtClean="0">
                <a:solidFill>
                  <a:schemeClr val="bg2">
                    <a:lumMod val="25000"/>
                  </a:schemeClr>
                </a:solidFill>
              </a:rPr>
              <a:t>Melitz</a:t>
            </a:r>
            <a:r>
              <a:rPr lang="es-ES" sz="2200" dirty="0" smtClean="0">
                <a:solidFill>
                  <a:schemeClr val="bg2">
                    <a:lumMod val="25000"/>
                  </a:schemeClr>
                </a:solidFill>
              </a:rPr>
              <a:t> lo añadió a su lema, aunque derivado de </a:t>
            </a:r>
            <a:r>
              <a:rPr lang="es-ES" sz="2200" i="1" dirty="0" smtClean="0">
                <a:solidFill>
                  <a:schemeClr val="bg2">
                    <a:lumMod val="25000"/>
                  </a:schemeClr>
                </a:solidFill>
              </a:rPr>
              <a:t>maskil</a:t>
            </a:r>
            <a:r>
              <a:rPr lang="es-ES" sz="2200" dirty="0" smtClean="0">
                <a:solidFill>
                  <a:schemeClr val="bg2">
                    <a:lumMod val="25000"/>
                  </a:schemeClr>
                </a:solidFill>
              </a:rPr>
              <a:t> y similares que ya se habían utilizado mucho antes.</a:t>
            </a:r>
          </a:p>
          <a:p>
            <a:r>
              <a:rPr lang="es-ES" sz="2200" dirty="0" smtClean="0">
                <a:solidFill>
                  <a:schemeClr val="bg2">
                    <a:lumMod val="25000"/>
                  </a:schemeClr>
                </a:solidFill>
              </a:rPr>
              <a:t>Pero el sentido de la propia identidad de sus defensores tenía características comunes derivadas de su relación con el primer centro maskilico en Berlín.</a:t>
            </a:r>
          </a:p>
          <a:p>
            <a:r>
              <a:rPr lang="es-ES" sz="2200" dirty="0" smtClean="0">
                <a:solidFill>
                  <a:schemeClr val="bg2">
                    <a:lumMod val="25000"/>
                  </a:schemeClr>
                </a:solidFill>
              </a:rPr>
              <a:t>Las obras de sus líderes, entre ellos Moses Mendelssohn, Isaac Satanov y Neftalí Hirz Wessely, fueron reimpresos y releídos por generaciones posteriores, con cada generación de añadir al canon literario de sus predecesores.</a:t>
            </a:r>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 HASKALA</a:t>
            </a:r>
          </a:p>
          <a:p>
            <a:r>
              <a:rPr lang="es-ES" sz="2200" dirty="0" smtClean="0">
                <a:solidFill>
                  <a:schemeClr val="bg2">
                    <a:lumMod val="25000"/>
                  </a:schemeClr>
                </a:solidFill>
              </a:rPr>
              <a:t>Esto refleja una de las principales estancias de la  Haskaláh, el logro más importante de los cuales fue el renacimiento del Hebreo para usos seculares.</a:t>
            </a:r>
          </a:p>
          <a:p>
            <a:r>
              <a:rPr lang="es-ES" sz="2200" i="1" dirty="0" smtClean="0">
                <a:solidFill>
                  <a:schemeClr val="bg2">
                    <a:lumMod val="25000"/>
                  </a:schemeClr>
                </a:solidFill>
              </a:rPr>
              <a:t>Kohelet Musar </a:t>
            </a:r>
            <a:r>
              <a:rPr lang="es-ES" sz="2200" dirty="0" smtClean="0">
                <a:solidFill>
                  <a:schemeClr val="bg2">
                    <a:lumMod val="25000"/>
                  </a:schemeClr>
                </a:solidFill>
              </a:rPr>
              <a:t>( "El moralista"), publicado por un corto tiempo por Mendelssohn en 1755, fue el comienzo de la literatura hebrea moderna y el lenguaje de periódicos más antiguos.</a:t>
            </a:r>
          </a:p>
          <a:p>
            <a:r>
              <a:rPr lang="es-ES" sz="2200" dirty="0" smtClean="0">
                <a:solidFill>
                  <a:schemeClr val="bg2">
                    <a:lumMod val="25000"/>
                  </a:schemeClr>
                </a:solidFill>
              </a:rPr>
              <a:t>Los maskilim mostraron un renovado interés por la gramática Hebrea, un tema relativamente olvidado. </a:t>
            </a:r>
          </a:p>
          <a:p>
            <a:r>
              <a:rPr lang="es-ES" sz="2200" dirty="0" smtClean="0">
                <a:solidFill>
                  <a:schemeClr val="bg2">
                    <a:lumMod val="25000"/>
                  </a:schemeClr>
                </a:solidFill>
              </a:rPr>
              <a:t>Los historiadores han descrito como el movimiento de, básicamente, una República de las Letras, centrada en sus imprentas y formada por sus lectores.</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447800"/>
            <a:ext cx="4191000" cy="4648200"/>
          </a:xfrm>
        </p:spPr>
        <p:txBody>
          <a:bodyPr/>
          <a:lstStyle/>
          <a:p>
            <a:r>
              <a:rPr lang="es-CO" sz="1800" b="1" i="1" dirty="0" smtClean="0">
                <a:solidFill>
                  <a:srgbClr val="FF6600"/>
                </a:solidFill>
                <a:effectLst>
                  <a:outerShdw blurRad="38100" dist="38100" dir="2700000" algn="tl">
                    <a:srgbClr val="000000">
                      <a:alpha val="43137"/>
                    </a:srgbClr>
                  </a:outerShdw>
                </a:effectLst>
              </a:rPr>
              <a:t>LA HASKALA</a:t>
            </a:r>
          </a:p>
          <a:p>
            <a:endParaRPr lang="en-US" sz="1800" b="1" dirty="0" smtClean="0"/>
          </a:p>
          <a:p>
            <a:r>
              <a:rPr lang="en-US" sz="1800" b="1" dirty="0" smtClean="0"/>
              <a:t>Fila 1</a:t>
            </a:r>
            <a:r>
              <a:rPr lang="en-US" sz="1800" dirty="0" smtClean="0"/>
              <a:t>, </a:t>
            </a:r>
            <a:r>
              <a:rPr lang="en-US" sz="1800" dirty="0" smtClean="0">
                <a:solidFill>
                  <a:srgbClr val="FF0000"/>
                </a:solidFill>
              </a:rPr>
              <a:t>proto-Maskilim</a:t>
            </a:r>
            <a:r>
              <a:rPr lang="en-US" sz="1800" dirty="0" smtClean="0"/>
              <a:t>: Raphael Levi Hannover • Solomon Dubno • Tobias Cohn • Marcus Elieser Bloch</a:t>
            </a:r>
            <a:br>
              <a:rPr lang="en-US" sz="1800" dirty="0" smtClean="0"/>
            </a:br>
            <a:r>
              <a:rPr lang="en-US" sz="1800" b="1" dirty="0" smtClean="0"/>
              <a:t>Fila 2</a:t>
            </a:r>
            <a:r>
              <a:rPr lang="en-US" sz="1800" dirty="0" smtClean="0"/>
              <a:t>, </a:t>
            </a:r>
            <a:r>
              <a:rPr lang="en-US" sz="1800" dirty="0" smtClean="0">
                <a:solidFill>
                  <a:srgbClr val="FF0000"/>
                </a:solidFill>
              </a:rPr>
              <a:t>Haskaláh  Berlin </a:t>
            </a:r>
            <a:r>
              <a:rPr lang="en-US" sz="1800" dirty="0" smtClean="0"/>
              <a:t>:</a:t>
            </a:r>
            <a:r>
              <a:rPr lang="en-US" sz="1800" dirty="0" smtClean="0"/>
              <a:t> Salomon Jacob Cohen • David </a:t>
            </a:r>
            <a:r>
              <a:rPr lang="en-US" sz="1800" dirty="0" smtClean="0"/>
              <a:t>Friedländer</a:t>
            </a:r>
            <a:r>
              <a:rPr lang="en-US" sz="1800" dirty="0" smtClean="0"/>
              <a:t> </a:t>
            </a:r>
            <a:r>
              <a:rPr lang="en-US" sz="1800" dirty="0" smtClean="0"/>
              <a:t>•</a:t>
            </a:r>
            <a:r>
              <a:rPr lang="en-US" sz="1800" dirty="0" smtClean="0"/>
              <a:t> Hartwig Wessely • Moses Mendelssohn</a:t>
            </a:r>
            <a:br>
              <a:rPr lang="en-US" sz="1800" dirty="0" smtClean="0"/>
            </a:br>
            <a:r>
              <a:rPr lang="en-US" sz="1800" b="1" dirty="0" smtClean="0"/>
              <a:t>Fila 3</a:t>
            </a:r>
            <a:r>
              <a:rPr lang="en-US" sz="1800" dirty="0" smtClean="0"/>
              <a:t>, </a:t>
            </a:r>
            <a:r>
              <a:rPr lang="en-US" sz="1800" dirty="0" smtClean="0">
                <a:solidFill>
                  <a:srgbClr val="FF0000"/>
                </a:solidFill>
              </a:rPr>
              <a:t>Austria </a:t>
            </a:r>
            <a:r>
              <a:rPr lang="en-US" sz="1800" dirty="0" smtClean="0">
                <a:solidFill>
                  <a:srgbClr val="FF0000"/>
                </a:solidFill>
              </a:rPr>
              <a:t>y Galicia</a:t>
            </a:r>
            <a:r>
              <a:rPr lang="en-US" sz="1800" dirty="0" smtClean="0"/>
              <a:t>: Judah Löb Mieses • Solomon Judah Loeb Rapoport • Joseph Perl • Baruch Jeitteles</a:t>
            </a:r>
            <a:br>
              <a:rPr lang="en-US" sz="1800" dirty="0" smtClean="0"/>
            </a:br>
            <a:r>
              <a:rPr lang="en-US" sz="1800" b="1" dirty="0" smtClean="0"/>
              <a:t>Fila 4</a:t>
            </a:r>
            <a:r>
              <a:rPr lang="en-US" sz="1800" dirty="0" smtClean="0"/>
              <a:t>, </a:t>
            </a:r>
            <a:r>
              <a:rPr lang="en-US" sz="1800" dirty="0" smtClean="0">
                <a:solidFill>
                  <a:srgbClr val="FF0000"/>
                </a:solidFill>
              </a:rPr>
              <a:t>Russia</a:t>
            </a:r>
            <a:r>
              <a:rPr lang="en-US" sz="1800" dirty="0" smtClean="0"/>
              <a:t>: Avrom Ber Gotlober • Abraham Mapu • Samuel Joseph Fuenn • Isaac Baer Levinsohn</a:t>
            </a:r>
            <a:endParaRPr lang="es-CO" sz="1800" dirty="0">
              <a:solidFill>
                <a:schemeClr val="bg2">
                  <a:lumMod val="25000"/>
                </a:schemeClr>
              </a:solidFill>
            </a:endParaRPr>
          </a:p>
        </p:txBody>
      </p:sp>
      <p:pic>
        <p:nvPicPr>
          <p:cNvPr id="2050" name="Picture 2" descr="https://upload.wikimedia.org/wikipedia/commons/thumb/1/14/Haskalah_Colage.jpg/360px-Haskalah_Colage.jpg"/>
          <p:cNvPicPr>
            <a:picLocks noChangeAspect="1" noChangeArrowheads="1"/>
          </p:cNvPicPr>
          <p:nvPr/>
        </p:nvPicPr>
        <p:blipFill>
          <a:blip r:embed="rId4" cstate="print"/>
          <a:srcRect/>
          <a:stretch>
            <a:fillRect/>
          </a:stretch>
        </p:blipFill>
        <p:spPr bwMode="auto">
          <a:xfrm>
            <a:off x="5105400" y="1447800"/>
            <a:ext cx="3429000" cy="4743450"/>
          </a:xfrm>
          <a:prstGeom prst="rect">
            <a:avLst/>
          </a:prstGeom>
          <a:noFill/>
        </p:spPr>
      </p:pic>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15 de </a:t>
            </a:r>
            <a:r>
              <a:rPr lang="es-CO" sz="1800" dirty="0" err="1" smtClean="0">
                <a:latin typeface="Calibri" pitchFamily="34" charset="0"/>
              </a:rPr>
              <a:t>Tammuz</a:t>
            </a:r>
            <a:r>
              <a:rPr lang="es-CO" sz="1800" dirty="0" smtClean="0">
                <a:latin typeface="Calibri" pitchFamily="34" charset="0"/>
              </a:rPr>
              <a:t> 5776– 21 de Julio, 2016- </a:t>
            </a:r>
            <a:r>
              <a:rPr lang="es-CO" sz="1800" dirty="0" err="1" smtClean="0">
                <a:latin typeface="Calibri" pitchFamily="34" charset="0"/>
              </a:rPr>
              <a:t>Monsey</a:t>
            </a:r>
            <a:r>
              <a:rPr lang="es-CO" sz="1800" dirty="0" smtClean="0">
                <a:latin typeface="Calibri" pitchFamily="34" charset="0"/>
              </a:rPr>
              <a:t> New </a:t>
            </a:r>
            <a:r>
              <a:rPr lang="es-CO" sz="1800" dirty="0" smtClean="0">
                <a:latin typeface="Calibri" pitchFamily="34" charset="0"/>
              </a:rPr>
              <a:t>York</a:t>
            </a:r>
            <a:endParaRPr lang="es-CO"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81715</TotalTime>
  <Words>3381</Words>
  <Application>Microsoft Office PowerPoint</Application>
  <PresentationFormat>On-screen Show (4:3)</PresentationFormat>
  <Paragraphs>217</Paragraphs>
  <Slides>35</Slides>
  <Notes>33</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3076</cp:revision>
  <dcterms:created xsi:type="dcterms:W3CDTF">2013-10-13T19:31:46Z</dcterms:created>
  <dcterms:modified xsi:type="dcterms:W3CDTF">2016-07-22T02:36:51Z</dcterms:modified>
</cp:coreProperties>
</file>