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1136" r:id="rId3"/>
    <p:sldId id="1139" r:id="rId4"/>
    <p:sldId id="1140" r:id="rId5"/>
    <p:sldId id="1141" r:id="rId6"/>
    <p:sldId id="1142" r:id="rId7"/>
    <p:sldId id="1143" r:id="rId8"/>
    <p:sldId id="1144" r:id="rId9"/>
    <p:sldId id="1145" r:id="rId10"/>
    <p:sldId id="1164" r:id="rId11"/>
    <p:sldId id="1146" r:id="rId12"/>
    <p:sldId id="1147" r:id="rId13"/>
    <p:sldId id="1148" r:id="rId14"/>
    <p:sldId id="1149" r:id="rId15"/>
    <p:sldId id="1150" r:id="rId16"/>
    <p:sldId id="1151" r:id="rId17"/>
    <p:sldId id="1152" r:id="rId18"/>
    <p:sldId id="1155" r:id="rId19"/>
    <p:sldId id="1156" r:id="rId20"/>
    <p:sldId id="1157" r:id="rId21"/>
    <p:sldId id="1158" r:id="rId22"/>
    <p:sldId id="1159" r:id="rId23"/>
    <p:sldId id="1160" r:id="rId24"/>
    <p:sldId id="1165" r:id="rId25"/>
    <p:sldId id="1166" r:id="rId26"/>
    <p:sldId id="1167" r:id="rId27"/>
    <p:sldId id="1168" r:id="rId28"/>
    <p:sldId id="1169" r:id="rId29"/>
    <p:sldId id="1137" r:id="rId30"/>
    <p:sldId id="1138" r:id="rId31"/>
    <p:sldId id="1153" r:id="rId32"/>
    <p:sldId id="1154" r:id="rId33"/>
    <p:sldId id="1161" r:id="rId34"/>
    <p:sldId id="1162" r:id="rId35"/>
    <p:sldId id="1163" r:id="rId36"/>
    <p:sldId id="292"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6600"/>
    <a:srgbClr val="4D4D4D"/>
    <a:srgbClr val="00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763" y="4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6B05D96-1AA7-4885-A799-4B22F8FA5C44}" type="datetime1">
              <a:rPr/>
              <a:pPr>
                <a:defRPr/>
              </a:pPr>
              <a:t>6/14/2016</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B37A38F-A25C-4F90-81DA-4D878FB23B37}"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1B393DC-3BE0-4577-B741-E2FD95C62C80}" type="slidenum">
              <a:rPr smtClean="0"/>
              <a:pPr>
                <a:defRPr/>
              </a:pPr>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A44D2259-3AE3-47B0-9A24-CA7E2515DC0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F1436C3-98CE-456C-B969-0A3F0E4114A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9DD546C-7A41-463B-AE67-143CF04F4AB5}"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3A5CCA0-E6DD-4193-BDB5-786DE774B486}"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43F0248-D71C-4723-8A1A-59A620E2B604}"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01116441-ECE5-4928-B03C-53717E748E6E}"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08DDD08-98FD-496A-8A52-6565E7E1C93F}"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916129B7-2E64-4792-A25E-A043A0D32868}"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A7024B4F-A313-4340-8D06-8B00B6D103F4}" type="datetime1">
              <a:rPr/>
              <a:pPr>
                <a:defRPr/>
              </a:pPr>
              <a:t>6/14/2016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117E89F1-4B5E-4847-9225-7CC91FF153CE}"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96D249D-3CDE-4C4D-B93D-C34CBEED8FC5}" type="datetime1">
              <a:rPr/>
              <a:pPr>
                <a:defRPr/>
              </a:pPr>
              <a:t>6/14/2016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7D334084-F3E2-4E68-A98C-C09DAB97F81E}"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469768AB-C849-4318-8073-FC989373D28A}" type="datetime1">
              <a:rPr/>
              <a:pPr>
                <a:defRPr/>
              </a:pPr>
              <a:t>6/14/2016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79508E6-1211-4C26-A83B-0B2E2F5F4341}"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4698D69-E55B-471A-9BC6-F336B4216F05}"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BB2D8FC-899C-4009-AFA8-F890B8E78A27}"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0439959-C737-49BC-9AB8-0F8FDA62655D}" type="datetime1">
              <a:rPr/>
              <a:pPr>
                <a:defRPr/>
              </a:pPr>
              <a:t>6/14/2016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ADD71039-695B-4D5A-8AE8-BACD295B8391}"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5C26D75F-1534-4DBB-9666-566CC7145E0F}"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85356BA-71D5-43D2-BBB5-C094B33FFC0F}"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B6D31F1-2D85-4C7B-A1A4-A1819A130FD2}" type="datetime1">
              <a:rPr/>
              <a:pPr>
                <a:defRPr/>
              </a:pPr>
              <a:t>6/14/2016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DACDFBF-5ECE-47E2-A0A8-BDF4D6113AB0}"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EFCC6B8D-CCC3-4F3A-9247-64A2D6013C77}" type="datetime1">
              <a:rPr/>
              <a:pPr>
                <a:defRPr/>
              </a:pPr>
              <a:t>6/14/2016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F37C58B-1C67-42CF-B329-600AE5DC09A1}"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3200" dirty="0" smtClean="0">
                <a:solidFill>
                  <a:srgbClr val="000000"/>
                </a:solidFill>
                <a:latin typeface="Calibri" pitchFamily="34" charset="0"/>
              </a:rPr>
              <a:t>CLASES DE JUDAISMO</a:t>
            </a:r>
          </a:p>
          <a:p>
            <a:pPr algn="ctr">
              <a:lnSpc>
                <a:spcPct val="90000"/>
              </a:lnSpc>
            </a:pPr>
            <a:r>
              <a:rPr lang="es-CO" sz="4100" dirty="0" smtClean="0">
                <a:solidFill>
                  <a:srgbClr val="000000"/>
                </a:solidFill>
                <a:latin typeface="Calibri" pitchFamily="34" charset="0"/>
              </a:rPr>
              <a:t>VERTIENTES DEL JUDAISMO</a:t>
            </a:r>
            <a:endParaRPr lang="es-CO" sz="3600" dirty="0">
              <a:solidFill>
                <a:srgbClr val="000000"/>
              </a:solidFill>
              <a:effectLst>
                <a:outerShdw blurRad="38100" dist="38100" dir="2700000" algn="tl">
                  <a:srgbClr val="000000">
                    <a:alpha val="43137"/>
                  </a:srgbClr>
                </a:outerShdw>
              </a:effectLst>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CO" sz="2400" dirty="0" smtClean="0">
                <a:solidFill>
                  <a:schemeClr val="bg2">
                    <a:lumMod val="25000"/>
                  </a:schemeClr>
                </a:solidFill>
              </a:rPr>
              <a:t>Tres son las vertientes principales:</a:t>
            </a:r>
          </a:p>
          <a:p>
            <a:r>
              <a:rPr lang="es-CO" sz="2400" dirty="0" smtClean="0">
                <a:solidFill>
                  <a:schemeClr val="bg2">
                    <a:lumMod val="25000"/>
                  </a:schemeClr>
                </a:solidFill>
              </a:rPr>
              <a:t>Ortodoxo</a:t>
            </a:r>
          </a:p>
          <a:p>
            <a:r>
              <a:rPr lang="es-CO" sz="2400" dirty="0" smtClean="0">
                <a:solidFill>
                  <a:schemeClr val="bg2">
                    <a:lumMod val="25000"/>
                  </a:schemeClr>
                </a:solidFill>
              </a:rPr>
              <a:t>Conservativo</a:t>
            </a:r>
          </a:p>
          <a:p>
            <a:r>
              <a:rPr lang="es-CO" sz="2400" dirty="0" smtClean="0">
                <a:solidFill>
                  <a:schemeClr val="bg2">
                    <a:lumMod val="25000"/>
                  </a:schemeClr>
                </a:solidFill>
              </a:rPr>
              <a:t>Reformista</a:t>
            </a:r>
          </a:p>
          <a:p>
            <a:r>
              <a:rPr lang="es-CO" sz="2400" dirty="0" smtClean="0">
                <a:solidFill>
                  <a:schemeClr val="bg2">
                    <a:lumMod val="25000"/>
                  </a:schemeClr>
                </a:solidFill>
              </a:rPr>
              <a:t>No se podría llamar “denominaciones”, sino mas bien “asociaciones” con clasificaciones de acuerdo a sus doctrinas y desarrollo cultural.</a:t>
            </a:r>
          </a:p>
          <a:p>
            <a:r>
              <a:rPr lang="es-CO" sz="2400" dirty="0" smtClean="0">
                <a:solidFill>
                  <a:schemeClr val="bg2">
                    <a:lumMod val="25000"/>
                  </a:schemeClr>
                </a:solidFill>
              </a:rPr>
              <a:t>Y en cada una de estas vertientes encontramos adherentes con diferentes grados de observancia.</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CO" sz="2400" dirty="0" smtClean="0">
                <a:solidFill>
                  <a:schemeClr val="bg2">
                    <a:lumMod val="25000"/>
                  </a:schemeClr>
                </a:solidFill>
              </a:rPr>
              <a:t>Pero no debemos perder de vista que en la antigüedad ya existían divisiones: Los Fariseos y los Saduceos.</a:t>
            </a:r>
          </a:p>
          <a:p>
            <a:r>
              <a:rPr lang="es-CO" sz="2400" dirty="0" smtClean="0">
                <a:solidFill>
                  <a:schemeClr val="accent6">
                    <a:lumMod val="75000"/>
                  </a:schemeClr>
                </a:solidFill>
                <a:effectLst>
                  <a:outerShdw blurRad="38100" dist="38100" dir="2700000" algn="tl">
                    <a:srgbClr val="000000">
                      <a:alpha val="43137"/>
                    </a:srgbClr>
                  </a:outerShdw>
                </a:effectLst>
              </a:rPr>
              <a:t>Fariseos –Perushim- </a:t>
            </a:r>
            <a:r>
              <a:rPr lang="es-CO" sz="2400" dirty="0" smtClean="0">
                <a:solidFill>
                  <a:schemeClr val="bg2">
                    <a:lumMod val="25000"/>
                  </a:schemeClr>
                </a:solidFill>
              </a:rPr>
              <a:t>se </a:t>
            </a:r>
            <a:r>
              <a:rPr lang="es-CO" sz="2400" dirty="0" smtClean="0">
                <a:solidFill>
                  <a:schemeClr val="bg2">
                    <a:lumMod val="25000"/>
                  </a:schemeClr>
                </a:solidFill>
              </a:rPr>
              <a:t>deriva </a:t>
            </a:r>
            <a:r>
              <a:rPr lang="es-CO" sz="2400" dirty="0" smtClean="0">
                <a:solidFill>
                  <a:schemeClr val="bg2">
                    <a:lumMod val="25000"/>
                  </a:schemeClr>
                </a:solidFill>
              </a:rPr>
              <a:t>del griego Farisaios: Formado aparte, Separatista.</a:t>
            </a:r>
          </a:p>
          <a:p>
            <a:r>
              <a:rPr lang="es-CO" sz="2400" dirty="0" smtClean="0">
                <a:solidFill>
                  <a:schemeClr val="accent6">
                    <a:lumMod val="75000"/>
                  </a:schemeClr>
                </a:solidFill>
                <a:effectLst>
                  <a:outerShdw blurRad="38100" dist="38100" dir="2700000" algn="tl">
                    <a:srgbClr val="000000">
                      <a:alpha val="43137"/>
                    </a:srgbClr>
                  </a:outerShdw>
                </a:effectLst>
              </a:rPr>
              <a:t>Saduceos –Zedukim-</a:t>
            </a:r>
            <a:r>
              <a:rPr lang="es-CO" sz="2400" dirty="0" smtClean="0">
                <a:solidFill>
                  <a:schemeClr val="bg2">
                    <a:lumMod val="25000"/>
                  </a:schemeClr>
                </a:solidFill>
              </a:rPr>
              <a:t>: </a:t>
            </a:r>
            <a:r>
              <a:rPr lang="es-CO" sz="2400" dirty="0" smtClean="0">
                <a:solidFill>
                  <a:schemeClr val="bg2">
                    <a:lumMod val="25000"/>
                  </a:schemeClr>
                </a:solidFill>
              </a:rPr>
              <a:t>que florecieron en la </a:t>
            </a:r>
            <a:r>
              <a:rPr lang="es-CO" sz="2400" dirty="0" smtClean="0">
                <a:solidFill>
                  <a:schemeClr val="bg2">
                    <a:lumMod val="25000"/>
                  </a:schemeClr>
                </a:solidFill>
              </a:rPr>
              <a:t>época </a:t>
            </a:r>
            <a:r>
              <a:rPr lang="es-CO" sz="2400" dirty="0" smtClean="0">
                <a:solidFill>
                  <a:schemeClr val="bg2">
                    <a:lumMod val="25000"/>
                  </a:schemeClr>
                </a:solidFill>
              </a:rPr>
              <a:t>del Segundo Templo hacia el Siglo 2 antes de la Era </a:t>
            </a:r>
            <a:r>
              <a:rPr lang="es-CO" sz="2400" dirty="0" smtClean="0">
                <a:solidFill>
                  <a:schemeClr val="bg2">
                    <a:lumMod val="25000"/>
                  </a:schemeClr>
                </a:solidFill>
              </a:rPr>
              <a:t>Común </a:t>
            </a:r>
            <a:r>
              <a:rPr lang="es-CO" sz="2400" dirty="0" smtClean="0">
                <a:solidFill>
                  <a:schemeClr val="bg2">
                    <a:lumMod val="25000"/>
                  </a:schemeClr>
                </a:solidFill>
              </a:rPr>
              <a:t>como consecuencia de la Helenización. </a:t>
            </a:r>
          </a:p>
          <a:p>
            <a:r>
              <a:rPr lang="es-CO" sz="2400" dirty="0" smtClean="0">
                <a:solidFill>
                  <a:schemeClr val="bg2">
                    <a:lumMod val="25000"/>
                  </a:schemeClr>
                </a:solidFill>
              </a:rPr>
              <a:t>También </a:t>
            </a:r>
            <a:r>
              <a:rPr lang="es-CO" sz="2400" dirty="0" smtClean="0">
                <a:solidFill>
                  <a:schemeClr val="bg2">
                    <a:lumMod val="25000"/>
                  </a:schemeClr>
                </a:solidFill>
              </a:rPr>
              <a:t>tenemos a los </a:t>
            </a:r>
            <a:r>
              <a:rPr lang="es-CO" sz="2400" dirty="0" smtClean="0">
                <a:solidFill>
                  <a:schemeClr val="accent6">
                    <a:lumMod val="75000"/>
                  </a:schemeClr>
                </a:solidFill>
                <a:effectLst>
                  <a:outerShdw blurRad="38100" dist="38100" dir="2700000" algn="tl">
                    <a:srgbClr val="000000">
                      <a:alpha val="43137"/>
                    </a:srgbClr>
                  </a:outerShdw>
                </a:effectLst>
              </a:rPr>
              <a:t>Ascéticos </a:t>
            </a:r>
            <a:r>
              <a:rPr lang="es-CO" sz="2400" dirty="0" smtClean="0">
                <a:solidFill>
                  <a:schemeClr val="accent6">
                    <a:lumMod val="75000"/>
                  </a:schemeClr>
                </a:solidFill>
                <a:effectLst>
                  <a:outerShdw blurRad="38100" dist="38100" dir="2700000" algn="tl">
                    <a:srgbClr val="000000">
                      <a:alpha val="43137"/>
                    </a:srgbClr>
                  </a:outerShdw>
                </a:effectLst>
              </a:rPr>
              <a:t>o Esenios </a:t>
            </a:r>
            <a:r>
              <a:rPr lang="es-CO" sz="2400" dirty="0" smtClean="0">
                <a:solidFill>
                  <a:schemeClr val="bg2">
                    <a:lumMod val="25000"/>
                  </a:schemeClr>
                </a:solidFill>
              </a:rPr>
              <a:t>que florecieron en el Siglo 1 antes de la Era </a:t>
            </a:r>
            <a:r>
              <a:rPr lang="es-CO" sz="2400" dirty="0" smtClean="0">
                <a:solidFill>
                  <a:schemeClr val="bg2">
                    <a:lumMod val="25000"/>
                  </a:schemeClr>
                </a:solidFill>
              </a:rPr>
              <a:t>Común. </a:t>
            </a:r>
            <a:endParaRPr lang="es-CO" sz="2400" dirty="0" smtClean="0">
              <a:solidFill>
                <a:schemeClr val="bg2">
                  <a:lumMod val="25000"/>
                </a:schemeClr>
              </a:solidFill>
            </a:endParaRPr>
          </a:p>
          <a:p>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chemeClr val="bg2">
                    <a:lumMod val="25000"/>
                  </a:schemeClr>
                </a:solidFill>
              </a:rPr>
              <a:t>Los </a:t>
            </a:r>
            <a:r>
              <a:rPr lang="es-CO" sz="2400" dirty="0" smtClean="0">
                <a:solidFill>
                  <a:schemeClr val="accent6">
                    <a:lumMod val="75000"/>
                  </a:schemeClr>
                </a:solidFill>
                <a:effectLst>
                  <a:outerShdw blurRad="38100" dist="38100" dir="2700000" algn="tl">
                    <a:srgbClr val="000000">
                      <a:alpha val="43137"/>
                    </a:srgbClr>
                  </a:outerShdw>
                </a:effectLst>
              </a:rPr>
              <a:t>Fariseos</a:t>
            </a:r>
            <a:r>
              <a:rPr lang="es-CO" sz="2400" dirty="0" smtClean="0">
                <a:solidFill>
                  <a:schemeClr val="bg2">
                    <a:lumMod val="25000"/>
                  </a:schemeClr>
                </a:solidFill>
                <a:effectLst>
                  <a:outerShdw blurRad="38100" dist="38100" dir="2700000" algn="tl">
                    <a:srgbClr val="000000">
                      <a:alpha val="43137"/>
                    </a:srgbClr>
                  </a:outerShdw>
                </a:effectLst>
              </a:rPr>
              <a:t> </a:t>
            </a:r>
            <a:r>
              <a:rPr lang="es-CO" sz="2400" dirty="0" smtClean="0">
                <a:solidFill>
                  <a:schemeClr val="bg2">
                    <a:lumMod val="25000"/>
                  </a:schemeClr>
                </a:solidFill>
              </a:rPr>
              <a:t>emergieron principalmente de los grupos de Escribas y Sabios.</a:t>
            </a:r>
          </a:p>
          <a:p>
            <a:r>
              <a:rPr lang="es-CO" sz="2400" dirty="0" smtClean="0">
                <a:solidFill>
                  <a:schemeClr val="bg2">
                    <a:lumMod val="25000"/>
                  </a:schemeClr>
                </a:solidFill>
              </a:rPr>
              <a:t>El nombre podría indicar una “separación” de los gentiles.</a:t>
            </a:r>
          </a:p>
          <a:p>
            <a:r>
              <a:rPr lang="es-ES" sz="2400" dirty="0" smtClean="0">
                <a:solidFill>
                  <a:schemeClr val="bg2">
                    <a:lumMod val="25000"/>
                  </a:schemeClr>
                </a:solidFill>
              </a:rPr>
              <a:t>Uno de los factores que distinguen a los fariseos de otros grupos antes de la destrucción del Templo era su creencia de que todos los </a:t>
            </a:r>
            <a:r>
              <a:rPr lang="es-ES" sz="2400" dirty="0" smtClean="0">
                <a:solidFill>
                  <a:schemeClr val="bg2">
                    <a:lumMod val="25000"/>
                  </a:schemeClr>
                </a:solidFill>
              </a:rPr>
              <a:t>Judíos </a:t>
            </a:r>
            <a:r>
              <a:rPr lang="es-ES" sz="2400" dirty="0" smtClean="0">
                <a:solidFill>
                  <a:schemeClr val="bg2">
                    <a:lumMod val="25000"/>
                  </a:schemeClr>
                </a:solidFill>
              </a:rPr>
              <a:t>tuvieron que observar las leyes de pureza (que aplican al servicio del Templo) fuera del templo. </a:t>
            </a:r>
          </a:p>
          <a:p>
            <a:r>
              <a:rPr lang="es-ES" sz="2400" dirty="0" smtClean="0">
                <a:solidFill>
                  <a:schemeClr val="bg2">
                    <a:lumMod val="25000"/>
                  </a:schemeClr>
                </a:solidFill>
              </a:rPr>
              <a:t>La principal diferencia, sin embargo, fue la continua adhesión de los fariseos a las leyes y tradiciones del pueblo judío en cara de la asimilación. </a:t>
            </a:r>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Como lo ha señalado Josefo, los fariseos eran considerados los más expertos expositores y precisos de la ley judía.</a:t>
            </a:r>
          </a:p>
          <a:p>
            <a:r>
              <a:rPr lang="es-ES" sz="2400" dirty="0" smtClean="0">
                <a:solidFill>
                  <a:schemeClr val="bg2">
                    <a:lumMod val="25000"/>
                  </a:schemeClr>
                </a:solidFill>
              </a:rPr>
              <a:t>La sabiduría farisaica fue compilada en un libro de la Mishná, </a:t>
            </a:r>
            <a:r>
              <a:rPr lang="es-ES" sz="2400" dirty="0" smtClean="0">
                <a:solidFill>
                  <a:schemeClr val="bg2">
                    <a:lumMod val="25000"/>
                  </a:schemeClr>
                </a:solidFill>
              </a:rPr>
              <a:t>Pirqué </a:t>
            </a:r>
            <a:r>
              <a:rPr lang="es-ES" sz="2400" dirty="0" smtClean="0">
                <a:solidFill>
                  <a:schemeClr val="bg2">
                    <a:lumMod val="25000"/>
                  </a:schemeClr>
                </a:solidFill>
              </a:rPr>
              <a:t>Avot. </a:t>
            </a:r>
          </a:p>
          <a:p>
            <a:r>
              <a:rPr lang="es-ES" sz="2400" dirty="0" smtClean="0">
                <a:solidFill>
                  <a:schemeClr val="bg2">
                    <a:lumMod val="25000"/>
                  </a:schemeClr>
                </a:solidFill>
              </a:rPr>
              <a:t>La actitud farisaica es quizás el mejor ejemplo de una historia acerca de los sabios Hilel y Shamai, que vivieron en la segunda mitad del 1er siglo AEC. </a:t>
            </a:r>
          </a:p>
          <a:p>
            <a:r>
              <a:rPr lang="es-ES" sz="2400" dirty="0" smtClean="0">
                <a:solidFill>
                  <a:schemeClr val="bg2">
                    <a:lumMod val="25000"/>
                  </a:schemeClr>
                </a:solidFill>
              </a:rPr>
              <a:t>Un gentil una vez desafió a Shamai para que le enseñara la sabiduría de la Torá mientras él estaba de pie en un pie. Shamai lo echó. </a:t>
            </a:r>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El mismo gentil se acercó a </a:t>
            </a:r>
            <a:r>
              <a:rPr lang="es-ES" sz="2400" dirty="0" smtClean="0">
                <a:solidFill>
                  <a:schemeClr val="bg2">
                    <a:lumMod val="25000"/>
                  </a:schemeClr>
                </a:solidFill>
              </a:rPr>
              <a:t>Hilel </a:t>
            </a:r>
            <a:r>
              <a:rPr lang="es-ES" sz="2400" dirty="0" smtClean="0">
                <a:solidFill>
                  <a:schemeClr val="bg2">
                    <a:lumMod val="25000"/>
                  </a:schemeClr>
                </a:solidFill>
              </a:rPr>
              <a:t>y le pidió lo mismo. </a:t>
            </a:r>
          </a:p>
          <a:p>
            <a:r>
              <a:rPr lang="es-ES" sz="2400" dirty="0" smtClean="0">
                <a:solidFill>
                  <a:schemeClr val="bg2">
                    <a:lumMod val="25000"/>
                  </a:schemeClr>
                </a:solidFill>
              </a:rPr>
              <a:t>Hilel </a:t>
            </a:r>
            <a:r>
              <a:rPr lang="es-ES" sz="2400" dirty="0" smtClean="0">
                <a:solidFill>
                  <a:schemeClr val="bg2">
                    <a:lumMod val="25000"/>
                  </a:schemeClr>
                </a:solidFill>
              </a:rPr>
              <a:t>lo reprendió suavemente diciendo: "Lo que es odioso para ti, no lo hagas a tu compañero Esa es toda la Torá, el resto es la explicación - ahora vete a estudiar..</a:t>
            </a:r>
          </a:p>
          <a:p>
            <a:r>
              <a:rPr lang="es-ES" sz="2400" dirty="0" smtClean="0">
                <a:solidFill>
                  <a:schemeClr val="bg2">
                    <a:lumMod val="25000"/>
                  </a:schemeClr>
                </a:solidFill>
              </a:rPr>
              <a:t>Según Josefo, mientras que los </a:t>
            </a:r>
            <a:r>
              <a:rPr lang="es-ES" sz="2400" dirty="0" smtClean="0">
                <a:solidFill>
                  <a:schemeClr val="accent6">
                    <a:lumMod val="75000"/>
                  </a:schemeClr>
                </a:solidFill>
                <a:effectLst>
                  <a:outerShdw blurRad="38100" dist="38100" dir="2700000" algn="tl">
                    <a:srgbClr val="000000">
                      <a:alpha val="43137"/>
                    </a:srgbClr>
                  </a:outerShdw>
                </a:effectLst>
              </a:rPr>
              <a:t>saduceos</a:t>
            </a:r>
            <a:r>
              <a:rPr lang="es-ES"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rPr>
              <a:t>creían </a:t>
            </a:r>
            <a:r>
              <a:rPr lang="es-ES" sz="2400" dirty="0" smtClean="0">
                <a:solidFill>
                  <a:schemeClr val="bg2">
                    <a:lumMod val="25000"/>
                  </a:schemeClr>
                </a:solidFill>
              </a:rPr>
              <a:t>que la gente tiene libre albedrío total y los </a:t>
            </a:r>
            <a:r>
              <a:rPr lang="es-ES" sz="2400" dirty="0" smtClean="0">
                <a:solidFill>
                  <a:schemeClr val="accent6">
                    <a:lumMod val="75000"/>
                  </a:schemeClr>
                </a:solidFill>
                <a:effectLst>
                  <a:outerShdw blurRad="38100" dist="38100" dir="2700000" algn="tl">
                    <a:srgbClr val="000000">
                      <a:alpha val="43137"/>
                    </a:srgbClr>
                  </a:outerShdw>
                </a:effectLst>
              </a:rPr>
              <a:t>esenios</a:t>
            </a:r>
            <a:r>
              <a:rPr lang="es-ES"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rPr>
              <a:t>creían que toda la vida de una persona está predestinada, los </a:t>
            </a:r>
            <a:r>
              <a:rPr lang="es-ES" sz="2400" dirty="0" smtClean="0">
                <a:solidFill>
                  <a:schemeClr val="accent6">
                    <a:lumMod val="75000"/>
                  </a:schemeClr>
                </a:solidFill>
                <a:effectLst>
                  <a:outerShdw blurRad="38100" dist="38100" dir="2700000" algn="tl">
                    <a:srgbClr val="000000">
                      <a:alpha val="43137"/>
                    </a:srgbClr>
                  </a:outerShdw>
                </a:effectLst>
              </a:rPr>
              <a:t>fariseos</a:t>
            </a:r>
            <a:r>
              <a:rPr lang="es-ES"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rPr>
              <a:t>creían que la gente tiene libre albedrío, pero que Dios también tiene conocimiento previo del destino humano.</a:t>
            </a:r>
          </a:p>
          <a:p>
            <a:r>
              <a:rPr lang="es-ES" sz="2400" dirty="0" smtClean="0">
                <a:solidFill>
                  <a:schemeClr val="bg2">
                    <a:lumMod val="25000"/>
                  </a:schemeClr>
                </a:solidFill>
              </a:rPr>
              <a:t> Esto también concuerda con la declaración en </a:t>
            </a:r>
            <a:r>
              <a:rPr lang="es-ES" sz="2400" dirty="0" smtClean="0">
                <a:solidFill>
                  <a:schemeClr val="bg2">
                    <a:lumMod val="25000"/>
                  </a:schemeClr>
                </a:solidFill>
              </a:rPr>
              <a:t>Pirqué </a:t>
            </a:r>
            <a:r>
              <a:rPr lang="es-ES" sz="2400" dirty="0" smtClean="0">
                <a:solidFill>
                  <a:schemeClr val="bg2">
                    <a:lumMod val="25000"/>
                  </a:schemeClr>
                </a:solidFill>
              </a:rPr>
              <a:t>Avot 3:19, "Rabí Akiva dijo: Todo está previsto, pero se da la libertad de elección". </a:t>
            </a:r>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Según Josefo, los </a:t>
            </a:r>
            <a:r>
              <a:rPr lang="es-ES" sz="2400" dirty="0" smtClean="0">
                <a:solidFill>
                  <a:schemeClr val="accent6">
                    <a:lumMod val="75000"/>
                  </a:schemeClr>
                </a:solidFill>
                <a:effectLst>
                  <a:outerShdw blurRad="38100" dist="38100" dir="2700000" algn="tl">
                    <a:srgbClr val="000000">
                      <a:alpha val="43137"/>
                    </a:srgbClr>
                  </a:outerShdw>
                </a:effectLst>
              </a:rPr>
              <a:t>fariseos</a:t>
            </a:r>
            <a:r>
              <a:rPr lang="es-ES"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rPr>
              <a:t>eran distinguidos de los </a:t>
            </a:r>
            <a:r>
              <a:rPr lang="es-ES" sz="2400" dirty="0" smtClean="0">
                <a:solidFill>
                  <a:schemeClr val="accent6">
                    <a:lumMod val="75000"/>
                  </a:schemeClr>
                </a:solidFill>
                <a:effectLst>
                  <a:outerShdw blurRad="38100" dist="38100" dir="2700000" algn="tl">
                    <a:srgbClr val="000000">
                      <a:alpha val="43137"/>
                    </a:srgbClr>
                  </a:outerShdw>
                </a:effectLst>
              </a:rPr>
              <a:t>saduceos</a:t>
            </a:r>
            <a:r>
              <a:rPr lang="es-ES" sz="2400" dirty="0" smtClean="0">
                <a:solidFill>
                  <a:schemeClr val="bg2">
                    <a:lumMod val="25000"/>
                  </a:schemeClr>
                </a:solidFill>
              </a:rPr>
              <a:t> en que los fariseos creían en la resurrección de los muertos.</a:t>
            </a:r>
          </a:p>
          <a:p>
            <a:r>
              <a:rPr lang="es-ES" sz="2400" dirty="0" smtClean="0">
                <a:solidFill>
                  <a:schemeClr val="bg2">
                    <a:lumMod val="25000"/>
                  </a:schemeClr>
                </a:solidFill>
              </a:rPr>
              <a:t>Es probable que Josefo destacara estas diferencias, ya que estaba escribiendo para un público gentil, y las preguntas sobre el destino y una vida después de la muerte fueron importantes en la filosofía helénica. </a:t>
            </a:r>
          </a:p>
          <a:p>
            <a:r>
              <a:rPr lang="es-ES" sz="2400" dirty="0" smtClean="0">
                <a:solidFill>
                  <a:schemeClr val="bg2">
                    <a:lumMod val="25000"/>
                  </a:schemeClr>
                </a:solidFill>
              </a:rPr>
              <a:t>De hecho, es difícil, o imposible, </a:t>
            </a:r>
            <a:r>
              <a:rPr lang="es-ES" sz="2400" dirty="0" smtClean="0">
                <a:solidFill>
                  <a:schemeClr val="bg2">
                    <a:lumMod val="25000"/>
                  </a:schemeClr>
                </a:solidFill>
              </a:rPr>
              <a:t>reconstruir </a:t>
            </a:r>
            <a:r>
              <a:rPr lang="es-ES" sz="2400" dirty="0" smtClean="0">
                <a:solidFill>
                  <a:schemeClr val="bg2">
                    <a:lumMod val="25000"/>
                  </a:schemeClr>
                </a:solidFill>
              </a:rPr>
              <a:t>una teología farisaica del segundo templo, porque el judaísmo no es un credo; es decir, no hay ningún dogma o un conjunto de creencias que los </a:t>
            </a:r>
            <a:r>
              <a:rPr lang="es-ES" sz="2400" dirty="0" smtClean="0">
                <a:solidFill>
                  <a:schemeClr val="bg2">
                    <a:lumMod val="25000"/>
                  </a:schemeClr>
                </a:solidFill>
              </a:rPr>
              <a:t>Judíos </a:t>
            </a:r>
            <a:r>
              <a:rPr lang="es-ES" sz="2400" dirty="0" smtClean="0">
                <a:solidFill>
                  <a:schemeClr val="bg2">
                    <a:lumMod val="25000"/>
                  </a:schemeClr>
                </a:solidFill>
              </a:rPr>
              <a:t>creyeran necesario para ser </a:t>
            </a:r>
            <a:r>
              <a:rPr lang="es-ES" sz="2400" dirty="0" smtClean="0">
                <a:solidFill>
                  <a:schemeClr val="bg2">
                    <a:lumMod val="25000"/>
                  </a:schemeClr>
                </a:solidFill>
              </a:rPr>
              <a:t>Judíos. </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Josefo mismo enfatizó leyes en lugar de creencias cuando describió las características de un </a:t>
            </a:r>
            <a:r>
              <a:rPr lang="es-ES" sz="2400" dirty="0" smtClean="0">
                <a:solidFill>
                  <a:schemeClr val="accent6">
                    <a:lumMod val="75000"/>
                  </a:schemeClr>
                </a:solidFill>
                <a:effectLst>
                  <a:outerShdw blurRad="38100" dist="38100" dir="2700000" algn="tl">
                    <a:srgbClr val="000000">
                      <a:alpha val="43137"/>
                    </a:srgbClr>
                  </a:outerShdw>
                </a:effectLst>
              </a:rPr>
              <a:t>apóstata</a:t>
            </a:r>
            <a:r>
              <a:rPr lang="es-ES"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rPr>
              <a:t>(un </a:t>
            </a:r>
            <a:r>
              <a:rPr lang="es-ES" sz="2400" dirty="0" smtClean="0">
                <a:solidFill>
                  <a:schemeClr val="bg2">
                    <a:lumMod val="25000"/>
                  </a:schemeClr>
                </a:solidFill>
              </a:rPr>
              <a:t>Judío </a:t>
            </a:r>
            <a:r>
              <a:rPr lang="es-ES" sz="2400" dirty="0" smtClean="0">
                <a:solidFill>
                  <a:schemeClr val="bg2">
                    <a:lumMod val="25000"/>
                  </a:schemeClr>
                </a:solidFill>
              </a:rPr>
              <a:t>que no sigue las costumbres tradicionales) y los requisitos para la conversión al judaísmo (la circuncisión, y la adhesión a las costumbres tradicionales). </a:t>
            </a:r>
          </a:p>
          <a:p>
            <a:r>
              <a:rPr lang="es-ES" sz="2400" dirty="0" smtClean="0">
                <a:solidFill>
                  <a:schemeClr val="bg2">
                    <a:lumMod val="25000"/>
                  </a:schemeClr>
                </a:solidFill>
              </a:rPr>
              <a:t>De hecho, las divisiones más importantes entre las diferentes sectas judías tenían que ver con los debates sobre tres áreas del derecho: Matrimonio, Sábado y Fiestas religiosas, </a:t>
            </a:r>
            <a:r>
              <a:rPr lang="es-ES" sz="2400" dirty="0" smtClean="0">
                <a:solidFill>
                  <a:schemeClr val="bg2">
                    <a:lumMod val="25000"/>
                  </a:schemeClr>
                </a:solidFill>
              </a:rPr>
              <a:t>como también </a:t>
            </a:r>
            <a:r>
              <a:rPr lang="es-ES" sz="2400" dirty="0" smtClean="0">
                <a:solidFill>
                  <a:schemeClr val="bg2">
                    <a:lumMod val="25000"/>
                  </a:schemeClr>
                </a:solidFill>
              </a:rPr>
              <a:t>el Templo y la Pureza. Los debates sobre estas y otras cuestiones de derecho continúan definiendo el judaísmo más que cualquier dogma o credo en particular.</a:t>
            </a:r>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Según Josefo, los </a:t>
            </a:r>
            <a:r>
              <a:rPr lang="es-ES" sz="2400" dirty="0" smtClean="0">
                <a:solidFill>
                  <a:schemeClr val="accent6">
                    <a:lumMod val="75000"/>
                  </a:schemeClr>
                </a:solidFill>
                <a:effectLst>
                  <a:outerShdw blurRad="38100" dist="38100" dir="2700000" algn="tl">
                    <a:srgbClr val="000000">
                      <a:alpha val="43137"/>
                    </a:srgbClr>
                  </a:outerShdw>
                </a:effectLst>
              </a:rPr>
              <a:t>saduceos</a:t>
            </a:r>
            <a:r>
              <a:rPr lang="es-ES"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rPr>
              <a:t>creían que:</a:t>
            </a:r>
          </a:p>
          <a:p>
            <a:r>
              <a:rPr lang="es-ES" sz="2400" dirty="0" smtClean="0">
                <a:solidFill>
                  <a:schemeClr val="bg2">
                    <a:lumMod val="25000"/>
                  </a:schemeClr>
                </a:solidFill>
              </a:rPr>
              <a:t>No hay destino</a:t>
            </a:r>
          </a:p>
          <a:p>
            <a:r>
              <a:rPr lang="es-ES" sz="2400" dirty="0" smtClean="0">
                <a:solidFill>
                  <a:schemeClr val="bg2">
                    <a:lumMod val="25000"/>
                  </a:schemeClr>
                </a:solidFill>
              </a:rPr>
              <a:t>Dios no comete el mal</a:t>
            </a:r>
          </a:p>
          <a:p>
            <a:r>
              <a:rPr lang="es-ES" sz="2400" dirty="0" smtClean="0">
                <a:solidFill>
                  <a:schemeClr val="bg2">
                    <a:lumMod val="25000"/>
                  </a:schemeClr>
                </a:solidFill>
              </a:rPr>
              <a:t>El hombre tiene libre albedrío; "El hombre tiene la libre elección del bien o el mal"</a:t>
            </a:r>
          </a:p>
          <a:p>
            <a:r>
              <a:rPr lang="es-ES" sz="2400" dirty="0" smtClean="0">
                <a:solidFill>
                  <a:schemeClr val="bg2">
                    <a:lumMod val="25000"/>
                  </a:schemeClr>
                </a:solidFill>
              </a:rPr>
              <a:t>El alma no es inmortal; no hay otra vida, y</a:t>
            </a:r>
          </a:p>
          <a:p>
            <a:r>
              <a:rPr lang="es-ES" sz="2400" dirty="0" smtClean="0">
                <a:solidFill>
                  <a:schemeClr val="bg2">
                    <a:lumMod val="25000"/>
                  </a:schemeClr>
                </a:solidFill>
              </a:rPr>
              <a:t>No hay recompensas o castigos después de la muerte</a:t>
            </a:r>
          </a:p>
          <a:p>
            <a:r>
              <a:rPr lang="es-ES" sz="2400" dirty="0" smtClean="0">
                <a:solidFill>
                  <a:schemeClr val="bg2">
                    <a:lumMod val="25000"/>
                  </a:schemeClr>
                </a:solidFill>
              </a:rPr>
              <a:t>Los saduceos no creían en la resurrección de los muertos, pero creían en el concepto tradicional de los judíos del Seol a los que habían muerto.</a:t>
            </a:r>
            <a:endParaRPr lang="es-CO"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accent6">
                    <a:lumMod val="75000"/>
                  </a:schemeClr>
                </a:solidFill>
                <a:effectLst>
                  <a:outerShdw blurRad="38100" dist="38100" dir="2700000" algn="tl">
                    <a:srgbClr val="000000">
                      <a:alpha val="43137"/>
                    </a:srgbClr>
                  </a:outerShdw>
                </a:effectLst>
              </a:rPr>
              <a:t>Seol </a:t>
            </a:r>
            <a:r>
              <a:rPr lang="es-ES" sz="2400" dirty="0" smtClean="0">
                <a:solidFill>
                  <a:schemeClr val="accent6">
                    <a:lumMod val="75000"/>
                  </a:schemeClr>
                </a:solidFill>
                <a:effectLst>
                  <a:outerShdw blurRad="38100" dist="38100" dir="2700000" algn="tl">
                    <a:srgbClr val="000000">
                      <a:alpha val="43137"/>
                    </a:srgbClr>
                  </a:outerShdw>
                </a:effectLst>
              </a:rPr>
              <a:t> </a:t>
            </a:r>
            <a:r>
              <a:rPr lang="he-IL" sz="2400" dirty="0" smtClean="0">
                <a:solidFill>
                  <a:schemeClr val="accent6">
                    <a:lumMod val="75000"/>
                  </a:schemeClr>
                </a:solidFill>
                <a:effectLst>
                  <a:outerShdw blurRad="38100" dist="38100" dir="2700000" algn="tl">
                    <a:srgbClr val="000000">
                      <a:alpha val="43137"/>
                    </a:srgbClr>
                  </a:outerShdw>
                </a:effectLst>
              </a:rPr>
              <a:t>שְׁאוֹל</a:t>
            </a:r>
            <a:r>
              <a:rPr lang="es-CO" sz="2400" dirty="0" smtClean="0">
                <a:solidFill>
                  <a:schemeClr val="bg2">
                    <a:lumMod val="25000"/>
                  </a:schemeClr>
                </a:solidFill>
              </a:rPr>
              <a:t>  </a:t>
            </a:r>
            <a:r>
              <a:rPr lang="he-IL" sz="2400" dirty="0" smtClean="0">
                <a:solidFill>
                  <a:schemeClr val="bg2">
                    <a:lumMod val="25000"/>
                  </a:schemeClr>
                </a:solidFill>
              </a:rPr>
              <a:t> </a:t>
            </a:r>
            <a:r>
              <a:rPr lang="es-ES" sz="2400" dirty="0" smtClean="0">
                <a:solidFill>
                  <a:schemeClr val="bg2">
                    <a:lumMod val="25000"/>
                  </a:schemeClr>
                </a:solidFill>
              </a:rPr>
              <a:t>es </a:t>
            </a:r>
            <a:r>
              <a:rPr lang="es-ES" sz="2400" dirty="0" smtClean="0">
                <a:solidFill>
                  <a:schemeClr val="bg2">
                    <a:lumMod val="25000"/>
                  </a:schemeClr>
                </a:solidFill>
              </a:rPr>
              <a:t>un lugar de oscuridad a la que todos los muertos van, los justos y los injustos, independientemente de la elecciones morales hechas en la vida, un lugar de quietud y la oscuridad separados de la vida y de Dios hebreo. </a:t>
            </a:r>
          </a:p>
          <a:p>
            <a:r>
              <a:rPr lang="es-ES" sz="2400" dirty="0" smtClean="0">
                <a:solidFill>
                  <a:schemeClr val="bg2">
                    <a:lumMod val="25000"/>
                  </a:schemeClr>
                </a:solidFill>
              </a:rPr>
              <a:t>Los </a:t>
            </a:r>
            <a:r>
              <a:rPr lang="es-ES" sz="2400" dirty="0" smtClean="0">
                <a:solidFill>
                  <a:schemeClr val="bg2">
                    <a:lumMod val="25000"/>
                  </a:schemeClr>
                </a:solidFill>
              </a:rPr>
              <a:t>habitantes del Seol son las "sombras" (</a:t>
            </a:r>
            <a:r>
              <a:rPr lang="es-ES" sz="2400" dirty="0" smtClean="0">
                <a:solidFill>
                  <a:schemeClr val="bg2">
                    <a:lumMod val="25000"/>
                  </a:schemeClr>
                </a:solidFill>
              </a:rPr>
              <a:t>Refaim</a:t>
            </a:r>
            <a:r>
              <a:rPr lang="es-ES" sz="2400" dirty="0" smtClean="0">
                <a:solidFill>
                  <a:schemeClr val="bg2">
                    <a:lumMod val="25000"/>
                  </a:schemeClr>
                </a:solidFill>
              </a:rPr>
              <a:t>), entidades sin personalidad o </a:t>
            </a:r>
            <a:r>
              <a:rPr lang="es-ES" sz="2400" dirty="0" smtClean="0">
                <a:solidFill>
                  <a:schemeClr val="bg2">
                    <a:lumMod val="25000"/>
                  </a:schemeClr>
                </a:solidFill>
              </a:rPr>
              <a:t>fuerza</a:t>
            </a:r>
            <a:r>
              <a:rPr lang="es-ES" sz="2400" dirty="0" smtClean="0">
                <a:solidFill>
                  <a:schemeClr val="bg2">
                    <a:lumMod val="25000"/>
                  </a:schemeClr>
                </a:solidFill>
              </a:rPr>
              <a:t>. </a:t>
            </a:r>
            <a:endParaRPr lang="es-ES" sz="2400" dirty="0" smtClean="0">
              <a:solidFill>
                <a:schemeClr val="bg2">
                  <a:lumMod val="25000"/>
                </a:schemeClr>
              </a:solidFill>
            </a:endParaRPr>
          </a:p>
          <a:p>
            <a:r>
              <a:rPr lang="es-ES" sz="2400" dirty="0" smtClean="0">
                <a:solidFill>
                  <a:schemeClr val="bg2">
                    <a:lumMod val="25000"/>
                  </a:schemeClr>
                </a:solidFill>
              </a:rPr>
              <a:t>En </a:t>
            </a:r>
            <a:r>
              <a:rPr lang="es-ES" sz="2400" dirty="0" smtClean="0">
                <a:solidFill>
                  <a:schemeClr val="bg2">
                    <a:lumMod val="25000"/>
                  </a:schemeClr>
                </a:solidFill>
              </a:rPr>
              <a:t>algunas circunstancias que se cree que son capaces de ser contactado por los vivos, como la bruja de </a:t>
            </a:r>
            <a:r>
              <a:rPr lang="es-ES" sz="2400" dirty="0" smtClean="0">
                <a:solidFill>
                  <a:schemeClr val="bg2">
                    <a:lumMod val="25000"/>
                  </a:schemeClr>
                </a:solidFill>
              </a:rPr>
              <a:t>Endor que contactó la </a:t>
            </a:r>
            <a:r>
              <a:rPr lang="es-ES" sz="2400" dirty="0" smtClean="0">
                <a:solidFill>
                  <a:schemeClr val="bg2">
                    <a:lumMod val="25000"/>
                  </a:schemeClr>
                </a:solidFill>
              </a:rPr>
              <a:t>sombra de Samuel </a:t>
            </a:r>
            <a:r>
              <a:rPr lang="es-ES" sz="2400" dirty="0" smtClean="0">
                <a:solidFill>
                  <a:schemeClr val="bg2">
                    <a:lumMod val="25000"/>
                  </a:schemeClr>
                </a:solidFill>
              </a:rPr>
              <a:t>para </a:t>
            </a:r>
            <a:r>
              <a:rPr lang="es-ES" sz="2400" dirty="0" smtClean="0">
                <a:solidFill>
                  <a:schemeClr val="bg2">
                    <a:lumMod val="25000"/>
                  </a:schemeClr>
                </a:solidFill>
              </a:rPr>
              <a:t>Saúl , pero estas prácticas están prohibidas (Deuteronomio 18:10)</a:t>
            </a:r>
            <a:endParaRPr lang="es-CO"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chemeClr val="bg2">
                    <a:lumMod val="25000"/>
                  </a:schemeClr>
                </a:solidFill>
              </a:rPr>
              <a:t>Por su parte los </a:t>
            </a:r>
            <a:r>
              <a:rPr lang="es-CO" sz="2400" dirty="0" smtClean="0">
                <a:solidFill>
                  <a:schemeClr val="accent6">
                    <a:lumMod val="75000"/>
                  </a:schemeClr>
                </a:solidFill>
                <a:effectLst>
                  <a:outerShdw blurRad="38100" dist="38100" dir="2700000" algn="tl">
                    <a:srgbClr val="000000">
                      <a:alpha val="43137"/>
                    </a:srgbClr>
                  </a:outerShdw>
                </a:effectLst>
              </a:rPr>
              <a:t>Esenios</a:t>
            </a:r>
            <a:r>
              <a:rPr lang="es-CO" sz="2400" dirty="0" smtClean="0">
                <a:solidFill>
                  <a:schemeClr val="bg2">
                    <a:lumMod val="25000"/>
                  </a:schemeClr>
                </a:solidFill>
                <a:effectLst>
                  <a:outerShdw blurRad="38100" dist="38100" dir="2700000" algn="tl">
                    <a:srgbClr val="000000">
                      <a:alpha val="43137"/>
                    </a:srgbClr>
                  </a:outerShdw>
                </a:effectLst>
              </a:rPr>
              <a:t> </a:t>
            </a:r>
            <a:r>
              <a:rPr lang="es-ES" sz="2400" dirty="0" smtClean="0">
                <a:solidFill>
                  <a:schemeClr val="bg2">
                    <a:lumMod val="25000"/>
                  </a:schemeClr>
                </a:solidFill>
              </a:rPr>
              <a:t>eran una secta de judaísmo del Segundo Templo que floreció desde el siglo 2 AEC hasta el siglo 1 EC, que algunos estudiosos afirman fueron quienes se separaron de los sacerdotes Zadokitas. </a:t>
            </a:r>
          </a:p>
          <a:p>
            <a:r>
              <a:rPr lang="es-ES" sz="2400" dirty="0" smtClean="0">
                <a:solidFill>
                  <a:schemeClr val="bg2">
                    <a:lumMod val="25000"/>
                  </a:schemeClr>
                </a:solidFill>
              </a:rPr>
              <a:t>Zadoq era un sacerdote, dijo ser descendiente de Eleazar, hijo de Aarón (1 Crónicas </a:t>
            </a:r>
            <a:r>
              <a:rPr lang="es-ES" sz="2400" dirty="0" smtClean="0">
                <a:solidFill>
                  <a:schemeClr val="bg2">
                    <a:lumMod val="25000"/>
                  </a:schemeClr>
                </a:solidFill>
              </a:rPr>
              <a:t>5: 27-41). </a:t>
            </a:r>
            <a:endParaRPr lang="es-ES" sz="2400" dirty="0" smtClean="0">
              <a:solidFill>
                <a:schemeClr val="bg2">
                  <a:lumMod val="25000"/>
                </a:schemeClr>
              </a:solidFill>
            </a:endParaRPr>
          </a:p>
          <a:p>
            <a:r>
              <a:rPr lang="es-ES" sz="2400" dirty="0" smtClean="0">
                <a:solidFill>
                  <a:schemeClr val="bg2">
                    <a:lumMod val="25000"/>
                  </a:schemeClr>
                </a:solidFill>
              </a:rPr>
              <a:t>Ayudó al Rey David durante la revuelta de su hijo Absalón y posteriormente fue instrumental en traer el rey Salomón al trono . </a:t>
            </a:r>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Los Esenios al ser mucho menores en número que los fariseos y los saduceos vivían en diferentes ciudades, pero eligieron la vida comunitaria dedicada al ascetismo (algunos grupos practican el celibato), la pobreza voluntaria, y la inmersión diaria. </a:t>
            </a:r>
          </a:p>
          <a:p>
            <a:r>
              <a:rPr lang="es-ES" sz="2400" dirty="0" smtClean="0">
                <a:solidFill>
                  <a:schemeClr val="bg2">
                    <a:lumMod val="25000"/>
                  </a:schemeClr>
                </a:solidFill>
              </a:rPr>
              <a:t>Muchos grupos religiosos diferentes, pero relacionados de la época compartían de manera similar la mística, la escatología, el mesianismo, y las creencias ascéticas. </a:t>
            </a:r>
          </a:p>
          <a:p>
            <a:r>
              <a:rPr lang="es-ES" sz="2400" dirty="0" smtClean="0">
                <a:solidFill>
                  <a:schemeClr val="bg2">
                    <a:lumMod val="25000"/>
                  </a:schemeClr>
                </a:solidFill>
              </a:rPr>
              <a:t>Estos grupos se denominan colectivamente por diversos estudiosos como los "esenios". Josefo registra que existía esenios en gran número, y miles vivían en toda Judea romana.</a:t>
            </a:r>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Los esenios han ganado fama en los tiempos modernos, como resultado del descubrimiento de un extenso grupo de documentos religiosos conocidos como los Rollos del Mar Muerto, que comúnmente se cree aunque no concluyente, que son la biblioteca de los esenios. </a:t>
            </a:r>
          </a:p>
          <a:p>
            <a:r>
              <a:rPr lang="es-ES" sz="2400" dirty="0" smtClean="0">
                <a:solidFill>
                  <a:schemeClr val="bg2">
                    <a:lumMod val="25000"/>
                  </a:schemeClr>
                </a:solidFill>
              </a:rPr>
              <a:t>Estos documentos conservan varias copias de partes de la Biblia Hebrea vírgenes de posiblemente desde el año 300 AEC hasta su descubrimiento en 1946. </a:t>
            </a:r>
          </a:p>
          <a:p>
            <a:r>
              <a:rPr lang="es-ES" sz="2400" dirty="0" smtClean="0">
                <a:solidFill>
                  <a:schemeClr val="bg2">
                    <a:lumMod val="25000"/>
                  </a:schemeClr>
                </a:solidFill>
              </a:rPr>
              <a:t>Algunos expertos disputan la noción de que los esenios escribieron los Rollos del Mar Muerto. </a:t>
            </a:r>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200" dirty="0" smtClean="0">
                <a:solidFill>
                  <a:schemeClr val="bg2">
                    <a:lumMod val="25000"/>
                  </a:schemeClr>
                </a:solidFill>
              </a:rPr>
              <a:t>Un poco más tarde, Josefo hizo una relación detallada de los esenios en La Guerra de los Judíos (c. 75 EC), con una descripción más corta en Antigüedades de los Judíos (c. 94 EC) y </a:t>
            </a:r>
            <a:r>
              <a:rPr lang="es-ES" sz="2200" dirty="0" smtClean="0">
                <a:solidFill>
                  <a:schemeClr val="bg2">
                    <a:lumMod val="25000"/>
                  </a:schemeClr>
                </a:solidFill>
              </a:rPr>
              <a:t>La Vida </a:t>
            </a:r>
            <a:r>
              <a:rPr lang="es-ES" sz="2200" dirty="0" smtClean="0">
                <a:solidFill>
                  <a:schemeClr val="bg2">
                    <a:lumMod val="25000"/>
                  </a:schemeClr>
                </a:solidFill>
              </a:rPr>
              <a:t>de Flavio Josefo (c. 97 EC). </a:t>
            </a:r>
          </a:p>
          <a:p>
            <a:r>
              <a:rPr lang="es-ES" sz="2200" dirty="0" smtClean="0">
                <a:solidFill>
                  <a:schemeClr val="bg2">
                    <a:lumMod val="25000"/>
                  </a:schemeClr>
                </a:solidFill>
              </a:rPr>
              <a:t>Él se refiere a la misma información relativa a la piedad, el celibato, la ausencia de propiedad personal y de dinero, la creencia en la comunalidad, y el compromiso con una estricta observancia del día de reposo. </a:t>
            </a:r>
          </a:p>
          <a:p>
            <a:r>
              <a:rPr lang="es-ES" sz="2200" dirty="0" smtClean="0">
                <a:solidFill>
                  <a:schemeClr val="bg2">
                    <a:lumMod val="25000"/>
                  </a:schemeClr>
                </a:solidFill>
              </a:rPr>
              <a:t>El añade, además, que los esenios se sumergían ritualmente en agua cada mañana, comían juntos después de la oración, se dedicaron a la caridad y benevolencia, prohibieron la expresión de la ira, estudiaron los libros de los ancianos, secretos conservados, y eran muy conscientes de los nombres de los ángeles se mantienen en sus escritos sagrados.</a:t>
            </a:r>
            <a:endParaRPr lang="es-CO" sz="22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200" dirty="0" smtClean="0">
                <a:solidFill>
                  <a:schemeClr val="bg2">
                    <a:lumMod val="25000"/>
                  </a:schemeClr>
                </a:solidFill>
              </a:rPr>
              <a:t>También </a:t>
            </a:r>
            <a:r>
              <a:rPr lang="es-CO" sz="2200" dirty="0" smtClean="0">
                <a:solidFill>
                  <a:schemeClr val="bg2">
                    <a:lumMod val="25000"/>
                  </a:schemeClr>
                </a:solidFill>
              </a:rPr>
              <a:t>encontramos a los </a:t>
            </a:r>
            <a:r>
              <a:rPr lang="es-ES" sz="2200" dirty="0" smtClean="0">
                <a:solidFill>
                  <a:schemeClr val="accent6">
                    <a:lumMod val="75000"/>
                  </a:schemeClr>
                </a:solidFill>
                <a:effectLst>
                  <a:outerShdw blurRad="38100" dist="38100" dir="2700000" algn="tl">
                    <a:srgbClr val="000000">
                      <a:alpha val="43137"/>
                    </a:srgbClr>
                  </a:outerShdw>
                </a:effectLst>
              </a:rPr>
              <a:t>Z</a:t>
            </a:r>
            <a:r>
              <a:rPr lang="es-ES" sz="2200" dirty="0" smtClean="0">
                <a:solidFill>
                  <a:schemeClr val="accent6">
                    <a:lumMod val="75000"/>
                  </a:schemeClr>
                </a:solidFill>
                <a:effectLst>
                  <a:outerShdw blurRad="38100" dist="38100" dir="2700000" algn="tl">
                    <a:srgbClr val="000000">
                      <a:alpha val="43137"/>
                    </a:srgbClr>
                  </a:outerShdw>
                </a:effectLst>
              </a:rPr>
              <a:t>elotes</a:t>
            </a:r>
            <a:r>
              <a:rPr lang="es-ES" sz="2200" dirty="0" smtClean="0">
                <a:solidFill>
                  <a:schemeClr val="bg2">
                    <a:lumMod val="25000"/>
                  </a:schemeClr>
                </a:solidFill>
                <a:effectLst>
                  <a:outerShdw blurRad="38100" dist="38100" dir="2700000" algn="tl">
                    <a:srgbClr val="000000">
                      <a:alpha val="43137"/>
                    </a:srgbClr>
                  </a:outerShdw>
                </a:effectLst>
              </a:rPr>
              <a:t> </a:t>
            </a:r>
            <a:r>
              <a:rPr lang="es-ES" sz="2200" dirty="0" smtClean="0">
                <a:solidFill>
                  <a:schemeClr val="bg2">
                    <a:lumMod val="25000"/>
                  </a:schemeClr>
                </a:solidFill>
              </a:rPr>
              <a:t>–fanáticos- que eran originalmente un movimiento político en el judaísmo del Segundo Templo en el siglo 1 que tratan de incitar al pueblo de la provincia de Judea a rebelarse contra el Imperio Romano y expulsarlo de la Tierra Santa por la fuerza de las armas, sobre todo durante la primera guerra judía-romana ( 66-70). </a:t>
            </a:r>
          </a:p>
          <a:p>
            <a:r>
              <a:rPr lang="es-ES" sz="2200" dirty="0" smtClean="0">
                <a:solidFill>
                  <a:schemeClr val="bg2">
                    <a:lumMod val="25000"/>
                  </a:schemeClr>
                </a:solidFill>
              </a:rPr>
              <a:t>El “Fanatismo” fue el término utilizado por Josefo para </a:t>
            </a:r>
            <a:r>
              <a:rPr lang="es-ES" sz="2200" dirty="0" smtClean="0">
                <a:solidFill>
                  <a:schemeClr val="bg2">
                    <a:lumMod val="25000"/>
                  </a:schemeClr>
                </a:solidFill>
              </a:rPr>
              <a:t>esta "cuarta </a:t>
            </a:r>
            <a:r>
              <a:rPr lang="es-ES" sz="2200" dirty="0" smtClean="0">
                <a:solidFill>
                  <a:schemeClr val="bg2">
                    <a:lumMod val="25000"/>
                  </a:schemeClr>
                </a:solidFill>
              </a:rPr>
              <a:t>secta" durante este período.</a:t>
            </a:r>
          </a:p>
          <a:p>
            <a:r>
              <a:rPr lang="es-CO" sz="2200" dirty="0" smtClean="0">
                <a:solidFill>
                  <a:schemeClr val="bg2">
                    <a:lumMod val="25000"/>
                  </a:schemeClr>
                </a:solidFill>
              </a:rPr>
              <a:t>El término “Zelote o fanático", en hebreo </a:t>
            </a:r>
            <a:r>
              <a:rPr lang="es-CO" sz="2200" dirty="0" err="1" smtClean="0">
                <a:solidFill>
                  <a:schemeClr val="accent6">
                    <a:lumMod val="75000"/>
                  </a:schemeClr>
                </a:solidFill>
                <a:effectLst>
                  <a:outerShdw blurRad="38100" dist="38100" dir="2700000" algn="tl">
                    <a:srgbClr val="000000">
                      <a:alpha val="43137"/>
                    </a:srgbClr>
                  </a:outerShdw>
                </a:effectLst>
              </a:rPr>
              <a:t>Kanai</a:t>
            </a:r>
            <a:r>
              <a:rPr lang="es-CO" sz="2200" dirty="0" smtClean="0">
                <a:solidFill>
                  <a:schemeClr val="accent6">
                    <a:lumMod val="75000"/>
                  </a:schemeClr>
                </a:solidFill>
                <a:effectLst>
                  <a:outerShdw blurRad="38100" dist="38100" dir="2700000" algn="tl">
                    <a:srgbClr val="000000">
                      <a:alpha val="43137"/>
                    </a:srgbClr>
                  </a:outerShdw>
                </a:effectLst>
              </a:rPr>
              <a:t> </a:t>
            </a:r>
            <a:r>
              <a:rPr lang="he-IL" sz="2200" dirty="0" smtClean="0">
                <a:solidFill>
                  <a:schemeClr val="accent6">
                    <a:lumMod val="75000"/>
                  </a:schemeClr>
                </a:solidFill>
                <a:effectLst>
                  <a:outerShdw blurRad="38100" dist="38100" dir="2700000" algn="tl">
                    <a:srgbClr val="000000">
                      <a:alpha val="43137"/>
                    </a:srgbClr>
                  </a:outerShdw>
                </a:effectLst>
              </a:rPr>
              <a:t>קנאי</a:t>
            </a:r>
            <a:r>
              <a:rPr lang="es-CO" sz="2200" dirty="0" smtClean="0">
                <a:solidFill>
                  <a:schemeClr val="accent6">
                    <a:lumMod val="75000"/>
                  </a:schemeClr>
                </a:solidFill>
                <a:effectLst>
                  <a:outerShdw blurRad="38100" dist="38100" dir="2700000" algn="tl">
                    <a:srgbClr val="000000">
                      <a:alpha val="43137"/>
                    </a:srgbClr>
                  </a:outerShdw>
                </a:effectLst>
              </a:rPr>
              <a:t> </a:t>
            </a:r>
            <a:r>
              <a:rPr lang="he-IL" sz="2200" dirty="0" smtClean="0">
                <a:solidFill>
                  <a:schemeClr val="bg2">
                    <a:lumMod val="25000"/>
                  </a:schemeClr>
                </a:solidFill>
              </a:rPr>
              <a:t>, </a:t>
            </a:r>
            <a:r>
              <a:rPr lang="es-CO" sz="2200" dirty="0" smtClean="0">
                <a:solidFill>
                  <a:schemeClr val="bg2">
                    <a:lumMod val="25000"/>
                  </a:schemeClr>
                </a:solidFill>
              </a:rPr>
              <a:t>utilizado con frecuencia en forma plural, </a:t>
            </a:r>
            <a:r>
              <a:rPr lang="he-IL" sz="2200" dirty="0" smtClean="0">
                <a:solidFill>
                  <a:schemeClr val="accent6">
                    <a:lumMod val="75000"/>
                  </a:schemeClr>
                </a:solidFill>
                <a:effectLst>
                  <a:outerShdw blurRad="38100" dist="38100" dir="2700000" algn="tl">
                    <a:srgbClr val="000000">
                      <a:alpha val="43137"/>
                    </a:srgbClr>
                  </a:outerShdw>
                </a:effectLst>
              </a:rPr>
              <a:t>קנאים </a:t>
            </a:r>
            <a:r>
              <a:rPr lang="es-CO" sz="2200" dirty="0" smtClean="0">
                <a:solidFill>
                  <a:schemeClr val="accent6">
                    <a:lumMod val="75000"/>
                  </a:schemeClr>
                </a:solidFill>
                <a:effectLst>
                  <a:outerShdw blurRad="38100" dist="38100" dir="2700000" algn="tl">
                    <a:srgbClr val="000000">
                      <a:alpha val="43137"/>
                    </a:srgbClr>
                  </a:outerShdw>
                </a:effectLst>
              </a:rPr>
              <a:t> </a:t>
            </a:r>
            <a:r>
              <a:rPr lang="es-CO" sz="2200" dirty="0" err="1" smtClean="0">
                <a:solidFill>
                  <a:schemeClr val="accent6">
                    <a:lumMod val="75000"/>
                  </a:schemeClr>
                </a:solidFill>
                <a:effectLst>
                  <a:outerShdw blurRad="38100" dist="38100" dir="2700000" algn="tl">
                    <a:srgbClr val="000000">
                      <a:alpha val="43137"/>
                    </a:srgbClr>
                  </a:outerShdw>
                </a:effectLst>
              </a:rPr>
              <a:t>kana'im</a:t>
            </a:r>
            <a:r>
              <a:rPr lang="es-CO" sz="2200" dirty="0" smtClean="0">
                <a:solidFill>
                  <a:schemeClr val="accent6">
                    <a:lumMod val="75000"/>
                  </a:schemeClr>
                </a:solidFill>
                <a:effectLst>
                  <a:outerShdw blurRad="38100" dist="38100" dir="2700000" algn="tl">
                    <a:srgbClr val="000000">
                      <a:alpha val="43137"/>
                    </a:srgbClr>
                  </a:outerShdw>
                </a:effectLst>
              </a:rPr>
              <a:t>-</a:t>
            </a:r>
            <a:r>
              <a:rPr lang="es-CO" sz="2200" dirty="0" smtClean="0">
                <a:solidFill>
                  <a:schemeClr val="bg2">
                    <a:lumMod val="25000"/>
                  </a:schemeClr>
                </a:solidFill>
              </a:rPr>
              <a:t>, significa aquel que siente celo en nombre de Dios. El término deriva del griego (</a:t>
            </a:r>
            <a:r>
              <a:rPr lang="el-GR" sz="2200" dirty="0" smtClean="0">
                <a:solidFill>
                  <a:schemeClr val="bg2">
                    <a:lumMod val="25000"/>
                  </a:schemeClr>
                </a:solidFill>
              </a:rPr>
              <a:t>ζηλωτής </a:t>
            </a:r>
            <a:r>
              <a:rPr lang="es-CO" sz="2200" dirty="0" smtClean="0">
                <a:solidFill>
                  <a:schemeClr val="bg2">
                    <a:lumMod val="25000"/>
                  </a:schemeClr>
                </a:solidFill>
              </a:rPr>
              <a:t>zelotes), "emulador, admirador o seguidor entusiasta"</a:t>
            </a:r>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200" dirty="0" smtClean="0">
                <a:solidFill>
                  <a:schemeClr val="bg2">
                    <a:lumMod val="25000"/>
                  </a:schemeClr>
                </a:solidFill>
              </a:rPr>
              <a:t>También </a:t>
            </a:r>
            <a:r>
              <a:rPr lang="es-CO" sz="2200" dirty="0" smtClean="0">
                <a:solidFill>
                  <a:schemeClr val="bg2">
                    <a:lumMod val="25000"/>
                  </a:schemeClr>
                </a:solidFill>
              </a:rPr>
              <a:t>encontramos a los </a:t>
            </a:r>
            <a:r>
              <a:rPr lang="es-CO" sz="2400" dirty="0" smtClean="0">
                <a:solidFill>
                  <a:schemeClr val="accent6">
                    <a:lumMod val="75000"/>
                  </a:schemeClr>
                </a:solidFill>
                <a:effectLst>
                  <a:outerShdw blurRad="38100" dist="38100" dir="2700000" algn="tl">
                    <a:srgbClr val="000000">
                      <a:alpha val="43137"/>
                    </a:srgbClr>
                  </a:outerShdw>
                </a:effectLst>
              </a:rPr>
              <a:t>Karaitas</a:t>
            </a:r>
            <a:r>
              <a:rPr lang="es-CO" sz="2400" dirty="0" smtClean="0">
                <a:solidFill>
                  <a:schemeClr val="bg2">
                    <a:lumMod val="25000"/>
                  </a:schemeClr>
                </a:solidFill>
                <a:effectLst>
                  <a:outerShdw blurRad="38100" dist="38100" dir="2700000" algn="tl">
                    <a:srgbClr val="000000">
                      <a:alpha val="43137"/>
                    </a:srgbClr>
                  </a:outerShdw>
                </a:effectLst>
              </a:rPr>
              <a:t> </a:t>
            </a:r>
            <a:r>
              <a:rPr lang="es-CO" sz="2400" dirty="0" smtClean="0">
                <a:solidFill>
                  <a:schemeClr val="bg2">
                    <a:lumMod val="25000"/>
                  </a:schemeClr>
                </a:solidFill>
              </a:rPr>
              <a:t>que solo consideraban la </a:t>
            </a:r>
            <a:r>
              <a:rPr lang="es-CO" sz="2400" dirty="0" smtClean="0">
                <a:solidFill>
                  <a:schemeClr val="bg2">
                    <a:lumMod val="25000"/>
                  </a:schemeClr>
                </a:solidFill>
              </a:rPr>
              <a:t>Toráh </a:t>
            </a:r>
            <a:r>
              <a:rPr lang="es-CO" sz="2400" dirty="0" smtClean="0">
                <a:solidFill>
                  <a:schemeClr val="bg2">
                    <a:lumMod val="25000"/>
                  </a:schemeClr>
                </a:solidFill>
              </a:rPr>
              <a:t>escrita y no la oral pero ya esto en el Siglo 9</a:t>
            </a:r>
          </a:p>
          <a:p>
            <a:r>
              <a:rPr lang="es-CO" sz="2400" dirty="0" smtClean="0">
                <a:solidFill>
                  <a:schemeClr val="bg2">
                    <a:lumMod val="25000"/>
                  </a:schemeClr>
                </a:solidFill>
              </a:rPr>
              <a:t>Judaísmo </a:t>
            </a:r>
            <a:r>
              <a:rPr lang="es-CO" sz="2400" dirty="0" smtClean="0">
                <a:solidFill>
                  <a:schemeClr val="bg2">
                    <a:lumMod val="25000"/>
                  </a:schemeClr>
                </a:solidFill>
              </a:rPr>
              <a:t>Karaita o Caraísmo </a:t>
            </a:r>
            <a:r>
              <a:rPr lang="es-CO" sz="2400" dirty="0" smtClean="0">
                <a:solidFill>
                  <a:schemeClr val="bg2">
                    <a:lumMod val="25000"/>
                  </a:schemeClr>
                </a:solidFill>
              </a:rPr>
              <a:t>–</a:t>
            </a:r>
            <a:r>
              <a:rPr lang="he-IL" sz="2400" dirty="0" smtClean="0">
                <a:solidFill>
                  <a:schemeClr val="accent6">
                    <a:lumMod val="75000"/>
                  </a:schemeClr>
                </a:solidFill>
                <a:effectLst>
                  <a:outerShdw blurRad="38100" dist="38100" dir="2700000" algn="tl">
                    <a:srgbClr val="000000">
                      <a:alpha val="43137"/>
                    </a:srgbClr>
                  </a:outerShdw>
                </a:effectLst>
              </a:rPr>
              <a:t>יהדות</a:t>
            </a:r>
            <a:r>
              <a:rPr lang="he-IL" sz="2400" dirty="0" smtClean="0">
                <a:solidFill>
                  <a:schemeClr val="bg2">
                    <a:lumMod val="25000"/>
                  </a:schemeClr>
                </a:solidFill>
                <a:effectLst>
                  <a:outerShdw blurRad="38100" dist="38100" dir="2700000" algn="tl">
                    <a:srgbClr val="000000">
                      <a:alpha val="43137"/>
                    </a:srgbClr>
                  </a:outerShdw>
                </a:effectLst>
              </a:rPr>
              <a:t> </a:t>
            </a:r>
            <a:r>
              <a:rPr lang="he-IL" sz="2400" dirty="0" smtClean="0">
                <a:solidFill>
                  <a:schemeClr val="accent6">
                    <a:lumMod val="75000"/>
                  </a:schemeClr>
                </a:solidFill>
                <a:effectLst>
                  <a:outerShdw blurRad="38100" dist="38100" dir="2700000" algn="tl">
                    <a:srgbClr val="000000">
                      <a:alpha val="43137"/>
                    </a:srgbClr>
                  </a:outerShdw>
                </a:effectLst>
              </a:rPr>
              <a:t>קראית</a:t>
            </a:r>
            <a:r>
              <a:rPr lang="es-CO" sz="2400" dirty="0" smtClean="0">
                <a:solidFill>
                  <a:schemeClr val="accent6">
                    <a:lumMod val="75000"/>
                  </a:schemeClr>
                </a:solidFill>
                <a:effectLst>
                  <a:outerShdw blurRad="38100" dist="38100" dir="2700000" algn="tl">
                    <a:srgbClr val="000000">
                      <a:alpha val="43137"/>
                    </a:srgbClr>
                  </a:outerShdw>
                </a:effectLst>
              </a:rPr>
              <a:t> </a:t>
            </a:r>
            <a:r>
              <a:rPr lang="he-IL" sz="2400" dirty="0" smtClean="0">
                <a:solidFill>
                  <a:schemeClr val="accent6">
                    <a:lumMod val="75000"/>
                  </a:schemeClr>
                </a:solidFill>
                <a:effectLst>
                  <a:outerShdw blurRad="38100" dist="38100" dir="2700000" algn="tl">
                    <a:srgbClr val="000000">
                      <a:alpha val="43137"/>
                    </a:srgbClr>
                  </a:outerShdw>
                </a:effectLst>
              </a:rPr>
              <a:t>, </a:t>
            </a:r>
            <a:r>
              <a:rPr lang="es-CO" sz="2400" dirty="0" smtClean="0">
                <a:solidFill>
                  <a:schemeClr val="accent6">
                    <a:lumMod val="75000"/>
                  </a:schemeClr>
                </a:solidFill>
                <a:effectLst>
                  <a:outerShdw blurRad="38100" dist="38100" dir="2700000" algn="tl">
                    <a:srgbClr val="000000">
                      <a:alpha val="43137"/>
                    </a:srgbClr>
                  </a:outerShdw>
                </a:effectLst>
              </a:rPr>
              <a:t> </a:t>
            </a:r>
            <a:r>
              <a:rPr lang="es-CO" sz="2400" dirty="0" smtClean="0">
                <a:solidFill>
                  <a:schemeClr val="accent6">
                    <a:lumMod val="75000"/>
                  </a:schemeClr>
                </a:solidFill>
                <a:effectLst>
                  <a:outerShdw blurRad="38100" dist="38100" dir="2700000" algn="tl">
                    <a:srgbClr val="000000">
                      <a:alpha val="43137"/>
                    </a:srgbClr>
                  </a:outerShdw>
                </a:effectLst>
              </a:rPr>
              <a:t>Yahadut </a:t>
            </a:r>
            <a:r>
              <a:rPr lang="es-CO" sz="2400" dirty="0" err="1" smtClean="0">
                <a:solidFill>
                  <a:schemeClr val="accent6">
                    <a:lumMod val="75000"/>
                  </a:schemeClr>
                </a:solidFill>
                <a:effectLst>
                  <a:outerShdw blurRad="38100" dist="38100" dir="2700000" algn="tl">
                    <a:srgbClr val="000000">
                      <a:alpha val="43137"/>
                    </a:srgbClr>
                  </a:outerShdw>
                </a:effectLst>
              </a:rPr>
              <a:t>Qara'it</a:t>
            </a:r>
            <a:r>
              <a:rPr lang="es-CO" sz="2400" dirty="0" smtClean="0">
                <a:solidFill>
                  <a:schemeClr val="bg2">
                    <a:lumMod val="25000"/>
                  </a:schemeClr>
                </a:solidFill>
              </a:rPr>
              <a:t> de Tiberias; es decir, "los lectores“ es un movimiento religioso judío que se caracteriza por el reconocimiento de la </a:t>
            </a:r>
            <a:r>
              <a:rPr lang="es-CO" sz="2400" dirty="0" smtClean="0">
                <a:solidFill>
                  <a:schemeClr val="bg2">
                    <a:lumMod val="25000"/>
                  </a:schemeClr>
                </a:solidFill>
              </a:rPr>
              <a:t>Tanaj </a:t>
            </a:r>
            <a:r>
              <a:rPr lang="es-CO" sz="2400" dirty="0" smtClean="0">
                <a:solidFill>
                  <a:schemeClr val="bg2">
                    <a:lumMod val="25000"/>
                  </a:schemeClr>
                </a:solidFill>
              </a:rPr>
              <a:t>a solas como su autoridad suprema en la Halajá (ley religiosa judía) y la teología. </a:t>
            </a:r>
          </a:p>
          <a:p>
            <a:r>
              <a:rPr lang="es-CO" sz="2400" dirty="0" smtClean="0">
                <a:solidFill>
                  <a:schemeClr val="bg2">
                    <a:lumMod val="25000"/>
                  </a:schemeClr>
                </a:solidFill>
              </a:rPr>
              <a:t>Es distinto de la corriente principal del judaísmo rabínico, que considera la Torá oral, según se basa en las obras del Talmud y posteriores, para ser interpretaciones autorizadas de la Torá. </a:t>
            </a:r>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chemeClr val="bg2">
                    <a:lumMod val="25000"/>
                  </a:schemeClr>
                </a:solidFill>
              </a:rPr>
              <a:t>Los </a:t>
            </a:r>
            <a:r>
              <a:rPr lang="es-CO" sz="2400" dirty="0" smtClean="0">
                <a:solidFill>
                  <a:schemeClr val="accent6">
                    <a:lumMod val="75000"/>
                  </a:schemeClr>
                </a:solidFill>
                <a:effectLst>
                  <a:outerShdw blurRad="38100" dist="38100" dir="2700000" algn="tl">
                    <a:srgbClr val="000000">
                      <a:alpha val="43137"/>
                    </a:srgbClr>
                  </a:outerShdw>
                </a:effectLst>
              </a:rPr>
              <a:t>Karaitas</a:t>
            </a:r>
            <a:r>
              <a:rPr lang="es-CO" sz="2400" dirty="0" smtClean="0">
                <a:solidFill>
                  <a:schemeClr val="bg2">
                    <a:lumMod val="25000"/>
                  </a:schemeClr>
                </a:solidFill>
                <a:effectLst>
                  <a:outerShdw blurRad="38100" dist="38100" dir="2700000" algn="tl">
                    <a:srgbClr val="000000">
                      <a:alpha val="43137"/>
                    </a:srgbClr>
                  </a:outerShdw>
                </a:effectLst>
              </a:rPr>
              <a:t> </a:t>
            </a:r>
            <a:r>
              <a:rPr lang="es-CO" sz="2400" dirty="0" smtClean="0">
                <a:solidFill>
                  <a:schemeClr val="bg2">
                    <a:lumMod val="25000"/>
                  </a:schemeClr>
                </a:solidFill>
              </a:rPr>
              <a:t>sostienen que todos los mandamientos divinos dictados por Dios a Moisés se registraron en la Torá escrita y sin Ley Oral adicional o explicación. </a:t>
            </a:r>
          </a:p>
          <a:p>
            <a:r>
              <a:rPr lang="es-CO" sz="2400" dirty="0" smtClean="0">
                <a:solidFill>
                  <a:schemeClr val="bg2">
                    <a:lumMod val="25000"/>
                  </a:schemeClr>
                </a:solidFill>
              </a:rPr>
              <a:t>Como resultado, los </a:t>
            </a:r>
            <a:r>
              <a:rPr lang="es-CO" sz="2400" dirty="0" smtClean="0">
                <a:solidFill>
                  <a:schemeClr val="bg2">
                    <a:lumMod val="25000"/>
                  </a:schemeClr>
                </a:solidFill>
              </a:rPr>
              <a:t>Judíos </a:t>
            </a:r>
            <a:r>
              <a:rPr lang="es-CO" sz="2400" dirty="0" smtClean="0">
                <a:solidFill>
                  <a:schemeClr val="bg2">
                    <a:lumMod val="25000"/>
                  </a:schemeClr>
                </a:solidFill>
              </a:rPr>
              <a:t>caraítas no aceptan como vinculantes las colecciones escritas de la tradición oral en el Midrash o Talmud.</a:t>
            </a:r>
          </a:p>
          <a:p>
            <a:r>
              <a:rPr lang="es-CO" sz="2400" dirty="0" smtClean="0">
                <a:solidFill>
                  <a:schemeClr val="bg2">
                    <a:lumMod val="25000"/>
                  </a:schemeClr>
                </a:solidFill>
              </a:rPr>
              <a:t>Anán </a:t>
            </a:r>
            <a:r>
              <a:rPr lang="es-CO" sz="2400" dirty="0" smtClean="0">
                <a:solidFill>
                  <a:schemeClr val="bg2">
                    <a:lumMod val="25000"/>
                  </a:schemeClr>
                </a:solidFill>
              </a:rPr>
              <a:t>ben David (</a:t>
            </a:r>
            <a:r>
              <a:rPr lang="he-IL" sz="2400" dirty="0" smtClean="0">
                <a:solidFill>
                  <a:schemeClr val="bg2">
                    <a:lumMod val="25000"/>
                  </a:schemeClr>
                </a:solidFill>
              </a:rPr>
              <a:t>ענן בן דוד</a:t>
            </a:r>
            <a:r>
              <a:rPr lang="es-CO" sz="2400" dirty="0" smtClean="0">
                <a:solidFill>
                  <a:schemeClr val="bg2">
                    <a:lumMod val="25000"/>
                  </a:schemeClr>
                </a:solidFill>
              </a:rPr>
              <a:t> </a:t>
            </a:r>
            <a:r>
              <a:rPr lang="he-IL" sz="2400" dirty="0" smtClean="0">
                <a:solidFill>
                  <a:schemeClr val="bg2">
                    <a:lumMod val="25000"/>
                  </a:schemeClr>
                </a:solidFill>
              </a:rPr>
              <a:t>, </a:t>
            </a:r>
            <a:r>
              <a:rPr lang="es-CO" sz="2400" dirty="0" smtClean="0">
                <a:solidFill>
                  <a:schemeClr val="bg2">
                    <a:lumMod val="25000"/>
                  </a:schemeClr>
                </a:solidFill>
              </a:rPr>
              <a:t>c 715 - 795 o 811) es ampliamente considerado como uno de los fundadores principales del movimiento caraíta. Sus seguidores fueron llamados Ananitas; que no creen que la ley oral rabínica fue inspirada divinamente.</a:t>
            </a:r>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solidFill>
                  <a:schemeClr val="bg2">
                    <a:lumMod val="25000"/>
                  </a:schemeClr>
                </a:solidFill>
              </a:rPr>
              <a:t>De acuerdo a una historia rabínica del siglo 12, en aproximadamente el año 760, </a:t>
            </a:r>
            <a:r>
              <a:rPr lang="es-CO" sz="2400" dirty="0" err="1" smtClean="0">
                <a:solidFill>
                  <a:schemeClr val="bg2">
                    <a:lumMod val="25000"/>
                  </a:schemeClr>
                </a:solidFill>
              </a:rPr>
              <a:t>Shlomó</a:t>
            </a:r>
            <a:r>
              <a:rPr lang="es-CO" sz="2400" dirty="0" smtClean="0">
                <a:solidFill>
                  <a:schemeClr val="bg2">
                    <a:lumMod val="25000"/>
                  </a:schemeClr>
                </a:solidFill>
              </a:rPr>
              <a:t> Ben </a:t>
            </a:r>
            <a:r>
              <a:rPr lang="es-CO" sz="2400" dirty="0" err="1" smtClean="0">
                <a:solidFill>
                  <a:schemeClr val="bg2">
                    <a:lumMod val="25000"/>
                  </a:schemeClr>
                </a:solidFill>
              </a:rPr>
              <a:t>Jisdai</a:t>
            </a:r>
            <a:r>
              <a:rPr lang="es-CO" sz="2400" dirty="0" smtClean="0">
                <a:solidFill>
                  <a:schemeClr val="bg2">
                    <a:lumMod val="25000"/>
                  </a:schemeClr>
                </a:solidFill>
              </a:rPr>
              <a:t> II, el exilarca judío en Babilonia murió, y dos hermanos entre sus parientes más cercanos, Anán ben David (cuyo nombre de acuerdo a la historia era '</a:t>
            </a:r>
            <a:r>
              <a:rPr lang="es-CO" sz="2400" dirty="0" err="1" smtClean="0">
                <a:solidFill>
                  <a:schemeClr val="bg2">
                    <a:lumMod val="25000"/>
                  </a:schemeClr>
                </a:solidFill>
              </a:rPr>
              <a:t>Anan</a:t>
            </a:r>
            <a:r>
              <a:rPr lang="es-CO" sz="2400" dirty="0" smtClean="0">
                <a:solidFill>
                  <a:schemeClr val="bg2">
                    <a:lumMod val="25000"/>
                  </a:schemeClr>
                </a:solidFill>
              </a:rPr>
              <a:t> ben </a:t>
            </a:r>
            <a:r>
              <a:rPr lang="es-CO" sz="2400" dirty="0" err="1" smtClean="0">
                <a:solidFill>
                  <a:schemeClr val="bg2">
                    <a:lumMod val="25000"/>
                  </a:schemeClr>
                </a:solidFill>
              </a:rPr>
              <a:t>Shafat</a:t>
            </a:r>
            <a:r>
              <a:rPr lang="es-CO" sz="2400" dirty="0" smtClean="0">
                <a:solidFill>
                  <a:schemeClr val="bg2">
                    <a:lumMod val="25000"/>
                  </a:schemeClr>
                </a:solidFill>
              </a:rPr>
              <a:t> , pero fue llamado ben David debido a su linaje davídico) y Hananyah, fueron los siguientes en el orden de sucesión. </a:t>
            </a:r>
          </a:p>
          <a:p>
            <a:r>
              <a:rPr lang="es-CO" sz="2400" dirty="0" smtClean="0">
                <a:solidFill>
                  <a:schemeClr val="bg2">
                    <a:lumMod val="25000"/>
                  </a:schemeClr>
                </a:solidFill>
              </a:rPr>
              <a:t>Eventualmente Hananyah fue elegido por los rabinos de los colegios judíos de Babilonia (Geonim) y por los notables de las congregaciones judías principales, y la elección fue confirmada por el califa de Bagdad.</a:t>
            </a:r>
          </a:p>
          <a:p>
            <a:endParaRPr lang="es-CO" sz="2400" dirty="0" smtClean="0">
              <a:solidFill>
                <a:schemeClr val="bg2">
                  <a:lumMod val="25000"/>
                </a:schemeClr>
              </a:solidFill>
            </a:endParaRPr>
          </a:p>
          <a:p>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200" dirty="0" smtClean="0">
                <a:solidFill>
                  <a:schemeClr val="bg2">
                    <a:lumMod val="25000"/>
                  </a:schemeClr>
                </a:solidFill>
              </a:rPr>
              <a:t>Un cisma pudo haber ocurrido, con </a:t>
            </a:r>
            <a:r>
              <a:rPr lang="es-ES" sz="2200" dirty="0" smtClean="0">
                <a:solidFill>
                  <a:schemeClr val="bg2">
                    <a:lumMod val="25000"/>
                  </a:schemeClr>
                </a:solidFill>
              </a:rPr>
              <a:t>'Anán </a:t>
            </a:r>
            <a:r>
              <a:rPr lang="es-ES" sz="2200" dirty="0" smtClean="0">
                <a:solidFill>
                  <a:schemeClr val="bg2">
                    <a:lumMod val="25000"/>
                  </a:schemeClr>
                </a:solidFill>
              </a:rPr>
              <a:t>Ben David siendo proclamado exilarca por sus seguidores. Sin embargo, no todos los estudiosos coinciden en que ocurrió este evento. </a:t>
            </a:r>
          </a:p>
          <a:p>
            <a:r>
              <a:rPr lang="es-ES" sz="2200" dirty="0" smtClean="0">
                <a:solidFill>
                  <a:schemeClr val="bg2">
                    <a:lumMod val="25000"/>
                  </a:schemeClr>
                </a:solidFill>
              </a:rPr>
              <a:t>Anán </a:t>
            </a:r>
            <a:r>
              <a:rPr lang="es-ES" sz="2200" dirty="0" smtClean="0">
                <a:solidFill>
                  <a:schemeClr val="bg2">
                    <a:lumMod val="25000"/>
                  </a:schemeClr>
                </a:solidFill>
              </a:rPr>
              <a:t>al permitir que sus seguidores lo proclamaran como Exilarca se consideró traición por el gobierno musulmán. </a:t>
            </a:r>
          </a:p>
          <a:p>
            <a:r>
              <a:rPr lang="es-ES" sz="2200" dirty="0" smtClean="0">
                <a:solidFill>
                  <a:schemeClr val="bg2">
                    <a:lumMod val="25000"/>
                  </a:schemeClr>
                </a:solidFill>
              </a:rPr>
              <a:t>Fue condenado a muerte, pero su vida fue salvada por su compañero de prisión, Abu </a:t>
            </a:r>
            <a:r>
              <a:rPr lang="es-ES" sz="2200" dirty="0" err="1" smtClean="0">
                <a:solidFill>
                  <a:schemeClr val="bg2">
                    <a:lumMod val="25000"/>
                  </a:schemeClr>
                </a:solidFill>
              </a:rPr>
              <a:t>Hanifa</a:t>
            </a:r>
            <a:r>
              <a:rPr lang="es-ES" sz="2200" dirty="0" smtClean="0">
                <a:solidFill>
                  <a:schemeClr val="bg2">
                    <a:lumMod val="25000"/>
                  </a:schemeClr>
                </a:solidFill>
              </a:rPr>
              <a:t>, el fundador de la escuela de jurisprudencia o la escuela de jurisprudencia conocida como el </a:t>
            </a:r>
            <a:r>
              <a:rPr lang="es-ES" sz="2200" dirty="0" err="1" smtClean="0">
                <a:solidFill>
                  <a:schemeClr val="bg2">
                    <a:lumMod val="25000"/>
                  </a:schemeClr>
                </a:solidFill>
              </a:rPr>
              <a:t>Hanafi</a:t>
            </a:r>
            <a:r>
              <a:rPr lang="es-ES" sz="2200" dirty="0" smtClean="0">
                <a:solidFill>
                  <a:schemeClr val="bg2">
                    <a:lumMod val="25000"/>
                  </a:schemeClr>
                </a:solidFill>
              </a:rPr>
              <a:t>. En última instancia, </a:t>
            </a:r>
            <a:r>
              <a:rPr lang="es-ES" sz="2200" dirty="0" smtClean="0">
                <a:solidFill>
                  <a:schemeClr val="bg2">
                    <a:lumMod val="25000"/>
                  </a:schemeClr>
                </a:solidFill>
              </a:rPr>
              <a:t>a él </a:t>
            </a:r>
            <a:r>
              <a:rPr lang="es-ES" sz="2200" dirty="0" smtClean="0">
                <a:solidFill>
                  <a:schemeClr val="bg2">
                    <a:lumMod val="25000"/>
                  </a:schemeClr>
                </a:solidFill>
              </a:rPr>
              <a:t>y sus seguidores se les permitió emigrar a Palestina. Construyeron una sinagoga en Jerusalén, que se siguió manteniendo hasta la época de las cruzadas. Desde este centro, la secta difunde su doctrina sobre Siria, se extendió a Egipto, y finalmente llegó a S. E. Europa.</a:t>
            </a:r>
            <a:endParaRPr lang="es-CO" sz="2200" dirty="0" smtClean="0">
              <a:solidFill>
                <a:schemeClr val="bg2">
                  <a:lumMod val="25000"/>
                </a:schemeClr>
              </a:solidFill>
            </a:endParaRPr>
          </a:p>
          <a:p>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200" dirty="0" smtClean="0">
                <a:solidFill>
                  <a:schemeClr val="bg2">
                    <a:lumMod val="25000"/>
                  </a:schemeClr>
                </a:solidFill>
              </a:rPr>
              <a:t>Los </a:t>
            </a:r>
            <a:r>
              <a:rPr lang="es-ES" sz="2200" dirty="0" smtClean="0">
                <a:solidFill>
                  <a:schemeClr val="accent6">
                    <a:lumMod val="75000"/>
                  </a:schemeClr>
                </a:solidFill>
                <a:effectLst>
                  <a:outerShdw blurRad="38100" dist="38100" dir="2700000" algn="tl">
                    <a:srgbClr val="000000">
                      <a:alpha val="43137"/>
                    </a:srgbClr>
                  </a:outerShdw>
                </a:effectLst>
              </a:rPr>
              <a:t>Karaitas</a:t>
            </a:r>
            <a:r>
              <a:rPr lang="es-ES" sz="2200" dirty="0" smtClean="0">
                <a:solidFill>
                  <a:schemeClr val="bg2">
                    <a:lumMod val="25000"/>
                  </a:schemeClr>
                </a:solidFill>
                <a:effectLst>
                  <a:outerShdw blurRad="38100" dist="38100" dir="2700000" algn="tl">
                    <a:srgbClr val="000000">
                      <a:alpha val="43137"/>
                    </a:srgbClr>
                  </a:outerShdw>
                </a:effectLst>
              </a:rPr>
              <a:t> </a:t>
            </a:r>
            <a:r>
              <a:rPr lang="es-ES" sz="2200" dirty="0" smtClean="0">
                <a:solidFill>
                  <a:schemeClr val="bg2">
                    <a:lumMod val="25000"/>
                  </a:schemeClr>
                </a:solidFill>
              </a:rPr>
              <a:t>creen en uno, eterno, omnipresente, incorpóreo, y Dios todopoderoso, Creador del Universo, que dio el Tanaj a los hijos de Israel por medio de Moisés y los Profetas. </a:t>
            </a:r>
          </a:p>
          <a:p>
            <a:r>
              <a:rPr lang="es-ES" sz="2200" dirty="0" smtClean="0">
                <a:solidFill>
                  <a:schemeClr val="bg2">
                    <a:lumMod val="25000"/>
                  </a:schemeClr>
                </a:solidFill>
              </a:rPr>
              <a:t>Los Karaitas tienen confianza en la divina providencia, y la esperanza en su mayoría para la venida del Mesías.</a:t>
            </a:r>
          </a:p>
          <a:p>
            <a:r>
              <a:rPr lang="es-ES" sz="2200" dirty="0" smtClean="0">
                <a:solidFill>
                  <a:schemeClr val="bg2">
                    <a:lumMod val="25000"/>
                  </a:schemeClr>
                </a:solidFill>
              </a:rPr>
              <a:t>Los Caraítas </a:t>
            </a:r>
            <a:r>
              <a:rPr lang="es-ES" sz="2200" dirty="0" smtClean="0">
                <a:solidFill>
                  <a:schemeClr val="bg2">
                    <a:lumMod val="25000"/>
                  </a:schemeClr>
                </a:solidFill>
              </a:rPr>
              <a:t>no aceptan la existencia de una ley oral debido a </a:t>
            </a:r>
            <a:r>
              <a:rPr lang="es-ES" sz="2200" dirty="0" smtClean="0">
                <a:solidFill>
                  <a:schemeClr val="bg2">
                    <a:lumMod val="25000"/>
                  </a:schemeClr>
                </a:solidFill>
              </a:rPr>
              <a:t>:</a:t>
            </a:r>
            <a:endParaRPr lang="es-ES" sz="2200" dirty="0" smtClean="0">
              <a:solidFill>
                <a:schemeClr val="bg2">
                  <a:lumMod val="25000"/>
                </a:schemeClr>
              </a:solidFill>
            </a:endParaRPr>
          </a:p>
          <a:p>
            <a:r>
              <a:rPr lang="es-ES" sz="2200" dirty="0" smtClean="0">
                <a:solidFill>
                  <a:schemeClr val="bg2">
                    <a:lumMod val="25000"/>
                  </a:schemeClr>
                </a:solidFill>
              </a:rPr>
              <a:t>La Mishná cita muchas opiniones en conflicto.</a:t>
            </a:r>
          </a:p>
          <a:p>
            <a:r>
              <a:rPr lang="es-ES" sz="2200" dirty="0" smtClean="0">
                <a:solidFill>
                  <a:schemeClr val="bg2">
                    <a:lumMod val="25000"/>
                  </a:schemeClr>
                </a:solidFill>
              </a:rPr>
              <a:t>La Mishná no define en cuál opinión la verdad se encuentra. Por el contrario, la Mishná a veces no está de acuerdo con lo uno ni lo otro, contradiciendo a ambos.</a:t>
            </a:r>
          </a:p>
          <a:p>
            <a:r>
              <a:rPr lang="es-ES" sz="2200" dirty="0" smtClean="0">
                <a:solidFill>
                  <a:schemeClr val="bg2">
                    <a:lumMod val="25000"/>
                  </a:schemeClr>
                </a:solidFill>
              </a:rPr>
              <a:t>Ellos argumentan que la verdad de la ley oral dada a Moisés sólo podía estar en una opinión, no muchas opiniones.</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Se preguntan por qué la Mishná no habla únicamente en el nombre de Moisés.</a:t>
            </a:r>
          </a:p>
          <a:p>
            <a:r>
              <a:rPr lang="es-ES" sz="2400" dirty="0" smtClean="0">
                <a:solidFill>
                  <a:schemeClr val="bg2">
                    <a:lumMod val="25000"/>
                  </a:schemeClr>
                </a:solidFill>
              </a:rPr>
              <a:t>Dicen que la Ley Oral no se menciona explícitamente en el Tanaj.</a:t>
            </a:r>
          </a:p>
          <a:p>
            <a:r>
              <a:rPr lang="es-ES" sz="2400" dirty="0" smtClean="0">
                <a:solidFill>
                  <a:schemeClr val="bg2">
                    <a:lumMod val="25000"/>
                  </a:schemeClr>
                </a:solidFill>
              </a:rPr>
              <a:t>Cuando Dios le dijo a Moisés que subiera al monte Sinaí para recibir la Torá dijo: "Sube a mí al monte, y espera allá, y te daré tablas de piedra, y la ley, y mandamientos que he escrito" ; (Ex 24:12). </a:t>
            </a:r>
          </a:p>
          <a:p>
            <a:r>
              <a:rPr lang="es-ES" sz="2400" dirty="0" smtClean="0">
                <a:solidFill>
                  <a:schemeClr val="bg2">
                    <a:lumMod val="25000"/>
                  </a:schemeClr>
                </a:solidFill>
              </a:rPr>
              <a:t>El texto indica que los comandos fueron escritos, y no se hace mención de una Ley Oral.</a:t>
            </a:r>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200" dirty="0" smtClean="0">
                <a:solidFill>
                  <a:schemeClr val="bg2">
                    <a:lumMod val="25000"/>
                  </a:schemeClr>
                </a:solidFill>
              </a:rPr>
              <a:t>El Tanaj informa que la Torá escrita estuvo perdida y olvidada por completo durante más de 50 años y sólo fue redescubierta por los sacerdotes del Templo (2 Reyes 22: 8; 2Crónicas 34:15). Es inconcebible que una ley oral pudiera haber sido recordada cuando se olvida la ley escrita.</a:t>
            </a:r>
          </a:p>
          <a:p>
            <a:r>
              <a:rPr lang="es-ES" sz="2200" dirty="0" smtClean="0">
                <a:solidFill>
                  <a:schemeClr val="bg2">
                    <a:lumMod val="25000"/>
                  </a:schemeClr>
                </a:solidFill>
              </a:rPr>
              <a:t>Las palabras de la Mishná y el Talmud son las palabras de las personas que viven en los siglos </a:t>
            </a:r>
            <a:r>
              <a:rPr lang="es-ES" sz="2200" dirty="0" smtClean="0">
                <a:solidFill>
                  <a:schemeClr val="bg2">
                    <a:lumMod val="25000"/>
                  </a:schemeClr>
                </a:solidFill>
              </a:rPr>
              <a:t>2do </a:t>
            </a:r>
            <a:r>
              <a:rPr lang="es-ES" sz="2200" dirty="0" smtClean="0">
                <a:solidFill>
                  <a:schemeClr val="bg2">
                    <a:lumMod val="25000"/>
                  </a:schemeClr>
                </a:solidFill>
              </a:rPr>
              <a:t>a 5to EC, en contraste con la Torá, que se cree es una revelación directa de Dios a través de Moisés.</a:t>
            </a:r>
          </a:p>
          <a:p>
            <a:r>
              <a:rPr lang="es-ES" sz="2200" dirty="0" smtClean="0">
                <a:solidFill>
                  <a:schemeClr val="bg2">
                    <a:lumMod val="25000"/>
                  </a:schemeClr>
                </a:solidFill>
              </a:rPr>
              <a:t>La Torá dice: "No añadiréis a la palabra que yo os mando, ni quitaréis de ella, para que guardéis los mandamientos de Hashem, tu Dios, que yo os mando." (Deuteronomio 4: 2) Ellos argumentan que esto excluye la posibilidad de interpretación posterior viéndola como divinamente ordenada.</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200" dirty="0" smtClean="0">
                <a:solidFill>
                  <a:schemeClr val="bg2">
                    <a:lumMod val="25000"/>
                  </a:schemeClr>
                </a:solidFill>
              </a:rPr>
              <a:t>Josué 8: 34-35 dice:</a:t>
            </a:r>
            <a:endParaRPr lang="he-IL" sz="2200" dirty="0" smtClean="0">
              <a:solidFill>
                <a:schemeClr val="bg2">
                  <a:lumMod val="25000"/>
                </a:schemeClr>
              </a:solidFill>
            </a:endParaRPr>
          </a:p>
          <a:p>
            <a:r>
              <a:rPr lang="es-ES" sz="2200" dirty="0" smtClean="0">
                <a:solidFill>
                  <a:schemeClr val="bg2">
                    <a:lumMod val="25000"/>
                  </a:schemeClr>
                </a:solidFill>
              </a:rPr>
              <a:t>"Después de eso, él [Josué] leyó todas las palabras de la Torá, la bendición y la maldición, conforme a todo lo que está escrito en el rollo de la Torá. No había ni una palabra de todo lo que había ordenado Moisés que Josué no hizo que se leyera en presencia de toda la asamblea de Israel, y las mujeres y los niños, y los extranjeros que caminaban entre ellos.”</a:t>
            </a:r>
          </a:p>
          <a:p>
            <a:r>
              <a:rPr lang="es-ES" sz="2200" dirty="0" smtClean="0">
                <a:solidFill>
                  <a:schemeClr val="bg2">
                    <a:lumMod val="25000"/>
                  </a:schemeClr>
                </a:solidFill>
              </a:rPr>
              <a:t>Desde que Yehoshúa lee de la Torá cada palabra que Moisés había escrito, esto implica que Moisés no se le había dado una ley oral, ya que Josué no podría haber leído una ley oral de la Torá escrita. En segundo lugar, no podría haber sido mandamientos adicionales fuera de la Torá escrita, ya que todos los mandamientos que existían podían leerse desde el rollo de la Torá.</a:t>
            </a:r>
          </a:p>
          <a:p>
            <a:endParaRPr lang="es-ES" sz="2200" dirty="0" smtClean="0">
              <a:solidFill>
                <a:schemeClr val="bg2">
                  <a:lumMod val="25000"/>
                </a:schemeClr>
              </a:solidFill>
            </a:endParaRPr>
          </a:p>
          <a:p>
            <a:r>
              <a:rPr lang="es-ES" sz="2200" dirty="0" smtClean="0">
                <a:solidFill>
                  <a:schemeClr val="bg2">
                    <a:lumMod val="25000"/>
                  </a:schemeClr>
                </a:solidFill>
              </a:rPr>
              <a:t>Además de esto, Josué 1: 8 dice: "Este libro de la ley no es apartarse de tu boca, sino que han de meditar en ella día y noche, para que guardes y hagas conforme a todo lo que está escrito en eso."</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200" dirty="0" smtClean="0">
                <a:solidFill>
                  <a:schemeClr val="bg2">
                    <a:lumMod val="25000"/>
                  </a:schemeClr>
                </a:solidFill>
              </a:rPr>
              <a:t>Tenemos a los </a:t>
            </a:r>
            <a:r>
              <a:rPr lang="es-CO" sz="2200" dirty="0" smtClean="0">
                <a:solidFill>
                  <a:schemeClr val="accent6">
                    <a:lumMod val="75000"/>
                  </a:schemeClr>
                </a:solidFill>
                <a:effectLst>
                  <a:outerShdw blurRad="38100" dist="38100" dir="2700000" algn="tl">
                    <a:srgbClr val="000000">
                      <a:alpha val="43137"/>
                    </a:srgbClr>
                  </a:outerShdw>
                </a:effectLst>
              </a:rPr>
              <a:t>Samaritanos</a:t>
            </a:r>
            <a:r>
              <a:rPr lang="es-CO" sz="2200" dirty="0" smtClean="0">
                <a:solidFill>
                  <a:schemeClr val="bg2">
                    <a:lumMod val="25000"/>
                  </a:schemeClr>
                </a:solidFill>
              </a:rPr>
              <a:t>. </a:t>
            </a:r>
            <a:r>
              <a:rPr lang="es-ES" sz="2200" dirty="0" smtClean="0">
                <a:solidFill>
                  <a:schemeClr val="bg2">
                    <a:lumMod val="25000"/>
                  </a:schemeClr>
                </a:solidFill>
              </a:rPr>
              <a:t>Los </a:t>
            </a:r>
            <a:r>
              <a:rPr lang="es-ES" sz="2200" dirty="0" smtClean="0">
                <a:solidFill>
                  <a:schemeClr val="bg2">
                    <a:lumMod val="25000"/>
                  </a:schemeClr>
                </a:solidFill>
              </a:rPr>
              <a:t>samaritanos </a:t>
            </a:r>
            <a:r>
              <a:rPr lang="he-IL" sz="2200" dirty="0" smtClean="0">
                <a:solidFill>
                  <a:schemeClr val="bg2">
                    <a:lumMod val="25000"/>
                  </a:schemeClr>
                </a:solidFill>
              </a:rPr>
              <a:t>שוֹמְרִים</a:t>
            </a:r>
            <a:r>
              <a:rPr lang="es-CO" sz="2200" dirty="0" smtClean="0">
                <a:solidFill>
                  <a:schemeClr val="bg2">
                    <a:lumMod val="25000"/>
                  </a:schemeClr>
                </a:solidFill>
              </a:rPr>
              <a:t> </a:t>
            </a:r>
            <a:r>
              <a:rPr lang="he-IL" sz="2200" dirty="0" smtClean="0">
                <a:solidFill>
                  <a:schemeClr val="bg2">
                    <a:lumMod val="25000"/>
                  </a:schemeClr>
                </a:solidFill>
              </a:rPr>
              <a:t> </a:t>
            </a:r>
            <a:r>
              <a:rPr lang="es-ES" sz="2200" dirty="0" err="1" smtClean="0">
                <a:solidFill>
                  <a:schemeClr val="bg2">
                    <a:lumMod val="25000"/>
                  </a:schemeClr>
                </a:solidFill>
              </a:rPr>
              <a:t>Samerim</a:t>
            </a:r>
            <a:r>
              <a:rPr lang="es-ES" sz="2200" dirty="0" smtClean="0">
                <a:solidFill>
                  <a:schemeClr val="bg2">
                    <a:lumMod val="25000"/>
                  </a:schemeClr>
                </a:solidFill>
              </a:rPr>
              <a:t> "tutores / encargados / vigilantes del [de la Ley / </a:t>
            </a:r>
            <a:r>
              <a:rPr lang="es-ES" sz="2200" dirty="0" err="1" smtClean="0">
                <a:solidFill>
                  <a:schemeClr val="bg2">
                    <a:lumMod val="25000"/>
                  </a:schemeClr>
                </a:solidFill>
              </a:rPr>
              <a:t>Torah</a:t>
            </a:r>
            <a:r>
              <a:rPr lang="es-ES" sz="2200" dirty="0" smtClean="0">
                <a:solidFill>
                  <a:schemeClr val="bg2">
                    <a:lumMod val="25000"/>
                  </a:schemeClr>
                </a:solidFill>
              </a:rPr>
              <a:t>", </a:t>
            </a:r>
            <a:r>
              <a:rPr lang="es-ES" sz="2200" dirty="0" smtClean="0">
                <a:solidFill>
                  <a:schemeClr val="bg2">
                    <a:lumMod val="25000"/>
                  </a:schemeClr>
                </a:solidFill>
              </a:rPr>
              <a:t>en hebreo: </a:t>
            </a:r>
            <a:r>
              <a:rPr lang="he-IL" sz="2200" dirty="0" smtClean="0">
                <a:solidFill>
                  <a:schemeClr val="bg2">
                    <a:lumMod val="25000"/>
                  </a:schemeClr>
                </a:solidFill>
              </a:rPr>
              <a:t>שומרונים </a:t>
            </a:r>
            <a:r>
              <a:rPr lang="es-ES" sz="2200" dirty="0" err="1" smtClean="0">
                <a:solidFill>
                  <a:schemeClr val="bg2">
                    <a:lumMod val="25000"/>
                  </a:schemeClr>
                </a:solidFill>
              </a:rPr>
              <a:t>Shomronim</a:t>
            </a:r>
            <a:r>
              <a:rPr lang="es-ES" sz="2200" dirty="0" smtClean="0">
                <a:solidFill>
                  <a:schemeClr val="bg2">
                    <a:lumMod val="25000"/>
                  </a:schemeClr>
                </a:solidFill>
              </a:rPr>
              <a:t>, árabe: </a:t>
            </a:r>
            <a:r>
              <a:rPr lang="ar-AE" sz="2200" dirty="0" smtClean="0">
                <a:solidFill>
                  <a:schemeClr val="bg2">
                    <a:lumMod val="25000"/>
                  </a:schemeClr>
                </a:solidFill>
              </a:rPr>
              <a:t>السامريون </a:t>
            </a:r>
            <a:r>
              <a:rPr lang="es-ES" sz="2200" dirty="0" err="1" smtClean="0">
                <a:solidFill>
                  <a:schemeClr val="bg2">
                    <a:lumMod val="25000"/>
                  </a:schemeClr>
                </a:solidFill>
              </a:rPr>
              <a:t>Samāriyyūn</a:t>
            </a:r>
            <a:r>
              <a:rPr lang="es-ES" sz="2200" dirty="0" smtClean="0">
                <a:solidFill>
                  <a:schemeClr val="bg2">
                    <a:lumMod val="25000"/>
                  </a:schemeClr>
                </a:solidFill>
              </a:rPr>
              <a:t>- </a:t>
            </a:r>
            <a:r>
              <a:rPr lang="es-ES" sz="2200" dirty="0" smtClean="0">
                <a:solidFill>
                  <a:schemeClr val="bg2">
                    <a:lumMod val="25000"/>
                  </a:schemeClr>
                </a:solidFill>
              </a:rPr>
              <a:t>son un grupo </a:t>
            </a:r>
            <a:r>
              <a:rPr lang="es-ES" sz="2200" dirty="0" err="1" smtClean="0">
                <a:solidFill>
                  <a:schemeClr val="bg2">
                    <a:lumMod val="25000"/>
                  </a:schemeClr>
                </a:solidFill>
              </a:rPr>
              <a:t>etno</a:t>
            </a:r>
            <a:r>
              <a:rPr lang="es-ES" sz="2200" dirty="0" smtClean="0">
                <a:solidFill>
                  <a:schemeClr val="bg2">
                    <a:lumMod val="25000"/>
                  </a:schemeClr>
                </a:solidFill>
              </a:rPr>
              <a:t>-religioso originario del </a:t>
            </a:r>
            <a:r>
              <a:rPr lang="es-ES" sz="2200" dirty="0" smtClean="0">
                <a:solidFill>
                  <a:schemeClr val="bg2">
                    <a:lumMod val="25000"/>
                  </a:schemeClr>
                </a:solidFill>
              </a:rPr>
              <a:t>Levante desde los israelitas o hebreos </a:t>
            </a:r>
            <a:r>
              <a:rPr lang="es-ES" sz="2200" dirty="0" smtClean="0">
                <a:solidFill>
                  <a:schemeClr val="bg2">
                    <a:lumMod val="25000"/>
                  </a:schemeClr>
                </a:solidFill>
              </a:rPr>
              <a:t>del antiguo oriente.</a:t>
            </a:r>
            <a:endParaRPr lang="es-ES" sz="2200" dirty="0" smtClean="0">
              <a:solidFill>
                <a:schemeClr val="bg2">
                  <a:lumMod val="25000"/>
                </a:schemeClr>
              </a:solidFill>
            </a:endParaRPr>
          </a:p>
          <a:p>
            <a:r>
              <a:rPr lang="es-ES" sz="2200" dirty="0" smtClean="0">
                <a:solidFill>
                  <a:schemeClr val="bg2">
                    <a:lumMod val="25000"/>
                  </a:schemeClr>
                </a:solidFill>
              </a:rPr>
              <a:t>Los </a:t>
            </a:r>
            <a:r>
              <a:rPr lang="es-ES" sz="2200" dirty="0" smtClean="0">
                <a:solidFill>
                  <a:schemeClr val="bg2">
                    <a:lumMod val="25000"/>
                  </a:schemeClr>
                </a:solidFill>
              </a:rPr>
              <a:t>samaritanos son adherentes de samaritanismo, una religión estrechamente relacionado con el judaísmo. </a:t>
            </a:r>
            <a:endParaRPr lang="es-ES" sz="2200" dirty="0" smtClean="0">
              <a:solidFill>
                <a:schemeClr val="bg2">
                  <a:lumMod val="25000"/>
                </a:schemeClr>
              </a:solidFill>
            </a:endParaRPr>
          </a:p>
          <a:p>
            <a:r>
              <a:rPr lang="es-ES" sz="2200" dirty="0" smtClean="0">
                <a:solidFill>
                  <a:schemeClr val="bg2">
                    <a:lumMod val="25000"/>
                  </a:schemeClr>
                </a:solidFill>
              </a:rPr>
              <a:t>Los Samaritanos </a:t>
            </a:r>
            <a:r>
              <a:rPr lang="es-ES" sz="2200" dirty="0" smtClean="0">
                <a:solidFill>
                  <a:schemeClr val="bg2">
                    <a:lumMod val="25000"/>
                  </a:schemeClr>
                </a:solidFill>
              </a:rPr>
              <a:t>creen que su culto, que se basa en el Pentateuco Samaritano, </a:t>
            </a:r>
            <a:r>
              <a:rPr lang="es-ES" sz="2200" dirty="0" smtClean="0">
                <a:solidFill>
                  <a:schemeClr val="bg2">
                    <a:lumMod val="25000"/>
                  </a:schemeClr>
                </a:solidFill>
              </a:rPr>
              <a:t>es </a:t>
            </a:r>
            <a:r>
              <a:rPr lang="es-ES" sz="2200" dirty="0" smtClean="0">
                <a:solidFill>
                  <a:schemeClr val="bg2">
                    <a:lumMod val="25000"/>
                  </a:schemeClr>
                </a:solidFill>
              </a:rPr>
              <a:t>la verdadera religión de los antiguos israelitas de antes de la cautividad de Babilonia, preservada por los que se quedaron en la Tierra de Israel, en oposición al judaísmo, que ven como una religión relacionada pero alterada y modificada, traídos por los que regresan de la cautividad de Babilonia</a:t>
            </a:r>
            <a:r>
              <a:rPr lang="es-ES" sz="2200" dirty="0" smtClean="0">
                <a:solidFill>
                  <a:schemeClr val="bg2">
                    <a:lumMod val="25000"/>
                  </a:schemeClr>
                </a:solidFill>
              </a:rPr>
              <a:t>.</a:t>
            </a:r>
          </a:p>
          <a:p>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200" dirty="0" smtClean="0">
                <a:solidFill>
                  <a:schemeClr val="bg2">
                    <a:lumMod val="25000"/>
                  </a:schemeClr>
                </a:solidFill>
              </a:rPr>
              <a:t>Ancestralmente, </a:t>
            </a:r>
            <a:r>
              <a:rPr lang="es-ES" sz="2200" dirty="0" smtClean="0">
                <a:solidFill>
                  <a:schemeClr val="bg2">
                    <a:lumMod val="25000"/>
                  </a:schemeClr>
                </a:solidFill>
              </a:rPr>
              <a:t>los </a:t>
            </a:r>
            <a:r>
              <a:rPr lang="es-ES" sz="2200" dirty="0" smtClean="0">
                <a:solidFill>
                  <a:schemeClr val="accent6">
                    <a:lumMod val="75000"/>
                  </a:schemeClr>
                </a:solidFill>
                <a:effectLst>
                  <a:outerShdw blurRad="38100" dist="38100" dir="2700000" algn="tl">
                    <a:srgbClr val="000000">
                      <a:alpha val="43137"/>
                    </a:srgbClr>
                  </a:outerShdw>
                </a:effectLst>
              </a:rPr>
              <a:t>Samaritanos</a:t>
            </a:r>
            <a:r>
              <a:rPr lang="es-ES" sz="2200" dirty="0" smtClean="0">
                <a:solidFill>
                  <a:schemeClr val="bg2">
                    <a:lumMod val="25000"/>
                  </a:schemeClr>
                </a:solidFill>
                <a:effectLst>
                  <a:outerShdw blurRad="38100" dist="38100" dir="2700000" algn="tl">
                    <a:srgbClr val="000000">
                      <a:alpha val="43137"/>
                    </a:srgbClr>
                  </a:outerShdw>
                </a:effectLst>
              </a:rPr>
              <a:t> </a:t>
            </a:r>
            <a:r>
              <a:rPr lang="es-ES" sz="2200" dirty="0" smtClean="0">
                <a:solidFill>
                  <a:schemeClr val="bg2">
                    <a:lumMod val="25000"/>
                  </a:schemeClr>
                </a:solidFill>
              </a:rPr>
              <a:t>afirman ser descendientes de la tribu de </a:t>
            </a:r>
            <a:r>
              <a:rPr lang="es-ES" sz="2200" dirty="0" smtClean="0">
                <a:solidFill>
                  <a:schemeClr val="bg2">
                    <a:lumMod val="25000"/>
                  </a:schemeClr>
                </a:solidFill>
              </a:rPr>
              <a:t>Efraím, </a:t>
            </a:r>
            <a:r>
              <a:rPr lang="es-ES" sz="2200" dirty="0" smtClean="0">
                <a:solidFill>
                  <a:schemeClr val="bg2">
                    <a:lumMod val="25000"/>
                  </a:schemeClr>
                </a:solidFill>
              </a:rPr>
              <a:t>y de la tribu de Manasés (dos hijos de José), así como de los levitas, </a:t>
            </a:r>
            <a:r>
              <a:rPr lang="es-ES" sz="2200" dirty="0" smtClean="0">
                <a:solidFill>
                  <a:schemeClr val="bg2">
                    <a:lumMod val="25000"/>
                  </a:schemeClr>
                </a:solidFill>
              </a:rPr>
              <a:t>que </a:t>
            </a:r>
            <a:r>
              <a:rPr lang="es-ES" sz="2200" dirty="0" smtClean="0">
                <a:solidFill>
                  <a:schemeClr val="bg2">
                    <a:lumMod val="25000"/>
                  </a:schemeClr>
                </a:solidFill>
              </a:rPr>
              <a:t>tienen enlaces a la antigua Samaria a partir del período de su entrada en la tierra de Canaán, mientras que algunos sugieren que era desde el principio de la cautividad de Babilonia hasta la política </a:t>
            </a:r>
            <a:r>
              <a:rPr lang="es-ES" sz="2200" dirty="0" smtClean="0">
                <a:solidFill>
                  <a:schemeClr val="bg2">
                    <a:lumMod val="25000"/>
                  </a:schemeClr>
                </a:solidFill>
              </a:rPr>
              <a:t>samaritana </a:t>
            </a:r>
            <a:r>
              <a:rPr lang="es-ES" sz="2200" dirty="0" smtClean="0">
                <a:solidFill>
                  <a:schemeClr val="bg2">
                    <a:lumMod val="25000"/>
                  </a:schemeClr>
                </a:solidFill>
              </a:rPr>
              <a:t>de Baba Rabá. </a:t>
            </a:r>
            <a:endParaRPr lang="es-ES" sz="2200" dirty="0" smtClean="0">
              <a:solidFill>
                <a:schemeClr val="bg2">
                  <a:lumMod val="25000"/>
                </a:schemeClr>
              </a:solidFill>
            </a:endParaRPr>
          </a:p>
          <a:p>
            <a:r>
              <a:rPr lang="es-ES" sz="2200" dirty="0" smtClean="0">
                <a:solidFill>
                  <a:schemeClr val="bg2">
                    <a:lumMod val="25000"/>
                  </a:schemeClr>
                </a:solidFill>
              </a:rPr>
              <a:t>Los Samaritanos acostumbran </a:t>
            </a:r>
            <a:r>
              <a:rPr lang="es-ES" sz="2200" dirty="0" smtClean="0">
                <a:solidFill>
                  <a:schemeClr val="bg2">
                    <a:lumMod val="25000"/>
                  </a:schemeClr>
                </a:solidFill>
              </a:rPr>
              <a:t>incluir una línea de la tribu de Benjamín, pero </a:t>
            </a:r>
            <a:r>
              <a:rPr lang="es-ES" sz="2200" dirty="0" smtClean="0">
                <a:solidFill>
                  <a:schemeClr val="bg2">
                    <a:lumMod val="25000"/>
                  </a:schemeClr>
                </a:solidFill>
              </a:rPr>
              <a:t>que se </a:t>
            </a:r>
            <a:r>
              <a:rPr lang="es-ES" sz="2200" dirty="0" smtClean="0">
                <a:solidFill>
                  <a:schemeClr val="bg2">
                    <a:lumMod val="25000"/>
                  </a:schemeClr>
                </a:solidFill>
              </a:rPr>
              <a:t>extinguieron durante el período de decadencia de la demografía de los samaritanos. La división entre ellos y los judíos comenzó durante la época de Eli cuando, según la tradición samaritana, </a:t>
            </a:r>
            <a:r>
              <a:rPr lang="es-ES" sz="2200" dirty="0" smtClean="0">
                <a:solidFill>
                  <a:schemeClr val="bg2">
                    <a:lumMod val="25000"/>
                  </a:schemeClr>
                </a:solidFill>
              </a:rPr>
              <a:t>los judíos </a:t>
            </a:r>
            <a:r>
              <a:rPr lang="es-ES" sz="2200" dirty="0" smtClean="0">
                <a:solidFill>
                  <a:schemeClr val="bg2">
                    <a:lumMod val="25000"/>
                  </a:schemeClr>
                </a:solidFill>
              </a:rPr>
              <a:t>se </a:t>
            </a:r>
            <a:r>
              <a:rPr lang="es-ES" sz="2200" dirty="0" smtClean="0">
                <a:solidFill>
                  <a:schemeClr val="bg2">
                    <a:lumMod val="25000"/>
                  </a:schemeClr>
                </a:solidFill>
              </a:rPr>
              <a:t>separaron </a:t>
            </a:r>
            <a:r>
              <a:rPr lang="es-ES" sz="2200" dirty="0" smtClean="0">
                <a:solidFill>
                  <a:schemeClr val="bg2">
                    <a:lumMod val="25000"/>
                  </a:schemeClr>
                </a:solidFill>
              </a:rPr>
              <a:t>de la tradición israelita central.</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Los samaritanos creen que el Monte </a:t>
            </a:r>
            <a:r>
              <a:rPr lang="es-ES" sz="2400" dirty="0" err="1" smtClean="0">
                <a:solidFill>
                  <a:schemeClr val="bg2">
                    <a:lumMod val="25000"/>
                  </a:schemeClr>
                </a:solidFill>
              </a:rPr>
              <a:t>Gerizim</a:t>
            </a:r>
            <a:r>
              <a:rPr lang="es-ES" sz="2400" dirty="0" smtClean="0">
                <a:solidFill>
                  <a:schemeClr val="bg2">
                    <a:lumMod val="25000"/>
                  </a:schemeClr>
                </a:solidFill>
              </a:rPr>
              <a:t> era el original Lugar Santo de Israel desde el momento en que Josué conquistó Israel. </a:t>
            </a:r>
            <a:endParaRPr lang="es-ES" sz="2400" dirty="0" smtClean="0">
              <a:solidFill>
                <a:schemeClr val="bg2">
                  <a:lumMod val="25000"/>
                </a:schemeClr>
              </a:solidFill>
            </a:endParaRPr>
          </a:p>
          <a:p>
            <a:r>
              <a:rPr lang="es-ES" sz="2400" dirty="0" smtClean="0">
                <a:solidFill>
                  <a:schemeClr val="bg2">
                    <a:lumMod val="25000"/>
                  </a:schemeClr>
                </a:solidFill>
              </a:rPr>
              <a:t>El </a:t>
            </a:r>
            <a:r>
              <a:rPr lang="es-ES" sz="2400" dirty="0" smtClean="0">
                <a:solidFill>
                  <a:schemeClr val="bg2">
                    <a:lumMod val="25000"/>
                  </a:schemeClr>
                </a:solidFill>
              </a:rPr>
              <a:t>principal problema entre judíos rabínicos (</a:t>
            </a:r>
            <a:r>
              <a:rPr lang="es-ES" sz="2400" dirty="0" err="1" smtClean="0">
                <a:solidFill>
                  <a:schemeClr val="bg2">
                    <a:lumMod val="25000"/>
                  </a:schemeClr>
                </a:solidFill>
              </a:rPr>
              <a:t>Judios</a:t>
            </a:r>
            <a:r>
              <a:rPr lang="es-ES" sz="2400" dirty="0" smtClean="0">
                <a:solidFill>
                  <a:schemeClr val="bg2">
                    <a:lumMod val="25000"/>
                  </a:schemeClr>
                </a:solidFill>
              </a:rPr>
              <a:t> que siguen </a:t>
            </a:r>
            <a:r>
              <a:rPr lang="es-ES" sz="2400" dirty="0" smtClean="0">
                <a:solidFill>
                  <a:schemeClr val="bg2">
                    <a:lumMod val="25000"/>
                  </a:schemeClr>
                </a:solidFill>
              </a:rPr>
              <a:t>las interpretaciones </a:t>
            </a:r>
            <a:r>
              <a:rPr lang="es-ES" sz="2400" dirty="0" smtClean="0">
                <a:solidFill>
                  <a:schemeClr val="bg2">
                    <a:lumMod val="25000"/>
                  </a:schemeClr>
                </a:solidFill>
              </a:rPr>
              <a:t>rabínicas post-exilio </a:t>
            </a:r>
            <a:r>
              <a:rPr lang="es-ES" sz="2400" dirty="0" smtClean="0">
                <a:solidFill>
                  <a:schemeClr val="bg2">
                    <a:lumMod val="25000"/>
                  </a:schemeClr>
                </a:solidFill>
              </a:rPr>
              <a:t>del </a:t>
            </a:r>
            <a:r>
              <a:rPr lang="es-ES" sz="2400" dirty="0" smtClean="0">
                <a:solidFill>
                  <a:schemeClr val="bg2">
                    <a:lumMod val="25000"/>
                  </a:schemeClr>
                </a:solidFill>
              </a:rPr>
              <a:t>judaísmo, que son la gran mayoría de los </a:t>
            </a:r>
            <a:r>
              <a:rPr lang="es-ES" sz="2400" dirty="0" err="1" smtClean="0">
                <a:solidFill>
                  <a:schemeClr val="bg2">
                    <a:lumMod val="25000"/>
                  </a:schemeClr>
                </a:solidFill>
              </a:rPr>
              <a:t>Judios</a:t>
            </a:r>
            <a:r>
              <a:rPr lang="es-ES" sz="2400" dirty="0" smtClean="0">
                <a:solidFill>
                  <a:schemeClr val="bg2">
                    <a:lumMod val="25000"/>
                  </a:schemeClr>
                </a:solidFill>
              </a:rPr>
              <a:t> de hoy) y samaritanos siempre ha sido la ubicación del lugar elegido para adorar a Dios; Jerusalén conforme a la fe judía o el Monte </a:t>
            </a:r>
            <a:r>
              <a:rPr lang="es-ES" sz="2400" dirty="0" err="1" smtClean="0">
                <a:solidFill>
                  <a:schemeClr val="bg2">
                    <a:lumMod val="25000"/>
                  </a:schemeClr>
                </a:solidFill>
              </a:rPr>
              <a:t>Gerizim</a:t>
            </a:r>
            <a:r>
              <a:rPr lang="es-ES" sz="2400" dirty="0" smtClean="0">
                <a:solidFill>
                  <a:schemeClr val="bg2">
                    <a:lumMod val="25000"/>
                  </a:schemeClr>
                </a:solidFill>
              </a:rPr>
              <a:t> según la fe </a:t>
            </a:r>
            <a:r>
              <a:rPr lang="es-ES" sz="2400" dirty="0" smtClean="0">
                <a:solidFill>
                  <a:schemeClr val="bg2">
                    <a:lumMod val="25000"/>
                  </a:schemeClr>
                </a:solidFill>
              </a:rPr>
              <a:t>Samaritana.</a:t>
            </a:r>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400" dirty="0" smtClean="0">
                <a:solidFill>
                  <a:schemeClr val="bg2">
                    <a:lumMod val="25000"/>
                  </a:schemeClr>
                </a:solidFill>
              </a:rPr>
              <a:t>Después de haber sido una comunidad </a:t>
            </a:r>
            <a:r>
              <a:rPr lang="es-ES" sz="2400" dirty="0" smtClean="0">
                <a:solidFill>
                  <a:schemeClr val="bg2">
                    <a:lumMod val="25000"/>
                  </a:schemeClr>
                </a:solidFill>
              </a:rPr>
              <a:t>de más de un millón a finales de la época romana, los samaritanos se </a:t>
            </a:r>
            <a:r>
              <a:rPr lang="es-ES" sz="2400" dirty="0" smtClean="0">
                <a:solidFill>
                  <a:schemeClr val="bg2">
                    <a:lumMod val="25000"/>
                  </a:schemeClr>
                </a:solidFill>
              </a:rPr>
              <a:t>redujeron </a:t>
            </a:r>
            <a:r>
              <a:rPr lang="es-ES" sz="2400" dirty="0" smtClean="0">
                <a:solidFill>
                  <a:schemeClr val="bg2">
                    <a:lumMod val="25000"/>
                  </a:schemeClr>
                </a:solidFill>
              </a:rPr>
              <a:t>a varias decenas de miles a raíz de la sangrienta represión de la Tercera </a:t>
            </a:r>
            <a:r>
              <a:rPr lang="es-ES" sz="2400" dirty="0" smtClean="0">
                <a:solidFill>
                  <a:schemeClr val="bg2">
                    <a:lumMod val="25000"/>
                  </a:schemeClr>
                </a:solidFill>
              </a:rPr>
              <a:t>Revuelta Samaritana  </a:t>
            </a:r>
            <a:r>
              <a:rPr lang="es-ES" sz="2400" dirty="0" smtClean="0">
                <a:solidFill>
                  <a:schemeClr val="bg2">
                    <a:lumMod val="25000"/>
                  </a:schemeClr>
                </a:solidFill>
              </a:rPr>
              <a:t>(529 CE) contra el Imperio bizantino, conversión en masa al cristianismo bajo los bizantinos, y las conversiones al Islam después de cientos de años de árabes musulmanes y gobernantes </a:t>
            </a:r>
            <a:r>
              <a:rPr lang="es-ES" sz="2400" dirty="0" smtClean="0">
                <a:solidFill>
                  <a:schemeClr val="bg2">
                    <a:lumMod val="25000"/>
                  </a:schemeClr>
                </a:solidFill>
              </a:rPr>
              <a:t>turcos.</a:t>
            </a:r>
          </a:p>
          <a:p>
            <a:r>
              <a:rPr lang="es-ES" sz="2400" dirty="0" smtClean="0">
                <a:solidFill>
                  <a:schemeClr val="bg2">
                    <a:lumMod val="25000"/>
                  </a:schemeClr>
                </a:solidFill>
              </a:rPr>
              <a:t>Al 1 de enero de 2015, la población era de 777, </a:t>
            </a:r>
            <a:r>
              <a:rPr lang="es-ES" sz="2400" dirty="0" smtClean="0">
                <a:solidFill>
                  <a:schemeClr val="bg2">
                    <a:lumMod val="25000"/>
                  </a:schemeClr>
                </a:solidFill>
              </a:rPr>
              <a:t>divididos </a:t>
            </a:r>
            <a:r>
              <a:rPr lang="es-ES" sz="2400" dirty="0" smtClean="0">
                <a:solidFill>
                  <a:schemeClr val="bg2">
                    <a:lumMod val="25000"/>
                  </a:schemeClr>
                </a:solidFill>
              </a:rPr>
              <a:t>entre </a:t>
            </a:r>
            <a:r>
              <a:rPr lang="es-ES" sz="2400" dirty="0" err="1" smtClean="0">
                <a:solidFill>
                  <a:schemeClr val="bg2">
                    <a:lumMod val="25000"/>
                  </a:schemeClr>
                </a:solidFill>
              </a:rPr>
              <a:t>Kiryat</a:t>
            </a:r>
            <a:r>
              <a:rPr lang="es-ES" sz="2400" dirty="0" smtClean="0">
                <a:solidFill>
                  <a:schemeClr val="bg2">
                    <a:lumMod val="25000"/>
                  </a:schemeClr>
                </a:solidFill>
              </a:rPr>
              <a:t> </a:t>
            </a:r>
            <a:r>
              <a:rPr lang="es-ES" sz="2400" dirty="0" err="1" smtClean="0">
                <a:solidFill>
                  <a:schemeClr val="bg2">
                    <a:lumMod val="25000"/>
                  </a:schemeClr>
                </a:solidFill>
              </a:rPr>
              <a:t>Luza</a:t>
            </a:r>
            <a:r>
              <a:rPr lang="es-ES" sz="2400" dirty="0" smtClean="0">
                <a:solidFill>
                  <a:schemeClr val="bg2">
                    <a:lumMod val="25000"/>
                  </a:schemeClr>
                </a:solidFill>
              </a:rPr>
              <a:t> en el monte </a:t>
            </a:r>
            <a:r>
              <a:rPr lang="es-ES" sz="2400" dirty="0" err="1" smtClean="0">
                <a:solidFill>
                  <a:schemeClr val="bg2">
                    <a:lumMod val="25000"/>
                  </a:schemeClr>
                </a:solidFill>
              </a:rPr>
              <a:t>Gerizim</a:t>
            </a:r>
            <a:r>
              <a:rPr lang="es-ES" sz="2400" dirty="0" smtClean="0">
                <a:solidFill>
                  <a:schemeClr val="bg2">
                    <a:lumMod val="25000"/>
                  </a:schemeClr>
                </a:solidFill>
              </a:rPr>
              <a:t>, y la ciudad de </a:t>
            </a:r>
            <a:r>
              <a:rPr lang="es-ES" sz="2400" dirty="0" err="1" smtClean="0">
                <a:solidFill>
                  <a:schemeClr val="bg2">
                    <a:lumMod val="25000"/>
                  </a:schemeClr>
                </a:solidFill>
              </a:rPr>
              <a:t>Holon</a:t>
            </a:r>
            <a:r>
              <a:rPr lang="es-ES" sz="2400" dirty="0" smtClean="0">
                <a:solidFill>
                  <a:schemeClr val="bg2">
                    <a:lumMod val="25000"/>
                  </a:schemeClr>
                </a:solidFill>
              </a:rPr>
              <a:t>, a las afueras de Tel Aviv. </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ES" sz="2200" dirty="0" smtClean="0">
                <a:solidFill>
                  <a:schemeClr val="bg2">
                    <a:lumMod val="25000"/>
                  </a:schemeClr>
                </a:solidFill>
              </a:rPr>
              <a:t>La </a:t>
            </a:r>
            <a:r>
              <a:rPr lang="es-ES" sz="2200" dirty="0" smtClean="0">
                <a:solidFill>
                  <a:schemeClr val="bg2">
                    <a:lumMod val="25000"/>
                  </a:schemeClr>
                </a:solidFill>
              </a:rPr>
              <a:t>mayoría de los samaritanos en Israel y Cisjordania hoy hablan hebreo y </a:t>
            </a:r>
            <a:r>
              <a:rPr lang="es-ES" sz="2200" dirty="0" smtClean="0">
                <a:solidFill>
                  <a:schemeClr val="bg2">
                    <a:lumMod val="25000"/>
                  </a:schemeClr>
                </a:solidFill>
              </a:rPr>
              <a:t>árabe palestino. </a:t>
            </a:r>
          </a:p>
          <a:p>
            <a:r>
              <a:rPr lang="es-ES" sz="2200" dirty="0" smtClean="0">
                <a:solidFill>
                  <a:schemeClr val="bg2">
                    <a:lumMod val="25000"/>
                  </a:schemeClr>
                </a:solidFill>
              </a:rPr>
              <a:t>Para </a:t>
            </a:r>
            <a:r>
              <a:rPr lang="es-ES" sz="2200" dirty="0" smtClean="0">
                <a:solidFill>
                  <a:schemeClr val="bg2">
                    <a:lumMod val="25000"/>
                  </a:schemeClr>
                </a:solidFill>
              </a:rPr>
              <a:t>fines litúrgicos, </a:t>
            </a:r>
            <a:r>
              <a:rPr lang="es-ES" sz="2200" dirty="0" smtClean="0">
                <a:solidFill>
                  <a:schemeClr val="bg2">
                    <a:lumMod val="25000"/>
                  </a:schemeClr>
                </a:solidFill>
              </a:rPr>
              <a:t>el Hebreo Samaritano, </a:t>
            </a:r>
            <a:r>
              <a:rPr lang="es-ES" sz="2200" dirty="0" smtClean="0">
                <a:solidFill>
                  <a:schemeClr val="bg2">
                    <a:lumMod val="25000"/>
                  </a:schemeClr>
                </a:solidFill>
              </a:rPr>
              <a:t>arameo samaritano, y el árabe se utilizan, todos escritos con el alfabeto samaritano, una variante del alfabeto paleo-hebreo, que es distinto del alfabeto </a:t>
            </a:r>
            <a:r>
              <a:rPr lang="es-ES" sz="2200" dirty="0" smtClean="0">
                <a:solidFill>
                  <a:schemeClr val="bg2">
                    <a:lumMod val="25000"/>
                  </a:schemeClr>
                </a:solidFill>
              </a:rPr>
              <a:t>hebreo.</a:t>
            </a:r>
          </a:p>
          <a:p>
            <a:r>
              <a:rPr lang="es-ES" sz="2200" dirty="0" smtClean="0">
                <a:solidFill>
                  <a:schemeClr val="bg2">
                    <a:lumMod val="25000"/>
                  </a:schemeClr>
                </a:solidFill>
              </a:rPr>
              <a:t>A pesar de que </a:t>
            </a:r>
            <a:r>
              <a:rPr lang="es-ES" sz="2200" dirty="0" smtClean="0">
                <a:solidFill>
                  <a:schemeClr val="bg2">
                    <a:lumMod val="25000"/>
                  </a:schemeClr>
                </a:solidFill>
              </a:rPr>
              <a:t>son conscriptos en </a:t>
            </a:r>
            <a:r>
              <a:rPr lang="es-ES" sz="2200" dirty="0" smtClean="0">
                <a:solidFill>
                  <a:schemeClr val="bg2">
                    <a:lumMod val="25000"/>
                  </a:schemeClr>
                </a:solidFill>
              </a:rPr>
              <a:t>las Fuerzas de Defensa de Israel y </a:t>
            </a:r>
            <a:r>
              <a:rPr lang="es-ES" sz="2200" dirty="0" smtClean="0">
                <a:solidFill>
                  <a:schemeClr val="bg2">
                    <a:lumMod val="25000"/>
                  </a:schemeClr>
                </a:solidFill>
              </a:rPr>
              <a:t>considerados </a:t>
            </a:r>
            <a:r>
              <a:rPr lang="es-ES" sz="2200" dirty="0" smtClean="0">
                <a:solidFill>
                  <a:schemeClr val="bg2">
                    <a:lumMod val="25000"/>
                  </a:schemeClr>
                </a:solidFill>
              </a:rPr>
              <a:t>por el judaísmo rabínico </a:t>
            </a:r>
            <a:r>
              <a:rPr lang="es-ES" sz="2200" dirty="0" smtClean="0">
                <a:solidFill>
                  <a:schemeClr val="bg2">
                    <a:lumMod val="25000"/>
                  </a:schemeClr>
                </a:solidFill>
              </a:rPr>
              <a:t>como una </a:t>
            </a:r>
            <a:r>
              <a:rPr lang="es-ES" sz="2200" dirty="0" smtClean="0">
                <a:solidFill>
                  <a:schemeClr val="bg2">
                    <a:lumMod val="25000"/>
                  </a:schemeClr>
                </a:solidFill>
              </a:rPr>
              <a:t>rama </a:t>
            </a:r>
            <a:r>
              <a:rPr lang="es-ES" sz="2200" dirty="0" smtClean="0">
                <a:solidFill>
                  <a:schemeClr val="bg2">
                    <a:lumMod val="25000"/>
                  </a:schemeClr>
                </a:solidFill>
              </a:rPr>
              <a:t>de los Judíos, el </a:t>
            </a:r>
            <a:r>
              <a:rPr lang="es-ES" sz="2200" dirty="0" smtClean="0">
                <a:solidFill>
                  <a:schemeClr val="bg2">
                    <a:lumMod val="25000"/>
                  </a:schemeClr>
                </a:solidFill>
              </a:rPr>
              <a:t>Gran Rabinato de Israel requiere </a:t>
            </a:r>
            <a:r>
              <a:rPr lang="es-ES" sz="2200" dirty="0" smtClean="0">
                <a:solidFill>
                  <a:schemeClr val="bg2">
                    <a:lumMod val="25000"/>
                  </a:schemeClr>
                </a:solidFill>
              </a:rPr>
              <a:t>que los samaritanos pasen oficialmente </a:t>
            </a:r>
            <a:r>
              <a:rPr lang="es-ES" sz="2200" dirty="0" smtClean="0">
                <a:solidFill>
                  <a:schemeClr val="bg2">
                    <a:lumMod val="25000"/>
                  </a:schemeClr>
                </a:solidFill>
              </a:rPr>
              <a:t>a través de una conversión formal al judaísmo con el fin de ser </a:t>
            </a:r>
            <a:r>
              <a:rPr lang="es-ES" sz="2200" dirty="0" smtClean="0">
                <a:solidFill>
                  <a:schemeClr val="bg2">
                    <a:lumMod val="25000"/>
                  </a:schemeClr>
                </a:solidFill>
              </a:rPr>
              <a:t>reconocidos </a:t>
            </a:r>
            <a:r>
              <a:rPr lang="es-ES" sz="2200" dirty="0" smtClean="0">
                <a:solidFill>
                  <a:schemeClr val="bg2">
                    <a:lumMod val="25000"/>
                  </a:schemeClr>
                </a:solidFill>
              </a:rPr>
              <a:t>como </a:t>
            </a:r>
            <a:r>
              <a:rPr lang="es-ES" sz="2200" dirty="0" err="1" smtClean="0">
                <a:solidFill>
                  <a:schemeClr val="bg2">
                    <a:lumMod val="25000"/>
                  </a:schemeClr>
                </a:solidFill>
              </a:rPr>
              <a:t>Judios</a:t>
            </a:r>
            <a:r>
              <a:rPr lang="es-ES" sz="2200" dirty="0" smtClean="0">
                <a:solidFill>
                  <a:schemeClr val="bg2">
                    <a:lumMod val="25000"/>
                  </a:schemeClr>
                </a:solidFill>
              </a:rPr>
              <a:t> </a:t>
            </a:r>
            <a:r>
              <a:rPr lang="es-ES" sz="2200" dirty="0" err="1" smtClean="0">
                <a:solidFill>
                  <a:schemeClr val="bg2">
                    <a:lumMod val="25000"/>
                  </a:schemeClr>
                </a:solidFill>
              </a:rPr>
              <a:t>Halájicos</a:t>
            </a:r>
            <a:r>
              <a:rPr lang="es-ES" sz="2200" dirty="0" smtClean="0">
                <a:solidFill>
                  <a:schemeClr val="bg2">
                    <a:lumMod val="25000"/>
                  </a:schemeClr>
                </a:solidFill>
              </a:rPr>
              <a:t>. </a:t>
            </a:r>
            <a:r>
              <a:rPr lang="es-ES" sz="2200" dirty="0" smtClean="0">
                <a:solidFill>
                  <a:schemeClr val="bg2">
                    <a:lumMod val="25000"/>
                  </a:schemeClr>
                </a:solidFill>
              </a:rPr>
              <a:t>Un ejemplo es la personalidad de la televisión israelí </a:t>
            </a:r>
            <a:r>
              <a:rPr lang="es-ES" sz="2200" dirty="0" err="1" smtClean="0">
                <a:solidFill>
                  <a:schemeClr val="bg2">
                    <a:lumMod val="25000"/>
                  </a:schemeClr>
                </a:solidFill>
              </a:rPr>
              <a:t>Sofi</a:t>
            </a:r>
            <a:r>
              <a:rPr lang="es-ES" sz="2200" dirty="0" smtClean="0">
                <a:solidFill>
                  <a:schemeClr val="bg2">
                    <a:lumMod val="25000"/>
                  </a:schemeClr>
                </a:solidFill>
              </a:rPr>
              <a:t> </a:t>
            </a:r>
            <a:r>
              <a:rPr lang="es-ES" sz="2200" dirty="0" err="1" smtClean="0">
                <a:solidFill>
                  <a:schemeClr val="bg2">
                    <a:lumMod val="25000"/>
                  </a:schemeClr>
                </a:solidFill>
              </a:rPr>
              <a:t>Tsedaka</a:t>
            </a:r>
            <a:r>
              <a:rPr lang="es-ES" sz="2200" dirty="0" smtClean="0">
                <a:solidFill>
                  <a:schemeClr val="bg2">
                    <a:lumMod val="25000"/>
                  </a:schemeClr>
                </a:solidFill>
              </a:rPr>
              <a:t>, que formalmente se convirtió al judaísmo a la edad de 18 </a:t>
            </a:r>
            <a:r>
              <a:rPr lang="es-ES" sz="2200" dirty="0" smtClean="0">
                <a:solidFill>
                  <a:schemeClr val="bg2">
                    <a:lumMod val="25000"/>
                  </a:schemeClr>
                </a:solidFill>
              </a:rPr>
              <a:t>años.</a:t>
            </a:r>
            <a:endParaRPr lang="es-CO" sz="22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CO" sz="2400" dirty="0" smtClean="0">
                <a:solidFill>
                  <a:schemeClr val="bg2">
                    <a:lumMod val="25000"/>
                  </a:schemeClr>
                </a:solidFill>
              </a:rPr>
              <a:t>La pregunta sería: quién fue primero?</a:t>
            </a:r>
          </a:p>
          <a:p>
            <a:r>
              <a:rPr lang="es-CO" sz="2400" dirty="0" smtClean="0">
                <a:solidFill>
                  <a:schemeClr val="bg2">
                    <a:lumMod val="25000"/>
                  </a:schemeClr>
                </a:solidFill>
              </a:rPr>
              <a:t>El Judaísmo Ortodoxo data desde los tiempos Talmúdicos, Siglos 2 al 5 y esta fue la forma tradicional en que se ha mantenido el Judaísmo por centurias.</a:t>
            </a:r>
          </a:p>
          <a:p>
            <a:r>
              <a:rPr lang="es-CO" sz="2400" dirty="0" smtClean="0">
                <a:solidFill>
                  <a:schemeClr val="bg2">
                    <a:lumMod val="25000"/>
                  </a:schemeClr>
                </a:solidFill>
              </a:rPr>
              <a:t>Es decir, que el Judaísmo Ortodoxo trata de mantener a flote el Judaísmo tradicional o clásico.</a:t>
            </a:r>
          </a:p>
          <a:p>
            <a:r>
              <a:rPr lang="es-CO" sz="2400" dirty="0" smtClean="0">
                <a:solidFill>
                  <a:schemeClr val="bg2">
                    <a:lumMod val="25000"/>
                  </a:schemeClr>
                </a:solidFill>
              </a:rPr>
              <a:t>Pero en la medida en que la sociedad se iba modernizando se iba encontrando con situaciones que ponían en riesgo la tradición y comienzan a surgir las normas para contrarrestar los efectos.</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CO" sz="2400" dirty="0" smtClean="0">
                <a:solidFill>
                  <a:schemeClr val="bg2">
                    <a:lumMod val="25000"/>
                  </a:schemeClr>
                </a:solidFill>
              </a:rPr>
              <a:t>De esa manera, muchos Judíos que preferían el Modernismo rechazaban estas normas y cada vez se fueron haciendo mas notables al punto que hacia el Siglo 18 se presenta una ruptura y aparece el Judaísmo Reformista como respuesta a la normatividad que se había impuesto hasta ese momento.</a:t>
            </a:r>
          </a:p>
          <a:p>
            <a:r>
              <a:rPr lang="es-CO" sz="2400" dirty="0" smtClean="0">
                <a:solidFill>
                  <a:schemeClr val="bg2">
                    <a:lumMod val="25000"/>
                  </a:schemeClr>
                </a:solidFill>
              </a:rPr>
              <a:t>Así el Judaísmo ortodoxo se mantiene durante años y muchos Judíos que se sentían muy liberales dentro del Judaísmo Reformista comienzan a cuestionarse su liberalidad y en vez de regresar a la Ortodoxia deciden quedarse en el medio y fundan el Conservatismo.</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57150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ES" sz="2400" dirty="0" smtClean="0">
                <a:solidFill>
                  <a:schemeClr val="bg2">
                    <a:lumMod val="25000"/>
                  </a:schemeClr>
                </a:solidFill>
              </a:rPr>
              <a:t>Abraham Geiger (nació el 24 de mayo 1810 en Fráncfort del Meno – murió el 23 de octubre 1874 en Berlín) fue un rabino y erudito alemán, considerado el padre fundador del judaísmo reformista. Haciendo hincapié en su desarrollo constante a lo largo de la historia y los rasgos universalistas, Geiger trató de reformular las formas recibidas y el diseño de lo que él consideraba una religión compatible con los tiempos modernos.</a:t>
            </a:r>
            <a:endParaRPr lang="es-CO" sz="2400" dirty="0">
              <a:solidFill>
                <a:schemeClr val="bg2">
                  <a:lumMod val="25000"/>
                </a:schemeClr>
              </a:solidFill>
            </a:endParaRPr>
          </a:p>
        </p:txBody>
      </p:sp>
      <p:sp>
        <p:nvSpPr>
          <p:cNvPr id="4098" name="AutoShape 2" descr="AbrahamGeiger.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AbrahamGeiger.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01" name="Picture 5"/>
          <p:cNvPicPr>
            <a:picLocks noChangeAspect="1" noChangeArrowheads="1"/>
          </p:cNvPicPr>
          <p:nvPr/>
        </p:nvPicPr>
        <p:blipFill>
          <a:blip r:embed="rId4" cstate="print"/>
          <a:srcRect/>
          <a:stretch>
            <a:fillRect/>
          </a:stretch>
        </p:blipFill>
        <p:spPr bwMode="auto">
          <a:xfrm>
            <a:off x="6553200" y="2209800"/>
            <a:ext cx="2095500" cy="2714625"/>
          </a:xfrm>
          <a:prstGeom prst="rect">
            <a:avLst/>
          </a:prstGeom>
          <a:noFill/>
          <a:ln w="9525">
            <a:noFill/>
            <a:miter lim="800000"/>
            <a:headEnd/>
            <a:tailEnd/>
          </a:ln>
          <a:effectLst/>
        </p:spPr>
      </p:pic>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LAS TRES VERTIENTES</a:t>
            </a:r>
          </a:p>
          <a:p>
            <a:r>
              <a:rPr lang="es-ES" sz="2400" dirty="0" smtClean="0">
                <a:solidFill>
                  <a:schemeClr val="bg2">
                    <a:lumMod val="25000"/>
                  </a:schemeClr>
                </a:solidFill>
              </a:rPr>
              <a:t>Abraham Geiger (24 de mayo 1810 en Fráncfort del Meno - 23 de octubre 1874 en Berlín) fue un rabino y erudito alemán, considerado el padre fundador del judaísmo de reforma. Haciendo hincapié en su desarrollo constante a lo largo de la historia y los rasgos universalistas, Geiger trató de reformular los formularios recibidos y el diseño de lo que él consideraba una religión compatible con los tiempos modernos.</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EL JUDAISMO CONSERVATIVO O MASORTI</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Con respecto </a:t>
            </a:r>
            <a:r>
              <a:rPr lang="es-ES" sz="2400" dirty="0" smtClean="0">
                <a:solidFill>
                  <a:schemeClr val="bg2">
                    <a:lumMod val="25000"/>
                  </a:schemeClr>
                </a:solidFill>
              </a:rPr>
              <a:t>a sí mismo </a:t>
            </a:r>
            <a:r>
              <a:rPr lang="es-ES" sz="2400" dirty="0" smtClean="0">
                <a:solidFill>
                  <a:schemeClr val="bg2">
                    <a:lumMod val="25000"/>
                  </a:schemeClr>
                </a:solidFill>
              </a:rPr>
              <a:t>es el </a:t>
            </a:r>
            <a:r>
              <a:rPr lang="es-ES" sz="2400" dirty="0" smtClean="0">
                <a:solidFill>
                  <a:schemeClr val="bg2">
                    <a:lumMod val="25000"/>
                  </a:schemeClr>
                </a:solidFill>
              </a:rPr>
              <a:t>heredero del siglo </a:t>
            </a:r>
            <a:r>
              <a:rPr lang="es-ES" sz="2400" dirty="0" smtClean="0">
                <a:solidFill>
                  <a:schemeClr val="bg2">
                    <a:lumMod val="25000"/>
                  </a:schemeClr>
                </a:solidFill>
              </a:rPr>
              <a:t>19 de la  </a:t>
            </a:r>
            <a:r>
              <a:rPr lang="es-ES" sz="2400" dirty="0" smtClean="0">
                <a:solidFill>
                  <a:schemeClr val="bg2">
                    <a:lumMod val="25000"/>
                  </a:schemeClr>
                </a:solidFill>
              </a:rPr>
              <a:t>Escuela </a:t>
            </a:r>
            <a:r>
              <a:rPr lang="es-ES" sz="2400" dirty="0" smtClean="0">
                <a:solidFill>
                  <a:schemeClr val="bg2">
                    <a:lumMod val="25000"/>
                  </a:schemeClr>
                </a:solidFill>
              </a:rPr>
              <a:t>Positivo-Histórica </a:t>
            </a:r>
            <a:r>
              <a:rPr lang="es-ES" sz="2400" dirty="0" smtClean="0">
                <a:solidFill>
                  <a:schemeClr val="bg2">
                    <a:lumMod val="25000"/>
                  </a:schemeClr>
                </a:solidFill>
              </a:rPr>
              <a:t>de Rabí </a:t>
            </a:r>
            <a:r>
              <a:rPr lang="es-ES" sz="2400" dirty="0" err="1" smtClean="0">
                <a:solidFill>
                  <a:schemeClr val="bg2">
                    <a:lumMod val="25000"/>
                  </a:schemeClr>
                </a:solidFill>
              </a:rPr>
              <a:t>Zacharias</a:t>
            </a:r>
            <a:r>
              <a:rPr lang="es-ES" sz="2400" dirty="0" smtClean="0">
                <a:solidFill>
                  <a:schemeClr val="bg2">
                    <a:lumMod val="25000"/>
                  </a:schemeClr>
                </a:solidFill>
              </a:rPr>
              <a:t> </a:t>
            </a:r>
            <a:r>
              <a:rPr lang="es-ES" sz="2400" dirty="0" err="1" smtClean="0">
                <a:solidFill>
                  <a:schemeClr val="bg2">
                    <a:lumMod val="25000"/>
                  </a:schemeClr>
                </a:solidFill>
              </a:rPr>
              <a:t>Frankel</a:t>
            </a:r>
            <a:r>
              <a:rPr lang="es-ES" sz="2400" dirty="0" smtClean="0">
                <a:solidFill>
                  <a:schemeClr val="bg2">
                    <a:lumMod val="25000"/>
                  </a:schemeClr>
                </a:solidFill>
              </a:rPr>
              <a:t> en Europa, el judaísmo conservador se convirtió en una denominación totalmente independiente solamente en los Estados Unidos durante la mitad del siglo 20. </a:t>
            </a:r>
            <a:endParaRPr lang="es-ES" sz="2400" dirty="0" smtClean="0">
              <a:solidFill>
                <a:schemeClr val="bg2">
                  <a:lumMod val="25000"/>
                </a:schemeClr>
              </a:solidFill>
            </a:endParaRPr>
          </a:p>
          <a:p>
            <a:r>
              <a:rPr lang="es-ES" sz="2400" dirty="0" smtClean="0">
                <a:solidFill>
                  <a:schemeClr val="bg2">
                    <a:lumMod val="25000"/>
                  </a:schemeClr>
                </a:solidFill>
              </a:rPr>
              <a:t>Su </a:t>
            </a:r>
            <a:r>
              <a:rPr lang="es-ES" sz="2400" dirty="0" smtClean="0">
                <a:solidFill>
                  <a:schemeClr val="bg2">
                    <a:lumMod val="25000"/>
                  </a:schemeClr>
                </a:solidFill>
              </a:rPr>
              <a:t>centro más grande hoy en día se encuentra en América del Norte, donde su principal brazo de la congregación es la Sinagoga Unida del Judaísmo Conservador y el Seminario Teológico Judío de América </a:t>
            </a:r>
            <a:r>
              <a:rPr lang="es-ES" sz="2400" dirty="0" smtClean="0">
                <a:solidFill>
                  <a:schemeClr val="bg2">
                    <a:lumMod val="25000"/>
                  </a:schemeClr>
                </a:solidFill>
              </a:rPr>
              <a:t>de </a:t>
            </a:r>
            <a:r>
              <a:rPr lang="es-ES" sz="2400" dirty="0" smtClean="0">
                <a:solidFill>
                  <a:schemeClr val="bg2">
                    <a:lumMod val="25000"/>
                  </a:schemeClr>
                </a:solidFill>
              </a:rPr>
              <a:t>Nueva York </a:t>
            </a:r>
            <a:r>
              <a:rPr lang="es-ES" sz="2400" dirty="0" smtClean="0">
                <a:solidFill>
                  <a:schemeClr val="bg2">
                    <a:lumMod val="25000"/>
                  </a:schemeClr>
                </a:solidFill>
              </a:rPr>
              <a:t>que </a:t>
            </a:r>
            <a:r>
              <a:rPr lang="es-ES" sz="2400" dirty="0" smtClean="0">
                <a:solidFill>
                  <a:schemeClr val="bg2">
                    <a:lumMod val="25000"/>
                  </a:schemeClr>
                </a:solidFill>
              </a:rPr>
              <a:t>opera como seminario rabínico. </a:t>
            </a:r>
            <a:endParaRPr lang="es-ES" sz="2400" dirty="0" smtClean="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EL JUDAISMO CONSERVATIVO O MASORTI</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A </a:t>
            </a:r>
            <a:r>
              <a:rPr lang="es-ES" sz="2400" dirty="0" smtClean="0">
                <a:solidFill>
                  <a:schemeClr val="bg2">
                    <a:lumMod val="25000"/>
                  </a:schemeClr>
                </a:solidFill>
              </a:rPr>
              <a:t>nivel mundial, las comunidades afiliadas están </a:t>
            </a:r>
            <a:r>
              <a:rPr lang="es-ES" sz="2400" dirty="0" smtClean="0">
                <a:solidFill>
                  <a:schemeClr val="bg2">
                    <a:lumMod val="25000"/>
                  </a:schemeClr>
                </a:solidFill>
              </a:rPr>
              <a:t>unidas </a:t>
            </a:r>
            <a:r>
              <a:rPr lang="es-ES" sz="2400" dirty="0" smtClean="0">
                <a:solidFill>
                  <a:schemeClr val="bg2">
                    <a:lumMod val="25000"/>
                  </a:schemeClr>
                </a:solidFill>
              </a:rPr>
              <a:t>dentro de la organización paraguas </a:t>
            </a:r>
            <a:r>
              <a:rPr lang="es-ES" sz="2400" dirty="0" err="1" smtClean="0">
                <a:solidFill>
                  <a:schemeClr val="bg2">
                    <a:lumMod val="25000"/>
                  </a:schemeClr>
                </a:solidFill>
              </a:rPr>
              <a:t>Masortí</a:t>
            </a:r>
            <a:r>
              <a:rPr lang="es-ES" sz="2400" dirty="0" smtClean="0">
                <a:solidFill>
                  <a:schemeClr val="bg2">
                    <a:lumMod val="25000"/>
                  </a:schemeClr>
                </a:solidFill>
              </a:rPr>
              <a:t> </a:t>
            </a:r>
            <a:r>
              <a:rPr lang="es-ES" sz="2400" dirty="0" err="1" smtClean="0">
                <a:solidFill>
                  <a:schemeClr val="bg2">
                    <a:lumMod val="25000"/>
                  </a:schemeClr>
                </a:solidFill>
              </a:rPr>
              <a:t>Olami</a:t>
            </a:r>
            <a:r>
              <a:rPr lang="es-ES" sz="2400" dirty="0" smtClean="0">
                <a:solidFill>
                  <a:schemeClr val="bg2">
                    <a:lumMod val="25000"/>
                  </a:schemeClr>
                </a:solidFill>
              </a:rPr>
              <a:t>. </a:t>
            </a:r>
            <a:endParaRPr lang="es-ES" sz="2400" dirty="0" smtClean="0">
              <a:solidFill>
                <a:schemeClr val="bg2">
                  <a:lumMod val="25000"/>
                </a:schemeClr>
              </a:solidFill>
            </a:endParaRPr>
          </a:p>
          <a:p>
            <a:r>
              <a:rPr lang="es-ES" sz="2400" dirty="0" err="1" smtClean="0">
                <a:solidFill>
                  <a:schemeClr val="bg2">
                    <a:lumMod val="25000"/>
                  </a:schemeClr>
                </a:solidFill>
              </a:rPr>
              <a:t>Masortí</a:t>
            </a:r>
            <a:r>
              <a:rPr lang="es-ES" sz="2400" dirty="0" smtClean="0">
                <a:solidFill>
                  <a:schemeClr val="bg2">
                    <a:lumMod val="25000"/>
                  </a:schemeClr>
                </a:solidFill>
              </a:rPr>
              <a:t> </a:t>
            </a:r>
            <a:r>
              <a:rPr lang="es-ES" sz="2400" dirty="0" err="1" smtClean="0">
                <a:solidFill>
                  <a:schemeClr val="bg2">
                    <a:lumMod val="25000"/>
                  </a:schemeClr>
                </a:solidFill>
              </a:rPr>
              <a:t>Olami</a:t>
            </a:r>
            <a:r>
              <a:rPr lang="es-ES" sz="2400" dirty="0" smtClean="0">
                <a:solidFill>
                  <a:schemeClr val="bg2">
                    <a:lumMod val="25000"/>
                  </a:schemeClr>
                </a:solidFill>
              </a:rPr>
              <a:t> (también conocido como el Consejo Mundial de Sinagogas </a:t>
            </a:r>
            <a:r>
              <a:rPr lang="es-ES" sz="2400" dirty="0" smtClean="0">
                <a:solidFill>
                  <a:schemeClr val="bg2">
                    <a:lumMod val="25000"/>
                  </a:schemeClr>
                </a:solidFill>
              </a:rPr>
              <a:t>Conservador </a:t>
            </a:r>
            <a:r>
              <a:rPr lang="es-ES" sz="2400" dirty="0" smtClean="0">
                <a:solidFill>
                  <a:schemeClr val="bg2">
                    <a:lumMod val="25000"/>
                  </a:schemeClr>
                </a:solidFill>
              </a:rPr>
              <a:t>/ </a:t>
            </a:r>
            <a:r>
              <a:rPr lang="es-ES" sz="2400" dirty="0" err="1" smtClean="0">
                <a:solidFill>
                  <a:schemeClr val="bg2">
                    <a:lumMod val="25000"/>
                  </a:schemeClr>
                </a:solidFill>
              </a:rPr>
              <a:t>Masortí</a:t>
            </a:r>
            <a:r>
              <a:rPr lang="es-ES" sz="2400" dirty="0" smtClean="0">
                <a:solidFill>
                  <a:schemeClr val="bg2">
                    <a:lumMod val="25000"/>
                  </a:schemeClr>
                </a:solidFill>
              </a:rPr>
              <a:t>) </a:t>
            </a:r>
            <a:r>
              <a:rPr lang="es-ES" sz="2400" dirty="0" smtClean="0">
                <a:solidFill>
                  <a:schemeClr val="bg2">
                    <a:lumMod val="25000"/>
                  </a:schemeClr>
                </a:solidFill>
              </a:rPr>
              <a:t>crea, renueva y fortalece la vida judía en </a:t>
            </a:r>
            <a:r>
              <a:rPr lang="es-ES" sz="2400" dirty="0" smtClean="0">
                <a:solidFill>
                  <a:schemeClr val="bg2">
                    <a:lumMod val="25000"/>
                  </a:schemeClr>
                </a:solidFill>
              </a:rPr>
              <a:t>comunidades </a:t>
            </a:r>
            <a:r>
              <a:rPr lang="es-ES" sz="2400" dirty="0" smtClean="0">
                <a:solidFill>
                  <a:schemeClr val="bg2">
                    <a:lumMod val="25000"/>
                  </a:schemeClr>
                </a:solidFill>
              </a:rPr>
              <a:t>en Europa, América Latina, la ex Unión Soviética, África, Asia y Australia. </a:t>
            </a:r>
            <a:endParaRPr lang="es-ES" sz="2400" dirty="0" smtClean="0">
              <a:solidFill>
                <a:schemeClr val="bg2">
                  <a:lumMod val="25000"/>
                </a:schemeClr>
              </a:solidFill>
            </a:endParaRPr>
          </a:p>
          <a:p>
            <a:r>
              <a:rPr lang="es-ES" sz="2400" dirty="0" smtClean="0">
                <a:solidFill>
                  <a:schemeClr val="bg2">
                    <a:lumMod val="25000"/>
                  </a:schemeClr>
                </a:solidFill>
              </a:rPr>
              <a:t>El </a:t>
            </a:r>
            <a:r>
              <a:rPr lang="es-ES" sz="2400" dirty="0" smtClean="0">
                <a:solidFill>
                  <a:schemeClr val="bg2">
                    <a:lumMod val="25000"/>
                  </a:schemeClr>
                </a:solidFill>
              </a:rPr>
              <a:t>judaísmo conservador representa cerca de 1.100.000 de personas, tanto más de 600.000 feligreses registrados y muchos </a:t>
            </a:r>
            <a:r>
              <a:rPr lang="es-ES" sz="2400" dirty="0" smtClean="0">
                <a:solidFill>
                  <a:schemeClr val="bg2">
                    <a:lumMod val="25000"/>
                  </a:schemeClr>
                </a:solidFill>
              </a:rPr>
              <a:t>miembros que no se identifican.</a:t>
            </a:r>
          </a:p>
        </p:txBody>
      </p:sp>
    </p:spTree>
  </p:cSld>
  <p:clrMapOvr>
    <a:masterClrMapping/>
  </p:clrMapOvr>
  <p:transition advTm="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dirty="0" smtClean="0">
                <a:latin typeface="Calibri" pitchFamily="34" charset="0"/>
              </a:rPr>
              <a:t>Vertientes del </a:t>
            </a:r>
            <a:r>
              <a:rPr lang="es-CO" dirty="0" err="1" smtClean="0">
                <a:latin typeface="Calibri" pitchFamily="34" charset="0"/>
              </a:rPr>
              <a:t>Judaismo</a:t>
            </a:r>
            <a:endParaRPr dirty="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b="1" i="1" dirty="0" smtClean="0">
                <a:solidFill>
                  <a:srgbClr val="FF6600"/>
                </a:solidFill>
                <a:effectLst>
                  <a:outerShdw blurRad="38100" dist="38100" dir="2700000" algn="tl">
                    <a:srgbClr val="000000">
                      <a:alpha val="43137"/>
                    </a:srgbClr>
                  </a:outerShdw>
                </a:effectLst>
              </a:rPr>
              <a:t>EL JUDAISMO CONSERVATIVO O MASORTI</a:t>
            </a:r>
            <a:endParaRPr lang="es-CO" sz="2400" b="1" i="1" dirty="0" smtClean="0">
              <a:solidFill>
                <a:srgbClr val="FF6600"/>
              </a:solidFill>
              <a:effectLst>
                <a:outerShdw blurRad="38100" dist="38100" dir="2700000" algn="tl">
                  <a:srgbClr val="000000">
                    <a:alpha val="43137"/>
                  </a:srgbClr>
                </a:outerShdw>
              </a:effectLst>
            </a:endParaRPr>
          </a:p>
          <a:p>
            <a:r>
              <a:rPr lang="es-ES" sz="2400" dirty="0" smtClean="0">
                <a:solidFill>
                  <a:schemeClr val="bg2">
                    <a:lumMod val="25000"/>
                  </a:schemeClr>
                </a:solidFill>
              </a:rPr>
              <a:t>La </a:t>
            </a:r>
            <a:r>
              <a:rPr lang="es-ES" sz="2400" dirty="0" smtClean="0">
                <a:solidFill>
                  <a:schemeClr val="bg2">
                    <a:lumMod val="25000"/>
                  </a:schemeClr>
                </a:solidFill>
              </a:rPr>
              <a:t>sede internacional de </a:t>
            </a:r>
            <a:r>
              <a:rPr lang="es-ES" sz="2400" dirty="0" err="1" smtClean="0">
                <a:solidFill>
                  <a:schemeClr val="bg2">
                    <a:lumMod val="25000"/>
                  </a:schemeClr>
                </a:solidFill>
              </a:rPr>
              <a:t>Masortí</a:t>
            </a:r>
            <a:r>
              <a:rPr lang="es-ES" sz="2400" dirty="0" smtClean="0">
                <a:solidFill>
                  <a:schemeClr val="bg2">
                    <a:lumMod val="25000"/>
                  </a:schemeClr>
                </a:solidFill>
              </a:rPr>
              <a:t> </a:t>
            </a:r>
            <a:r>
              <a:rPr lang="es-ES" sz="2400" dirty="0" err="1" smtClean="0">
                <a:solidFill>
                  <a:schemeClr val="bg2">
                    <a:lumMod val="25000"/>
                  </a:schemeClr>
                </a:solidFill>
              </a:rPr>
              <a:t>Olami</a:t>
            </a:r>
            <a:r>
              <a:rPr lang="es-ES" sz="2400" dirty="0" smtClean="0">
                <a:solidFill>
                  <a:schemeClr val="bg2">
                    <a:lumMod val="25000"/>
                  </a:schemeClr>
                </a:solidFill>
              </a:rPr>
              <a:t> están en Jerusalén, con una oficina en la ciudad de Nueva York también. </a:t>
            </a:r>
            <a:endParaRPr lang="es-ES" sz="2400" dirty="0" smtClean="0">
              <a:solidFill>
                <a:schemeClr val="bg2">
                  <a:lumMod val="25000"/>
                </a:schemeClr>
              </a:solidFill>
            </a:endParaRPr>
          </a:p>
          <a:p>
            <a:r>
              <a:rPr lang="es-ES" sz="2400" dirty="0" smtClean="0">
                <a:solidFill>
                  <a:schemeClr val="bg2">
                    <a:lumMod val="25000"/>
                  </a:schemeClr>
                </a:solidFill>
              </a:rPr>
              <a:t>El </a:t>
            </a:r>
            <a:r>
              <a:rPr lang="es-ES" sz="2400" dirty="0" smtClean="0">
                <a:solidFill>
                  <a:schemeClr val="bg2">
                    <a:lumMod val="25000"/>
                  </a:schemeClr>
                </a:solidFill>
              </a:rPr>
              <a:t>presidente de </a:t>
            </a:r>
            <a:r>
              <a:rPr lang="es-ES" sz="2400" dirty="0" err="1" smtClean="0">
                <a:solidFill>
                  <a:schemeClr val="bg2">
                    <a:lumMod val="25000"/>
                  </a:schemeClr>
                </a:solidFill>
              </a:rPr>
              <a:t>Masorti</a:t>
            </a:r>
            <a:r>
              <a:rPr lang="es-ES" sz="2400" dirty="0" smtClean="0">
                <a:solidFill>
                  <a:schemeClr val="bg2">
                    <a:lumMod val="25000"/>
                  </a:schemeClr>
                </a:solidFill>
              </a:rPr>
              <a:t> </a:t>
            </a:r>
            <a:r>
              <a:rPr lang="es-ES" sz="2400" dirty="0" err="1" smtClean="0">
                <a:solidFill>
                  <a:schemeClr val="bg2">
                    <a:lumMod val="25000"/>
                  </a:schemeClr>
                </a:solidFill>
              </a:rPr>
              <a:t>Olami</a:t>
            </a:r>
            <a:r>
              <a:rPr lang="es-ES" sz="2400" dirty="0" smtClean="0">
                <a:solidFill>
                  <a:schemeClr val="bg2">
                    <a:lumMod val="25000"/>
                  </a:schemeClr>
                </a:solidFill>
              </a:rPr>
              <a:t> es </a:t>
            </a:r>
            <a:r>
              <a:rPr lang="es-ES" sz="2400" dirty="0" err="1" smtClean="0">
                <a:solidFill>
                  <a:schemeClr val="bg2">
                    <a:lumMod val="25000"/>
                  </a:schemeClr>
                </a:solidFill>
              </a:rPr>
              <a:t>Gillian</a:t>
            </a:r>
            <a:r>
              <a:rPr lang="es-ES" sz="2400" dirty="0" smtClean="0">
                <a:solidFill>
                  <a:schemeClr val="bg2">
                    <a:lumMod val="25000"/>
                  </a:schemeClr>
                </a:solidFill>
              </a:rPr>
              <a:t> </a:t>
            </a:r>
            <a:r>
              <a:rPr lang="es-ES" sz="2400" dirty="0" err="1" smtClean="0">
                <a:solidFill>
                  <a:schemeClr val="bg2">
                    <a:lumMod val="25000"/>
                  </a:schemeClr>
                </a:solidFill>
              </a:rPr>
              <a:t>Caplin</a:t>
            </a:r>
            <a:r>
              <a:rPr lang="es-ES" sz="2400" dirty="0" smtClean="0">
                <a:solidFill>
                  <a:schemeClr val="bg2">
                    <a:lumMod val="25000"/>
                  </a:schemeClr>
                </a:solidFill>
              </a:rPr>
              <a:t>, y el rabino Jeffrey </a:t>
            </a:r>
            <a:r>
              <a:rPr lang="es-ES" sz="2400" dirty="0" err="1" smtClean="0">
                <a:solidFill>
                  <a:schemeClr val="bg2">
                    <a:lumMod val="25000"/>
                  </a:schemeClr>
                </a:solidFill>
              </a:rPr>
              <a:t>Wohlberg</a:t>
            </a:r>
            <a:r>
              <a:rPr lang="es-ES" sz="2400" dirty="0" smtClean="0">
                <a:solidFill>
                  <a:schemeClr val="bg2">
                    <a:lumMod val="25000"/>
                  </a:schemeClr>
                </a:solidFill>
              </a:rPr>
              <a:t> sirve como director ejecutivo.</a:t>
            </a:r>
            <a:endParaRPr lang="es-CO" sz="2400" dirty="0">
              <a:solidFill>
                <a:schemeClr val="bg2">
                  <a:lumMod val="25000"/>
                </a:schemeClr>
              </a:solidFill>
            </a:endParaRPr>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a:t>
            </a:r>
            <a:r>
              <a:rPr lang="es-CO" dirty="0" err="1" smtClean="0">
                <a:latin typeface="Calibri" pitchFamily="34" charset="0"/>
              </a:rPr>
              <a:t>Shalom</a:t>
            </a:r>
            <a:r>
              <a:rPr lang="es-CO" dirty="0" smtClean="0">
                <a:latin typeface="Calibri" pitchFamily="34" charset="0"/>
              </a:rPr>
              <a:t> </a:t>
            </a:r>
            <a:r>
              <a:rPr lang="es-CO" dirty="0" err="1" smtClean="0">
                <a:latin typeface="Calibri" pitchFamily="34" charset="0"/>
              </a:rPr>
              <a:t>Haverim</a:t>
            </a:r>
            <a:r>
              <a:rPr lang="es-CO" dirty="0" smtClean="0">
                <a:latin typeface="Calibri" pitchFamily="34" charset="0"/>
              </a:rPr>
              <a:t> </a:t>
            </a:r>
            <a:r>
              <a:rPr lang="es-CO" dirty="0" err="1" smtClean="0">
                <a:latin typeface="Calibri" pitchFamily="34" charset="0"/>
              </a:rPr>
              <a:t>Org</a:t>
            </a:r>
            <a:endParaRPr lang="es-CO" dirty="0" smtClean="0">
              <a:latin typeface="Calibri" pitchFamily="34" charset="0"/>
            </a:endParaRP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8 </a:t>
            </a:r>
            <a:r>
              <a:rPr lang="es-CO" sz="1800" dirty="0" smtClean="0">
                <a:latin typeface="Calibri" pitchFamily="34" charset="0"/>
              </a:rPr>
              <a:t>de </a:t>
            </a:r>
            <a:r>
              <a:rPr lang="es-CO" sz="1800" dirty="0" err="1" smtClean="0">
                <a:latin typeface="Calibri" pitchFamily="34" charset="0"/>
              </a:rPr>
              <a:t>Tammuz</a:t>
            </a:r>
            <a:r>
              <a:rPr lang="es-CO" sz="1800" dirty="0" smtClean="0">
                <a:latin typeface="Calibri" pitchFamily="34" charset="0"/>
              </a:rPr>
              <a:t> 5776– </a:t>
            </a:r>
            <a:r>
              <a:rPr lang="es-CO" sz="1800" dirty="0" smtClean="0">
                <a:latin typeface="Calibri" pitchFamily="34" charset="0"/>
              </a:rPr>
              <a:t>14 </a:t>
            </a:r>
            <a:r>
              <a:rPr lang="es-CO" sz="1800" dirty="0" smtClean="0">
                <a:latin typeface="Calibri" pitchFamily="34" charset="0"/>
              </a:rPr>
              <a:t>de Julio, 2016- </a:t>
            </a:r>
            <a:r>
              <a:rPr lang="es-CO" sz="1800" dirty="0" err="1" smtClean="0">
                <a:latin typeface="Calibri" pitchFamily="34" charset="0"/>
              </a:rPr>
              <a:t>Monsey</a:t>
            </a:r>
            <a:r>
              <a:rPr lang="es-CO" sz="1800" dirty="0" smtClean="0">
                <a:latin typeface="Calibri" pitchFamily="34" charset="0"/>
              </a:rPr>
              <a:t> New </a:t>
            </a:r>
            <a:r>
              <a:rPr lang="es-CO" sz="1800" dirty="0" smtClean="0">
                <a:latin typeface="Calibri" pitchFamily="34" charset="0"/>
              </a:rPr>
              <a:t>York</a:t>
            </a:r>
            <a:endParaRPr lang="es-CO"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81417</TotalTime>
  <Words>3852</Words>
  <Application>Microsoft Office PowerPoint</Application>
  <PresentationFormat>On-screen Show (4:3)</PresentationFormat>
  <Paragraphs>198</Paragraphs>
  <Slides>36</Slides>
  <Notes>34</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Vertientes del Judaismo</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3073</cp:revision>
  <dcterms:created xsi:type="dcterms:W3CDTF">2013-10-13T19:31:46Z</dcterms:created>
  <dcterms:modified xsi:type="dcterms:W3CDTF">2016-07-15T02:48:15Z</dcterms:modified>
</cp:coreProperties>
</file>